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3"/>
  </p:notesMasterIdLst>
  <p:handoutMasterIdLst>
    <p:handoutMasterId r:id="rId24"/>
  </p:handoutMasterIdLst>
  <p:sldIdLst>
    <p:sldId id="272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75" r:id="rId16"/>
    <p:sldId id="276" r:id="rId17"/>
    <p:sldId id="277" r:id="rId18"/>
    <p:sldId id="278" r:id="rId19"/>
    <p:sldId id="296" r:id="rId20"/>
    <p:sldId id="280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1.png"/><Relationship Id="rId18" Type="http://schemas.openxmlformats.org/officeDocument/2006/relationships/image" Target="../media/image25.png"/><Relationship Id="rId26" Type="http://schemas.openxmlformats.org/officeDocument/2006/relationships/image" Target="../media/image32.png"/><Relationship Id="rId3" Type="http://schemas.openxmlformats.org/officeDocument/2006/relationships/audio" Target="../media/audio2.wav"/><Relationship Id="rId21" Type="http://schemas.openxmlformats.org/officeDocument/2006/relationships/image" Target="../media/image28.png"/><Relationship Id="rId7" Type="http://schemas.openxmlformats.org/officeDocument/2006/relationships/image" Target="../media/image16.png"/><Relationship Id="rId12" Type="http://schemas.openxmlformats.org/officeDocument/2006/relationships/image" Target="../media/image20.png"/><Relationship Id="rId17" Type="http://schemas.openxmlformats.org/officeDocument/2006/relationships/image" Target="../media/image24.png"/><Relationship Id="rId25" Type="http://schemas.openxmlformats.org/officeDocument/2006/relationships/audio" Target="../media/audio4.wav"/><Relationship Id="rId2" Type="http://schemas.openxmlformats.org/officeDocument/2006/relationships/audio" Target="../media/audio1.wav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29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9.png"/><Relationship Id="rId24" Type="http://schemas.openxmlformats.org/officeDocument/2006/relationships/image" Target="../media/image31.png"/><Relationship Id="rId32" Type="http://schemas.openxmlformats.org/officeDocument/2006/relationships/image" Target="../media/image35.png"/><Relationship Id="rId5" Type="http://schemas.openxmlformats.org/officeDocument/2006/relationships/image" Target="../media/image14.png"/><Relationship Id="rId15" Type="http://schemas.openxmlformats.org/officeDocument/2006/relationships/image" Target="../media/image4.png"/><Relationship Id="rId23" Type="http://schemas.openxmlformats.org/officeDocument/2006/relationships/image" Target="../media/image30.png"/><Relationship Id="rId28" Type="http://schemas.openxmlformats.org/officeDocument/2006/relationships/image" Target="../media/image33.png"/><Relationship Id="rId10" Type="http://schemas.openxmlformats.org/officeDocument/2006/relationships/image" Target="../media/image18.png"/><Relationship Id="rId19" Type="http://schemas.openxmlformats.org/officeDocument/2006/relationships/image" Target="../media/image26.png"/><Relationship Id="rId31" Type="http://schemas.openxmlformats.org/officeDocument/2006/relationships/image" Target="../media/image34.png"/><Relationship Id="rId4" Type="http://schemas.openxmlformats.org/officeDocument/2006/relationships/image" Target="../media/image13.png"/><Relationship Id="rId9" Type="http://schemas.openxmlformats.org/officeDocument/2006/relationships/image" Target="../media/image6.png"/><Relationship Id="rId14" Type="http://schemas.openxmlformats.org/officeDocument/2006/relationships/image" Target="../media/image22.png"/><Relationship Id="rId22" Type="http://schemas.openxmlformats.org/officeDocument/2006/relationships/image" Target="../media/image29.png"/><Relationship Id="rId27" Type="http://schemas.openxmlformats.org/officeDocument/2006/relationships/audio" Target="../media/audio5.wav"/><Relationship Id="rId30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1.png"/><Relationship Id="rId18" Type="http://schemas.openxmlformats.org/officeDocument/2006/relationships/image" Target="../media/image25.png"/><Relationship Id="rId26" Type="http://schemas.openxmlformats.org/officeDocument/2006/relationships/image" Target="../media/image32.png"/><Relationship Id="rId3" Type="http://schemas.openxmlformats.org/officeDocument/2006/relationships/audio" Target="../media/audio1.wav"/><Relationship Id="rId21" Type="http://schemas.openxmlformats.org/officeDocument/2006/relationships/image" Target="../media/image28.png"/><Relationship Id="rId7" Type="http://schemas.openxmlformats.org/officeDocument/2006/relationships/image" Target="../media/image16.png"/><Relationship Id="rId12" Type="http://schemas.openxmlformats.org/officeDocument/2006/relationships/image" Target="../media/image20.png"/><Relationship Id="rId17" Type="http://schemas.openxmlformats.org/officeDocument/2006/relationships/image" Target="../media/image24.png"/><Relationship Id="rId25" Type="http://schemas.openxmlformats.org/officeDocument/2006/relationships/audio" Target="../media/audio4.wav"/><Relationship Id="rId2" Type="http://schemas.openxmlformats.org/officeDocument/2006/relationships/audio" Target="../media/audio2.wav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29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9.png"/><Relationship Id="rId24" Type="http://schemas.openxmlformats.org/officeDocument/2006/relationships/image" Target="../media/image31.png"/><Relationship Id="rId32" Type="http://schemas.openxmlformats.org/officeDocument/2006/relationships/image" Target="../media/image36.png"/><Relationship Id="rId5" Type="http://schemas.openxmlformats.org/officeDocument/2006/relationships/image" Target="../media/image14.png"/><Relationship Id="rId15" Type="http://schemas.openxmlformats.org/officeDocument/2006/relationships/image" Target="../media/image4.png"/><Relationship Id="rId23" Type="http://schemas.openxmlformats.org/officeDocument/2006/relationships/image" Target="../media/image30.png"/><Relationship Id="rId28" Type="http://schemas.openxmlformats.org/officeDocument/2006/relationships/image" Target="../media/image33.png"/><Relationship Id="rId10" Type="http://schemas.openxmlformats.org/officeDocument/2006/relationships/image" Target="../media/image18.png"/><Relationship Id="rId19" Type="http://schemas.openxmlformats.org/officeDocument/2006/relationships/image" Target="../media/image26.png"/><Relationship Id="rId31" Type="http://schemas.openxmlformats.org/officeDocument/2006/relationships/image" Target="../media/image34.png"/><Relationship Id="rId4" Type="http://schemas.openxmlformats.org/officeDocument/2006/relationships/image" Target="../media/image13.png"/><Relationship Id="rId9" Type="http://schemas.openxmlformats.org/officeDocument/2006/relationships/image" Target="../media/image6.png"/><Relationship Id="rId14" Type="http://schemas.openxmlformats.org/officeDocument/2006/relationships/image" Target="../media/image22.png"/><Relationship Id="rId22" Type="http://schemas.openxmlformats.org/officeDocument/2006/relationships/image" Target="../media/image29.png"/><Relationship Id="rId27" Type="http://schemas.openxmlformats.org/officeDocument/2006/relationships/audio" Target="../media/audio5.wav"/><Relationship Id="rId30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1.png"/><Relationship Id="rId18" Type="http://schemas.openxmlformats.org/officeDocument/2006/relationships/image" Target="../media/image25.png"/><Relationship Id="rId26" Type="http://schemas.openxmlformats.org/officeDocument/2006/relationships/image" Target="../media/image32.png"/><Relationship Id="rId3" Type="http://schemas.openxmlformats.org/officeDocument/2006/relationships/audio" Target="../media/audio2.wav"/><Relationship Id="rId21" Type="http://schemas.openxmlformats.org/officeDocument/2006/relationships/image" Target="../media/image28.png"/><Relationship Id="rId7" Type="http://schemas.openxmlformats.org/officeDocument/2006/relationships/image" Target="../media/image16.png"/><Relationship Id="rId12" Type="http://schemas.openxmlformats.org/officeDocument/2006/relationships/image" Target="../media/image20.png"/><Relationship Id="rId17" Type="http://schemas.openxmlformats.org/officeDocument/2006/relationships/image" Target="../media/image24.png"/><Relationship Id="rId25" Type="http://schemas.openxmlformats.org/officeDocument/2006/relationships/audio" Target="../media/audio4.wav"/><Relationship Id="rId2" Type="http://schemas.openxmlformats.org/officeDocument/2006/relationships/audio" Target="../media/audio1.wav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29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9.png"/><Relationship Id="rId24" Type="http://schemas.openxmlformats.org/officeDocument/2006/relationships/image" Target="../media/image31.png"/><Relationship Id="rId32" Type="http://schemas.openxmlformats.org/officeDocument/2006/relationships/image" Target="../media/image37.png"/><Relationship Id="rId5" Type="http://schemas.openxmlformats.org/officeDocument/2006/relationships/image" Target="../media/image14.png"/><Relationship Id="rId15" Type="http://schemas.openxmlformats.org/officeDocument/2006/relationships/image" Target="../media/image4.png"/><Relationship Id="rId23" Type="http://schemas.openxmlformats.org/officeDocument/2006/relationships/image" Target="../media/image30.png"/><Relationship Id="rId28" Type="http://schemas.openxmlformats.org/officeDocument/2006/relationships/image" Target="../media/image33.png"/><Relationship Id="rId10" Type="http://schemas.openxmlformats.org/officeDocument/2006/relationships/image" Target="../media/image18.png"/><Relationship Id="rId19" Type="http://schemas.openxmlformats.org/officeDocument/2006/relationships/image" Target="../media/image26.png"/><Relationship Id="rId31" Type="http://schemas.openxmlformats.org/officeDocument/2006/relationships/image" Target="../media/image34.png"/><Relationship Id="rId4" Type="http://schemas.openxmlformats.org/officeDocument/2006/relationships/image" Target="../media/image13.png"/><Relationship Id="rId9" Type="http://schemas.openxmlformats.org/officeDocument/2006/relationships/image" Target="../media/image6.png"/><Relationship Id="rId14" Type="http://schemas.openxmlformats.org/officeDocument/2006/relationships/image" Target="../media/image22.png"/><Relationship Id="rId22" Type="http://schemas.openxmlformats.org/officeDocument/2006/relationships/image" Target="../media/image29.png"/><Relationship Id="rId27" Type="http://schemas.openxmlformats.org/officeDocument/2006/relationships/audio" Target="../media/audio5.wav"/><Relationship Id="rId30" Type="http://schemas.openxmlformats.org/officeDocument/2006/relationships/audio" Target="../media/audio3.wav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3.wav"/><Relationship Id="rId13" Type="http://schemas.openxmlformats.org/officeDocument/2006/relationships/image" Target="../media/image42.png"/><Relationship Id="rId18" Type="http://schemas.openxmlformats.org/officeDocument/2006/relationships/image" Target="../media/image47.png"/><Relationship Id="rId3" Type="http://schemas.openxmlformats.org/officeDocument/2006/relationships/audio" Target="../media/audio4.wav"/><Relationship Id="rId7" Type="http://schemas.openxmlformats.org/officeDocument/2006/relationships/slide" Target="slide14.xml"/><Relationship Id="rId12" Type="http://schemas.openxmlformats.org/officeDocument/2006/relationships/image" Target="../media/image41.png"/><Relationship Id="rId17" Type="http://schemas.openxmlformats.org/officeDocument/2006/relationships/image" Target="../media/image46.png"/><Relationship Id="rId2" Type="http://schemas.openxmlformats.org/officeDocument/2006/relationships/audio" Target="../media/audio1.wav"/><Relationship Id="rId16" Type="http://schemas.openxmlformats.org/officeDocument/2006/relationships/image" Target="../media/image45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40.png"/><Relationship Id="rId5" Type="http://schemas.openxmlformats.org/officeDocument/2006/relationships/audio" Target="../media/audio5.wav"/><Relationship Id="rId15" Type="http://schemas.openxmlformats.org/officeDocument/2006/relationships/image" Target="../media/image44.png"/><Relationship Id="rId10" Type="http://schemas.openxmlformats.org/officeDocument/2006/relationships/image" Target="../media/image39.png"/><Relationship Id="rId19" Type="http://schemas.openxmlformats.org/officeDocument/2006/relationships/image" Target="../media/image48.png"/><Relationship Id="rId4" Type="http://schemas.openxmlformats.org/officeDocument/2006/relationships/image" Target="../media/image32.png"/><Relationship Id="rId9" Type="http://schemas.openxmlformats.org/officeDocument/2006/relationships/image" Target="../media/image34.png"/><Relationship Id="rId1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audio" Target="../media/audio3.wav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2.png"/><Relationship Id="rId7" Type="http://schemas.openxmlformats.org/officeDocument/2006/relationships/audio" Target="../media/audio3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image" Target="../media/image33.png"/><Relationship Id="rId4" Type="http://schemas.openxmlformats.org/officeDocument/2006/relationships/audio" Target="../media/audio5.wav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501254"/>
            <a:ext cx="9601200" cy="2168275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i="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/>
                <a:ea typeface="+mj-ea"/>
                <a:cs typeface="+mj-cs"/>
              </a:rPr>
              <a:t>Třídím, třídíš, třídíme</a:t>
            </a:r>
            <a:endParaRPr lang="cs-CZ" b="1" i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3100" b="1" cap="none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Vztah k životnímu prostředí</a:t>
            </a:r>
            <a:endParaRPr lang="cs-CZ" sz="3100" b="1" i="0" cap="none" baseline="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anose="020B0502020202020204" pitchFamily="34" charset="0"/>
            </a:endParaRPr>
          </a:p>
        </p:txBody>
      </p:sp>
      <p:sp>
        <p:nvSpPr>
          <p:cNvPr id="4" name="Obdélník 3">
            <a:hlinkClick r:id="" action="ppaction://hlinkshowjump?jump=nextslide"/>
          </p:cNvPr>
          <p:cNvSpPr/>
          <p:nvPr/>
        </p:nvSpPr>
        <p:spPr>
          <a:xfrm>
            <a:off x="-94488" y="-101430"/>
            <a:ext cx="12380976" cy="70043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64" y="2755129"/>
            <a:ext cx="1689701" cy="12076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6752" y="2905883"/>
            <a:ext cx="1855784" cy="13929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9464" y="4298808"/>
            <a:ext cx="1642749" cy="1249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59259E-6 L -0.25456 0.247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34" y="123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3.7037E-7 L 0.50221 0.304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04" y="1520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7899" y="-123786"/>
            <a:ext cx="2353173" cy="37672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45337" y="271175"/>
            <a:ext cx="2701325" cy="34587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09016" y="133391"/>
            <a:ext cx="2741397" cy="3510099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937899" y="2720160"/>
            <a:ext cx="2273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Papírek</a:t>
            </a:r>
            <a:endParaRPr lang="cs-CZ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038050" y="2659714"/>
            <a:ext cx="2083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Sklíčko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99481" y="2639957"/>
            <a:ext cx="2001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Plastík</a:t>
            </a:r>
            <a:endParaRPr lang="cs-CZ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00113" y="3812823"/>
            <a:ext cx="3759200" cy="28194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6400" y="3812823"/>
            <a:ext cx="3759200" cy="28194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2688" y="3812823"/>
            <a:ext cx="3759199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73114207"/>
      </p:ext>
    </p:extLst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>
            <a:hlinkClick r:id="" action="ppaction://hlinkshowjump?jump=nextslide">
              <a:snd r:embed="rId2" name="click.wav"/>
            </a:hlinkClick>
          </p:cNvPr>
          <p:cNvSpPr/>
          <p:nvPr/>
        </p:nvSpPr>
        <p:spPr>
          <a:xfrm>
            <a:off x="10285834" y="6168787"/>
            <a:ext cx="1906166" cy="1241621"/>
          </a:xfrm>
          <a:prstGeom prst="ellipse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2700">
                  <a:solidFill>
                    <a:srgbClr val="FFFF00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glow>
                    <a:schemeClr val="accent1">
                      <a:alpha val="40000"/>
                    </a:schemeClr>
                  </a:glow>
                </a:effectLst>
              </a:rPr>
              <a:t>Start…</a:t>
            </a:r>
          </a:p>
          <a:p>
            <a:pPr algn="ctr"/>
            <a:endParaRPr lang="cs-CZ" sz="3600" dirty="0">
              <a:ln>
                <a:solidFill>
                  <a:srgbClr val="92D050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effectLst>
                <a:glow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87857" y="1078173"/>
            <a:ext cx="9444250" cy="20005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cs-CZ" sz="3100" b="1" dirty="0" smtClean="0">
              <a:ln w="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3100" b="1" dirty="0">
              <a:ln w="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3100" b="1" dirty="0" smtClean="0">
              <a:ln w="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100" b="1" dirty="0" smtClean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Ukažte našim kocourkům, co kam patří.</a:t>
            </a:r>
            <a:endParaRPr lang="cs-CZ" sz="3100" b="1" dirty="0">
              <a:ln w="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1703388"/>
      </p:ext>
    </p:extLst>
  </p:cSld>
  <p:clrMapOvr>
    <a:masterClrMapping/>
  </p:clrMapOvr>
  <p:transition advClick="0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5381" y="5108299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3976745"/>
      </p:ext>
    </p:extLst>
  </p:cSld>
  <p:clrMapOvr>
    <a:masterClrMapping/>
  </p:clrMapOvr>
  <p:transition advClick="0" advTm="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3477693" y="506111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5527366"/>
            <a:ext cx="12192000" cy="586854"/>
          </a:xfrm>
          <a:prstGeom prst="rect">
            <a:avLst/>
          </a:prstGeom>
          <a:solidFill>
            <a:srgbClr val="285D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18073" y="549103"/>
            <a:ext cx="1420105" cy="12721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1584" y="2098968"/>
            <a:ext cx="1357609" cy="128969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98021" y="2098968"/>
            <a:ext cx="1441905" cy="90551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8062" y="2329605"/>
            <a:ext cx="1408671" cy="105905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7853" y="3433146"/>
            <a:ext cx="1200897" cy="16487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98544" y="2044551"/>
            <a:ext cx="1642749" cy="124919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21852" y="3688047"/>
            <a:ext cx="1422907" cy="1254813"/>
          </a:xfrm>
          <a:prstGeom prst="rect">
            <a:avLst/>
          </a:prstGeom>
        </p:spPr>
      </p:pic>
      <p:pic>
        <p:nvPicPr>
          <p:cNvPr id="19" name="Obrázek 18">
            <a:hlinkClick r:id="" action="ppaction://noaction">
              <a:snd r:embed="rId3" name="hammer.wav"/>
            </a:hlinkClick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7851" y="347012"/>
            <a:ext cx="966610" cy="159773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6831" y="3915663"/>
            <a:ext cx="1213377" cy="109595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1153" y="694929"/>
            <a:ext cx="1476516" cy="8973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50473" y="321820"/>
            <a:ext cx="1042410" cy="149568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0706" y="3588992"/>
            <a:ext cx="1689701" cy="12076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50473" y="3841970"/>
            <a:ext cx="1300969" cy="1292654"/>
          </a:xfrm>
          <a:prstGeom prst="rect">
            <a:avLst/>
          </a:prstGeom>
        </p:spPr>
      </p:pic>
      <p:pic>
        <p:nvPicPr>
          <p:cNvPr id="25" name="Obrázek 24">
            <a:hlinkClick r:id="" action="ppaction://noaction">
              <a:snd r:embed="rId2" name="chimes.wav"/>
            </a:hlinkClick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72412" y="455865"/>
            <a:ext cx="1493370" cy="128987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454" y="2197973"/>
            <a:ext cx="1082702" cy="128271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08754" y="2152515"/>
            <a:ext cx="1012253" cy="122238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4280" y="2254746"/>
            <a:ext cx="838344" cy="127430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7835" y="2197973"/>
            <a:ext cx="1356843" cy="114350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54271" y="341580"/>
            <a:ext cx="1437715" cy="145616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8648" y="3300779"/>
            <a:ext cx="1131138" cy="164208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726" y="361290"/>
            <a:ext cx="961612" cy="1401402"/>
          </a:xfrm>
          <a:prstGeom prst="rect">
            <a:avLst/>
          </a:prstGeom>
        </p:spPr>
      </p:pic>
      <p:pic>
        <p:nvPicPr>
          <p:cNvPr id="10" name="Obrázek 9">
            <a:hlinkClick r:id="" action="ppaction://hlinkshowjump?jump=previousslide">
              <a:snd r:embed="rId25" name="suction.wav"/>
            </a:hlinkClick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2956" y="5518062"/>
            <a:ext cx="659768" cy="659768"/>
          </a:xfrm>
          <a:prstGeom prst="rect">
            <a:avLst/>
          </a:prstGeom>
        </p:spPr>
      </p:pic>
      <p:pic>
        <p:nvPicPr>
          <p:cNvPr id="34" name="Obrázek 33">
            <a:hlinkClick r:id="" action="ppaction://hlinkshowjump?jump=nextslide">
              <a:snd r:embed="rId27" name="camera.wav"/>
            </a:hlinkClick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9643" y="5518062"/>
            <a:ext cx="659768" cy="659768"/>
          </a:xfrm>
          <a:prstGeom prst="rect">
            <a:avLst/>
          </a:prstGeom>
        </p:spPr>
      </p:pic>
      <p:pic>
        <p:nvPicPr>
          <p:cNvPr id="35" name="Obrázek 34">
            <a:hlinkClick r:id="rId29" action="ppaction://hlinksldjump">
              <a:snd r:embed="rId30" name="click.wav"/>
            </a:hlinkClick>
          </p:cNvPr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5809" y="5518061"/>
            <a:ext cx="667439" cy="66743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9044" y="3609783"/>
            <a:ext cx="1795155" cy="2421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7952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advClick="0">
        <p14:reveal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7 L 0.88737 0.437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362" y="2189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3.33333E-6 L 0.4569 0.692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39" y="346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1481E-6 L -0.04987 0.6738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" y="3368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85185E-6 L -0.30873 0.2046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43" y="102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1.48148E-6 L -0.40495 0.7030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47" y="3513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59259E-6 L -0.25456 0.2476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34" y="123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7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9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1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 hidden="1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57394" y="501276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0280384"/>
      </p:ext>
    </p:extLst>
  </p:cSld>
  <p:clrMapOvr>
    <a:masterClrMapping/>
  </p:clrMapOvr>
  <p:transition advClick="0" advTm="0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3452396" y="507409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5556917"/>
            <a:ext cx="12192000" cy="586854"/>
          </a:xfrm>
          <a:prstGeom prst="rect">
            <a:avLst/>
          </a:prstGeom>
          <a:solidFill>
            <a:srgbClr val="EBE00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764" y="1890807"/>
            <a:ext cx="1420105" cy="12721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1928" y="3848325"/>
            <a:ext cx="1357609" cy="128969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008" y="568667"/>
            <a:ext cx="1441905" cy="90551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48062" y="2329605"/>
            <a:ext cx="1408671" cy="105905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00421" y="480280"/>
            <a:ext cx="1200897" cy="16487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0844" y="3832726"/>
            <a:ext cx="1642749" cy="124919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27566" y="1997716"/>
            <a:ext cx="1422907" cy="125481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12312" y="2149838"/>
            <a:ext cx="966610" cy="159773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052" y="2281983"/>
            <a:ext cx="1213377" cy="109595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97490" y="322023"/>
            <a:ext cx="1476516" cy="8973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8206" y="460889"/>
            <a:ext cx="1042410" cy="149568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9273" y="3919278"/>
            <a:ext cx="1689701" cy="12076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77985" y="527057"/>
            <a:ext cx="1300969" cy="129265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53641" y="3652986"/>
            <a:ext cx="1493370" cy="128987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8053" y="425625"/>
            <a:ext cx="1082702" cy="128271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7116" y="2236333"/>
            <a:ext cx="1012253" cy="122238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4280" y="2254746"/>
            <a:ext cx="838344" cy="127430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43773" y="1930177"/>
            <a:ext cx="1356843" cy="114350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15926" y="3521451"/>
            <a:ext cx="1437715" cy="145616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8648" y="3300779"/>
            <a:ext cx="1131138" cy="164208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4173" y="437352"/>
            <a:ext cx="961612" cy="1401402"/>
          </a:xfrm>
          <a:prstGeom prst="rect">
            <a:avLst/>
          </a:prstGeom>
        </p:spPr>
      </p:pic>
      <p:pic>
        <p:nvPicPr>
          <p:cNvPr id="10" name="Obrázek 9">
            <a:hlinkClick r:id="" action="ppaction://hlinkshowjump?jump=previousslide">
              <a:snd r:embed="rId25" name="suction.wav"/>
            </a:hlinkClick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2956" y="5518062"/>
            <a:ext cx="659768" cy="659768"/>
          </a:xfrm>
          <a:prstGeom prst="rect">
            <a:avLst/>
          </a:prstGeom>
        </p:spPr>
      </p:pic>
      <p:pic>
        <p:nvPicPr>
          <p:cNvPr id="34" name="Obrázek 33">
            <a:hlinkClick r:id="" action="ppaction://hlinkshowjump?jump=nextslide">
              <a:snd r:embed="rId27" name="camera.wav"/>
            </a:hlinkClick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9643" y="5518062"/>
            <a:ext cx="659768" cy="659768"/>
          </a:xfrm>
          <a:prstGeom prst="rect">
            <a:avLst/>
          </a:prstGeom>
        </p:spPr>
      </p:pic>
      <p:pic>
        <p:nvPicPr>
          <p:cNvPr id="35" name="Obrázek 34">
            <a:hlinkClick r:id="rId29" action="ppaction://hlinksldjump">
              <a:snd r:embed="rId30" name="click.wav"/>
            </a:hlinkClick>
          </p:cNvPr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5809" y="5518061"/>
            <a:ext cx="667439" cy="66743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79628" y="3565626"/>
            <a:ext cx="1838463" cy="2479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3084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advClick="0">
        <p14:reveal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2.59259E-6 L 0.20273 0.195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30" y="97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2.59259E-6 L 0.86263 0.6972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125" y="3486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185E-6 L 0.41302 0.4361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51" y="218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2.22222E-6 L 0.24141 0.6567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70" y="3282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148E-6 L 0.12382 0.19722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85" y="986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1.11111E-6 L -0.17357 0.4812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85" y="2405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1.11111E-6 L -0.11198 0.42315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99" y="2115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0 L -0.10612 0.43032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13" y="2150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48148E-6 L -0.10742 0.7409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78" y="3703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70000" y="7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311985" y="499911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6638883"/>
      </p:ext>
    </p:extLst>
  </p:cSld>
  <p:clrMapOvr>
    <a:masterClrMapping/>
  </p:clrMapOvr>
  <p:transition advClick="0" advTm="0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3385611" y="4994523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5537124"/>
            <a:ext cx="12192000" cy="586854"/>
          </a:xfrm>
          <a:prstGeom prst="rect">
            <a:avLst/>
          </a:prstGeom>
          <a:solidFill>
            <a:srgbClr val="0AE41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18073" y="549103"/>
            <a:ext cx="1420105" cy="12721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7296" y="440485"/>
            <a:ext cx="1357609" cy="128969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32020" y="3989933"/>
            <a:ext cx="1441905" cy="90551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190" y="618641"/>
            <a:ext cx="1408671" cy="105905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87409" y="1797182"/>
            <a:ext cx="1200897" cy="164877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5283" y="2054176"/>
            <a:ext cx="1642749" cy="124919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7123" y="3688047"/>
            <a:ext cx="1422907" cy="1254813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69880" y="1897003"/>
            <a:ext cx="966610" cy="159773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02427" y="2123857"/>
            <a:ext cx="1213377" cy="109595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01871" y="2289473"/>
            <a:ext cx="1476516" cy="8973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50473" y="321820"/>
            <a:ext cx="1042410" cy="149568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26827" y="3874235"/>
            <a:ext cx="1689701" cy="120768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18004" y="3633235"/>
            <a:ext cx="1300969" cy="129265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51128" y="448788"/>
            <a:ext cx="1493370" cy="128987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454" y="2197973"/>
            <a:ext cx="1082702" cy="128271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18429" y="359109"/>
            <a:ext cx="1012253" cy="1222384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40239" y="597979"/>
            <a:ext cx="838344" cy="127430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62840" y="3963454"/>
            <a:ext cx="1356843" cy="114350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89102" y="1943750"/>
            <a:ext cx="1437715" cy="145616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8648" y="3300779"/>
            <a:ext cx="1131138" cy="1642081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19097" y="2044551"/>
            <a:ext cx="961612" cy="1401402"/>
          </a:xfrm>
          <a:prstGeom prst="rect">
            <a:avLst/>
          </a:prstGeom>
        </p:spPr>
      </p:pic>
      <p:pic>
        <p:nvPicPr>
          <p:cNvPr id="10" name="Obrázek 9">
            <a:hlinkClick r:id="" action="ppaction://hlinkshowjump?jump=previousslide">
              <a:snd r:embed="rId25" name="suction.wav"/>
            </a:hlinkClick>
          </p:cNvPr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2956" y="5518062"/>
            <a:ext cx="659768" cy="659768"/>
          </a:xfrm>
          <a:prstGeom prst="rect">
            <a:avLst/>
          </a:prstGeom>
        </p:spPr>
      </p:pic>
      <p:pic>
        <p:nvPicPr>
          <p:cNvPr id="34" name="Obrázek 33">
            <a:hlinkClick r:id="" action="ppaction://hlinkshowjump?jump=nextslide">
              <a:snd r:embed="rId27" name="camera.wav"/>
            </a:hlinkClick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9643" y="5518062"/>
            <a:ext cx="659768" cy="659768"/>
          </a:xfrm>
          <a:prstGeom prst="rect">
            <a:avLst/>
          </a:prstGeom>
        </p:spPr>
      </p:pic>
      <p:pic>
        <p:nvPicPr>
          <p:cNvPr id="35" name="Obrázek 34">
            <a:hlinkClick r:id="rId29" action="ppaction://hlinksldjump">
              <a:snd r:embed="rId30" name="click.wav"/>
            </a:hlinkClick>
          </p:cNvPr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5809" y="5518061"/>
            <a:ext cx="667439" cy="66743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4497" y="3633235"/>
            <a:ext cx="1789054" cy="2412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1698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advClick="0">
        <p14:reveal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59259E-6 L 0.11158 0.672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73" y="3363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3.33333E-6 L -0.46979 0.4581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90" y="2289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2.59259E-6 L 0.37552 0.1863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76" y="930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L 0.30911 0.4425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56" y="2213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0.32864 0.246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32" y="1233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4.81481E-6 L 0.30469 0.7097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34" y="3548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7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9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1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311985" y="499911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78851" y="9784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56510" y="660167"/>
            <a:ext cx="8678979" cy="5693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1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Ale </a:t>
            </a:r>
            <a:r>
              <a:rPr lang="cs-CZ" sz="31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pozor, </a:t>
            </a:r>
            <a:r>
              <a:rPr lang="cs-CZ" sz="31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kam dáváte nebezpečný odpad!</a:t>
            </a:r>
            <a:endParaRPr lang="cs-CZ" sz="31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rgbClr val="FF00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135" y="1482677"/>
            <a:ext cx="3676630" cy="422949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495851" y="3323187"/>
            <a:ext cx="606768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err="1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Energiťák</a:t>
            </a:r>
            <a:r>
              <a:rPr lang="cs-CZ" sz="40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cs-CZ" sz="40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ví, </a:t>
            </a:r>
            <a:r>
              <a:rPr lang="cs-CZ" sz="40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kam s ním.</a:t>
            </a:r>
            <a:endParaRPr lang="cs-CZ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568309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21168" y="499911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546124"/>
      </p:ext>
    </p:extLst>
  </p:cSld>
  <p:clrMapOvr>
    <a:masterClrMapping/>
  </p:clrMapOvr>
  <p:transition advClick="0" advTm="0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3485411" y="5050272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5550630"/>
            <a:ext cx="12192000" cy="586854"/>
          </a:xfrm>
          <a:prstGeom prst="rect">
            <a:avLst/>
          </a:prstGeom>
          <a:solidFill>
            <a:srgbClr val="B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>
            <a:hlinkClick r:id="" action="ppaction://hlinkshowjump?jump=previousslide">
              <a:snd r:embed="rId3" name="suction.wav"/>
            </a:hlinkClick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2956" y="5518062"/>
            <a:ext cx="659768" cy="659768"/>
          </a:xfrm>
          <a:prstGeom prst="rect">
            <a:avLst/>
          </a:prstGeom>
        </p:spPr>
      </p:pic>
      <p:pic>
        <p:nvPicPr>
          <p:cNvPr id="6" name="Obrázek 5">
            <a:hlinkClick r:id="" action="ppaction://hlinkshowjump?jump=nextslide">
              <a:snd r:embed="rId5" name="camera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9643" y="5518062"/>
            <a:ext cx="659768" cy="659768"/>
          </a:xfrm>
          <a:prstGeom prst="rect">
            <a:avLst/>
          </a:prstGeom>
        </p:spPr>
      </p:pic>
      <p:pic>
        <p:nvPicPr>
          <p:cNvPr id="7" name="Obrázek 6">
            <a:hlinkClick r:id="rId7" action="ppaction://hlinksldjump">
              <a:snd r:embed="rId8" name="click.wav"/>
            </a:hlinkClick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5809" y="5518061"/>
            <a:ext cx="667439" cy="66743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2163" y="3635022"/>
            <a:ext cx="1778721" cy="239888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57553" y="2437378"/>
            <a:ext cx="2241457" cy="19667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44930" y="2811555"/>
            <a:ext cx="2473845" cy="185683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6605" y="3352115"/>
            <a:ext cx="1938109" cy="18891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91758" y="1249756"/>
            <a:ext cx="2534982" cy="2218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631" y="1669082"/>
            <a:ext cx="2741991" cy="161531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72646" y="3372226"/>
            <a:ext cx="2623847" cy="186907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22954" y="-80020"/>
            <a:ext cx="2219376" cy="190438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41177" y="285110"/>
            <a:ext cx="2164805" cy="19918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01937" y="83046"/>
            <a:ext cx="2535916" cy="202408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487" y="126575"/>
            <a:ext cx="2666340" cy="1558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3022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advClick="0">
        <p14:reveal/>
      </p:transition>
    </mc:Choice>
    <mc:Fallback>
      <p:transition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0.21329 0.722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64" y="3611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44444E-6 L 0.06706 0.66273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6" y="331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3.33333E-6 L 0.02774 0.7287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" y="3643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7.40741E-7 L 0.00586 0.69097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" y="3453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48148E-6 L -0.24922 0.5071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61" y="2534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3.7037E-7 L 0.50221 0.3041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04" y="1520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1.11111E-6 L 0.67709 0.48958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854" y="2446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30000" y="3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L 0.44544 0.2213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66" y="1106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7.40741E-7 L 0.01654 0.23102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0" y="1155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-0.34935 0.35208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74" y="1759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40000" y="4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>
            <a:hlinkClick r:id="" action="ppaction://hlinkshowjump?jump=firstslide">
              <a:snd r:embed="rId2" name="suction.wav"/>
            </a:hlinkClick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0091" y="5996527"/>
            <a:ext cx="659768" cy="659768"/>
          </a:xfrm>
          <a:prstGeom prst="rect">
            <a:avLst/>
          </a:prstGeom>
        </p:spPr>
      </p:pic>
      <p:pic>
        <p:nvPicPr>
          <p:cNvPr id="6" name="Obrázek 5">
            <a:hlinkClick r:id="" action="ppaction://hlinkshowjump?jump=nextslide">
              <a:snd r:embed="rId4" name="click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859" y="5996527"/>
            <a:ext cx="667439" cy="667439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311985" y="499911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1877633"/>
      </p:ext>
    </p:extLst>
  </p:cSld>
  <p:clrMapOvr>
    <a:masterClrMapping/>
  </p:clrMapOvr>
  <p:transition advClick="0" advTm="60000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821050"/>
            <a:ext cx="9509760" cy="1088136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Použité odkazy</a:t>
            </a:r>
            <a:endParaRPr lang="cs-CZ" sz="31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81813" y="2361063"/>
            <a:ext cx="9509760" cy="2632386"/>
          </a:xfrm>
        </p:spPr>
        <p:txBody>
          <a:bodyPr/>
          <a:lstStyle/>
          <a:p>
            <a:r>
              <a:rPr lang="cs-CZ" dirty="0" smtClean="0"/>
              <a:t>Obrázky: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873458"/>
            <a:ext cx="9509760" cy="1337480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100" b="1" dirty="0"/>
              <a:t/>
            </a:r>
            <a:br>
              <a:rPr lang="cs-CZ" sz="3100" b="1" dirty="0"/>
            </a:br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100" b="1" dirty="0"/>
              <a:t/>
            </a:r>
            <a:br>
              <a:rPr lang="cs-CZ" sz="3100" b="1" dirty="0"/>
            </a:br>
            <a:r>
              <a:rPr lang="cs-CZ" sz="3100" b="1" dirty="0" smtClean="0"/>
              <a:t>Metodický pokyn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i="1" dirty="0" smtClean="0"/>
              <a:t/>
            </a:r>
            <a:br>
              <a:rPr lang="cs-CZ" sz="3100" i="1" dirty="0" smtClean="0"/>
            </a:br>
            <a:r>
              <a:rPr lang="cs-CZ" sz="3100" i="1" dirty="0" smtClean="0">
                <a:solidFill>
                  <a:srgbClr val="FF0000"/>
                </a:solidFill>
              </a:rPr>
              <a:t>Integrovaný blok: Já a příroda</a:t>
            </a:r>
            <a:endParaRPr lang="cs-CZ" sz="31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0993" y="2210938"/>
            <a:ext cx="8799167" cy="2934269"/>
          </a:xfrm>
        </p:spPr>
        <p:txBody>
          <a:bodyPr>
            <a:normAutofit fontScale="40000" lnSpcReduction="20000"/>
          </a:bodyPr>
          <a:lstStyle/>
          <a:p>
            <a:pPr marL="45720" indent="0">
              <a:buNone/>
            </a:pPr>
            <a:endParaRPr lang="cs-CZ" sz="4300" b="1" dirty="0"/>
          </a:p>
          <a:p>
            <a:r>
              <a:rPr lang="cs-CZ" sz="4300" b="1" dirty="0"/>
              <a:t>Popis</a:t>
            </a:r>
          </a:p>
          <a:p>
            <a:r>
              <a:rPr lang="cs-CZ" sz="4300" dirty="0" smtClean="0"/>
              <a:t>Děti se seznamují se základním tříděním odpadu z domácností</a:t>
            </a:r>
          </a:p>
          <a:p>
            <a:r>
              <a:rPr lang="cs-CZ" sz="4300" b="1" dirty="0"/>
              <a:t>Očekávání a cíle</a:t>
            </a:r>
          </a:p>
          <a:p>
            <a:r>
              <a:rPr lang="cs-CZ" sz="4300" dirty="0" smtClean="0"/>
              <a:t>Uvědomovat si dopady svého chování k životnímu prostředí</a:t>
            </a:r>
          </a:p>
          <a:p>
            <a:r>
              <a:rPr lang="cs-CZ" sz="4300" b="1" dirty="0" smtClean="0"/>
              <a:t>Vzdělávací oblast</a:t>
            </a:r>
          </a:p>
          <a:p>
            <a:r>
              <a:rPr lang="cs-CZ" sz="4300" dirty="0" smtClean="0"/>
              <a:t>Dítě a jeho psychika, Dítě a svět (environmentální výchova)</a:t>
            </a:r>
            <a:endParaRPr lang="cs-CZ" sz="4300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6654" y="1039413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100" b="1" dirty="0"/>
              <a:t/>
            </a:r>
            <a:br>
              <a:rPr lang="cs-CZ" sz="3100" b="1" dirty="0"/>
            </a:br>
            <a:r>
              <a:rPr lang="cs-CZ" b="1" dirty="0" smtClean="0"/>
              <a:t>Studijní </a:t>
            </a:r>
            <a:r>
              <a:rPr lang="cs-CZ" b="1" dirty="0"/>
              <a:t>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2127549"/>
            <a:ext cx="9509760" cy="3232887"/>
          </a:xfrm>
        </p:spPr>
        <p:txBody>
          <a:bodyPr>
            <a:normAutofit/>
          </a:bodyPr>
          <a:lstStyle/>
          <a:p>
            <a:r>
              <a:rPr lang="cs-CZ" sz="1700" b="1" dirty="0" smtClean="0">
                <a:solidFill>
                  <a:srgbClr val="FF0000"/>
                </a:solidFill>
              </a:rPr>
              <a:t>Povinné </a:t>
            </a:r>
            <a:r>
              <a:rPr lang="cs-CZ" sz="1700" b="1" dirty="0">
                <a:solidFill>
                  <a:srgbClr val="FF0000"/>
                </a:solidFill>
              </a:rPr>
              <a:t>materiály, pomůcky a technické vybavení</a:t>
            </a:r>
          </a:p>
          <a:p>
            <a:pPr lvl="0"/>
            <a:r>
              <a:rPr lang="cs-CZ" sz="1700" dirty="0" smtClean="0"/>
              <a:t>zdroj</a:t>
            </a:r>
            <a:r>
              <a:rPr lang="cs-CZ" sz="1700" dirty="0"/>
              <a:t>: </a:t>
            </a:r>
            <a:r>
              <a:rPr lang="cs-CZ" sz="1700" u="sng" dirty="0">
                <a:hlinkClick r:id="rId2"/>
              </a:rPr>
              <a:t>www.dumy.cz</a:t>
            </a:r>
            <a:endParaRPr lang="cs-CZ" sz="1700" dirty="0"/>
          </a:p>
          <a:p>
            <a:pPr lvl="0"/>
            <a:r>
              <a:rPr lang="cs-CZ" sz="1700" dirty="0"/>
              <a:t>Dotyková obrazovka, připojená k PC</a:t>
            </a:r>
          </a:p>
          <a:p>
            <a:pPr marL="45720" indent="0">
              <a:buNone/>
            </a:pPr>
            <a:endParaRPr lang="cs-CZ" sz="1700" dirty="0"/>
          </a:p>
          <a:p>
            <a:r>
              <a:rPr lang="cs-CZ" sz="1700" b="1" dirty="0">
                <a:solidFill>
                  <a:srgbClr val="0070C0"/>
                </a:solidFill>
              </a:rPr>
              <a:t>Nepovinné materiály</a:t>
            </a:r>
          </a:p>
          <a:p>
            <a:r>
              <a:rPr lang="cs-CZ" sz="1700" dirty="0"/>
              <a:t>Didaktický kufřík - KUMUČ </a:t>
            </a:r>
          </a:p>
          <a:p>
            <a:endParaRPr lang="cs-CZ" sz="1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791570"/>
            <a:ext cx="9509760" cy="107667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42698"/>
            <a:ext cx="9509760" cy="3056434"/>
          </a:xfrm>
        </p:spPr>
        <p:txBody>
          <a:bodyPr>
            <a:normAutofit/>
          </a:bodyPr>
          <a:lstStyle/>
          <a:p>
            <a:r>
              <a:rPr lang="cs-CZ" sz="1700" dirty="0" smtClean="0"/>
              <a:t>Děti se na jednotlivých snímcích seznamují s nádobami na tříděný odpad z domácností (</a:t>
            </a:r>
            <a:r>
              <a:rPr lang="cs-CZ" sz="1700" b="1" dirty="0" smtClean="0">
                <a:solidFill>
                  <a:srgbClr val="0070C0"/>
                </a:solidFill>
              </a:rPr>
              <a:t>papír</a:t>
            </a:r>
            <a:r>
              <a:rPr lang="cs-CZ" sz="1700" dirty="0" smtClean="0"/>
              <a:t>, </a:t>
            </a:r>
            <a:r>
              <a:rPr lang="cs-CZ" sz="1700" b="1" dirty="0" smtClean="0">
                <a:solidFill>
                  <a:srgbClr val="00B050"/>
                </a:solidFill>
              </a:rPr>
              <a:t>sklo</a:t>
            </a:r>
            <a:r>
              <a:rPr lang="cs-CZ" sz="1700" dirty="0" smtClean="0"/>
              <a:t>, </a:t>
            </a:r>
            <a:r>
              <a:rPr lang="cs-CZ" sz="1700" b="1" dirty="0" smtClean="0">
                <a:solidFill>
                  <a:srgbClr val="FFC000"/>
                </a:solidFill>
              </a:rPr>
              <a:t>plast</a:t>
            </a:r>
            <a:r>
              <a:rPr lang="cs-CZ" sz="1700" dirty="0" smtClean="0"/>
              <a:t> a </a:t>
            </a:r>
            <a:r>
              <a:rPr lang="cs-CZ" sz="1700" b="1" dirty="0" smtClean="0">
                <a:solidFill>
                  <a:srgbClr val="FF0000"/>
                </a:solidFill>
              </a:rPr>
              <a:t>drobný elektroodpad</a:t>
            </a:r>
            <a:r>
              <a:rPr lang="cs-CZ" sz="1700" dirty="0" smtClean="0"/>
              <a:t>)</a:t>
            </a:r>
          </a:p>
          <a:p>
            <a:r>
              <a:rPr lang="cs-CZ" sz="1700" dirty="0" smtClean="0"/>
              <a:t>Každý snímek je určen pro jeden druh odpadu k třídění a proto mají děti za úkol kliknout na každém snímku jen na obrázky daného druhu odpadu. Posun obrázku do dolní lišty je potvrzením správné volby.</a:t>
            </a:r>
          </a:p>
          <a:p>
            <a:r>
              <a:rPr lang="cs-CZ" sz="1700" dirty="0"/>
              <a:t>d</a:t>
            </a:r>
            <a:r>
              <a:rPr lang="cs-CZ" sz="1700" dirty="0" smtClean="0"/>
              <a:t>alší vzdělávací nabídka: motivační příběh o Kocouřích bratřích, kteří pomáhali lesu vytřídit z něj odpadky pohozené od lidí</a:t>
            </a:r>
          </a:p>
          <a:p>
            <a:r>
              <a:rPr lang="cs-CZ" sz="1700" dirty="0" smtClean="0"/>
              <a:t>Materiál je určen pro práci na dotykových zařízeních.</a:t>
            </a:r>
            <a:endParaRPr lang="cs-CZ" sz="1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Vysvětlivky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pic>
        <p:nvPicPr>
          <p:cNvPr id="6" name="Zástupný symbol pro obsah 5">
            <a:hlinkClick r:id="" action="ppaction://hlinkshowjump?jump=previousslide">
              <a:snd r:embed="rId2" name="suction.wav"/>
            </a:hlinkClick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5691" y="1794717"/>
            <a:ext cx="660894" cy="660894"/>
          </a:xfrm>
          <a:prstGeom prst="rect">
            <a:avLst/>
          </a:prstGeom>
        </p:spPr>
      </p:pic>
      <p:pic>
        <p:nvPicPr>
          <p:cNvPr id="7" name="Obrázek 6">
            <a:hlinkClick r:id="" action="ppaction://hlinkshowjump?jump=nextslide">
              <a:snd r:embed="rId4" name="camera.wav"/>
            </a:hlinkClick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6817" y="2835302"/>
            <a:ext cx="659768" cy="659768"/>
          </a:xfrm>
          <a:prstGeom prst="rect">
            <a:avLst/>
          </a:prstGeom>
        </p:spPr>
      </p:pic>
      <p:pic>
        <p:nvPicPr>
          <p:cNvPr id="8" name="Obrázek 7">
            <a:hlinkClick r:id="rId6" action="ppaction://hlinksldjump">
              <a:snd r:embed="rId7" name="click.wav"/>
            </a:hlinkClick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69146" y="3874761"/>
            <a:ext cx="667439" cy="66743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811439" y="1692322"/>
            <a:ext cx="698765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pět, opakovat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osun vpřed, pokračovat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950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>
                <a:solidFill>
                  <a:srgbClr val="00B050"/>
                </a:solidFill>
              </a:rPr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2374711"/>
            <a:ext cx="8635393" cy="2429302"/>
          </a:xfrm>
        </p:spPr>
        <p:txBody>
          <a:bodyPr/>
          <a:lstStyle/>
          <a:p>
            <a:r>
              <a:rPr lang="cs-CZ" sz="1700" dirty="0" smtClean="0"/>
              <a:t>Uvědomit si dopady svého chování k životnímu prostředí.</a:t>
            </a:r>
          </a:p>
          <a:p>
            <a:r>
              <a:rPr lang="cs-CZ" sz="1700" dirty="0" smtClean="0"/>
              <a:t>Elementární poznatky, jak mohou jednotlivci pomoci přírodě a životnímu prostředí.</a:t>
            </a:r>
          </a:p>
          <a:p>
            <a:r>
              <a:rPr lang="cs-CZ" sz="1700" dirty="0" smtClean="0"/>
              <a:t>Umět samostatně nebo ve spolupráci s kamarády vyřešit jednoduchý problém.</a:t>
            </a:r>
          </a:p>
          <a:p>
            <a:r>
              <a:rPr lang="cs-CZ" sz="1700" dirty="0" smtClean="0"/>
              <a:t>Rozvíjet kooperační schopnosti, zapojovat se do společných aktivit (příklad využitelnosti během projektu: Den Země).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379</Words>
  <Application>Microsoft Office PowerPoint</Application>
  <PresentationFormat>Vlastní</PresentationFormat>
  <Paragraphs>73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Sheer Green 16x9</vt:lpstr>
      <vt:lpstr>Třídím, třídíš, třídíme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odkazy</vt:lpstr>
      <vt:lpstr>    Metodický pokyn  Integrovaný blok: Já a příroda</vt:lpstr>
      <vt:lpstr>   Studijní materiály </vt:lpstr>
      <vt:lpstr>      Práce s interaktivním výukovým materiálem </vt:lpstr>
      <vt:lpstr>Vysvětlivky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2015-03-22T14:43:26Z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