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5" r:id="rId2"/>
    <p:sldMasterId id="2147483757" r:id="rId3"/>
  </p:sldMasterIdLst>
  <p:notesMasterIdLst>
    <p:notesMasterId r:id="rId15"/>
  </p:notesMasterIdLst>
  <p:handoutMasterIdLst>
    <p:handoutMasterId r:id="rId16"/>
  </p:handoutMasterIdLst>
  <p:sldIdLst>
    <p:sldId id="272" r:id="rId4"/>
    <p:sldId id="289" r:id="rId5"/>
    <p:sldId id="292" r:id="rId6"/>
    <p:sldId id="293" r:id="rId7"/>
    <p:sldId id="294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24" autoAdjust="0"/>
    <p:restoredTop sz="83455" autoAdjust="0"/>
  </p:normalViewPr>
  <p:slideViewPr>
    <p:cSldViewPr snapToGrid="0">
      <p:cViewPr varScale="1">
        <p:scale>
          <a:sx n="82" d="100"/>
          <a:sy n="82" d="100"/>
        </p:scale>
        <p:origin x="-102" y="-59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820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25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4679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3402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855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283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2023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732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614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47583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1974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9583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microsoft.com/office/2007/relationships/hdphoto" Target="../media/hdphoto1.wdp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microsoft.com/office/2007/relationships/hdphoto" Target="../media/hdphoto2.wdp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hutterstock.com/cs/pic-96072956/stock-vector-green-light-vector.html?src=pp-photo-142248262-8&amp;ws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664" y="1445990"/>
            <a:ext cx="10750549" cy="1470025"/>
          </a:xfrm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cs-CZ" sz="7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Přecházení silnice II.</a:t>
            </a:r>
            <a:endParaRPr lang="cs-CZ" sz="7200" b="0" i="0" dirty="0">
              <a:solidFill>
                <a:schemeClr val="accent3">
                  <a:lumMod val="60000"/>
                  <a:lumOff val="40000"/>
                </a:schemeClr>
              </a:solidFill>
              <a:latin typeface="Century Gothic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20726" y="3126043"/>
            <a:ext cx="10750549" cy="17526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Hana Součková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93276" y="4670817"/>
            <a:ext cx="7430762" cy="1672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8474170">
            <a:off x="-1844654" y="1858173"/>
            <a:ext cx="12876393" cy="1732737"/>
          </a:xfrm>
          <a:prstGeom prst="rect">
            <a:avLst/>
          </a:prstGeom>
          <a:solidFill>
            <a:schemeClr val="accent3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645607" y="726487"/>
            <a:ext cx="2080952" cy="1401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970" b="96667" l="16013" r="819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17" t="51268" r="15189" b="3099"/>
          <a:stretch/>
        </p:blipFill>
        <p:spPr>
          <a:xfrm>
            <a:off x="7232875" y="2797942"/>
            <a:ext cx="2137258" cy="18416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198438" y="4428416"/>
            <a:ext cx="1815921" cy="1452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91" t="53897" r="14931" b="21127"/>
          <a:stretch/>
        </p:blipFill>
        <p:spPr>
          <a:xfrm>
            <a:off x="9946821" y="2948319"/>
            <a:ext cx="1854559" cy="880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9860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5.18519E-6 L -1.875E-6 5.18519E-6 C 0.00352 0.00302 0.00703 0.00603 0.01055 0.00927 C 0.01719 0.01575 0.01016 0.01089 0.0168 0.01482 C 0.01823 0.0169 0.01966 0.01853 0.0211 0.02061 C 0.02214 0.02223 0.02292 0.02501 0.02422 0.02616 C 0.02618 0.02802 0.02852 0.02825 0.0306 0.02987 C 0.03399 0.03265 0.03633 0.0389 0.03907 0.04306 C 0.04193 0.04769 0.04297 0.04677 0.04636 0.0507 C 0.04792 0.05232 0.04922 0.0544 0.05065 0.05626 C 0.0517 0.05765 0.05274 0.05857 0.05378 0.05996 C 0.05664 0.06366 0.05938 0.06783 0.06224 0.0713 C 0.06433 0.07385 0.06706 0.07524 0.06862 0.07871 C 0.07266 0.08843 0.07019 0.08496 0.07604 0.09005 C 0.07735 0.0926 0.07852 0.09561 0.08021 0.09746 C 0.08151 0.09885 0.08321 0.09815 0.08451 0.09931 C 0.08607 0.10093 0.08724 0.10325 0.08868 0.1051 C 0.08933 0.10695 0.08985 0.10927 0.09076 0.11065 C 0.09193 0.11251 0.09362 0.11297 0.09506 0.11436 C 0.0961 0.11552 0.09714 0.11714 0.09818 0.11829 C 0.09948 0.11968 0.10104 0.12061 0.10235 0.122 C 0.10456 0.12431 0.10664 0.12686 0.10873 0.1294 L 0.11511 0.13704 C 0.11615 0.1382 0.11719 0.13959 0.11823 0.14075 C 0.11993 0.1426 0.12214 0.14376 0.12357 0.1463 C 0.12591 0.15047 0.12696 0.15325 0.12982 0.15579 C 0.13086 0.15672 0.13203 0.15695 0.13308 0.15765 C 0.13451 0.1588 0.13594 0.15996 0.13724 0.16135 C 0.14245 0.16714 0.14076 0.16783 0.14675 0.17269 C 0.14883 0.17431 0.15313 0.1764 0.15313 0.1764 C 0.15886 0.18658 0.15365 0.17871 0.16368 0.18774 C 0.16485 0.18866 0.16576 0.19028 0.1668 0.19144 C 0.16888 0.19353 0.1711 0.19515 0.17318 0.197 C 0.17631 0.20255 0.17709 0.2051 0.18164 0.20834 C 0.18399 0.21019 0.18659 0.21089 0.18907 0.21204 C 0.19011 0.21343 0.19102 0.21482 0.19219 0.21575 C 0.19323 0.21667 0.19427 0.2169 0.19532 0.21783 C 0.19675 0.21876 0.19818 0.22015 0.19961 0.22153 C 0.20144 0.22315 0.203 0.22547 0.20482 0.22709 C 0.20586 0.22802 0.20703 0.22802 0.20808 0.22894 C 0.20912 0.2301 0.21016 0.23149 0.2112 0.23265 C 0.21263 0.2345 0.21381 0.23704 0.21537 0.23843 C 0.21706 0.23959 0.21901 0.23959 0.22071 0.24028 C 0.22214 0.24075 0.22357 0.24144 0.225 0.24214 C 0.22865 0.247 0.23308 0.25371 0.23763 0.25533 L 0.24284 0.25718 C 0.24571 0.25973 0.24831 0.26297 0.25131 0.26459 L 0.25769 0.26853 C 0.26706 0.2794 0.25209 0.26251 0.26719 0.27593 C 0.2724 0.28056 0.26993 0.27871 0.27461 0.28149 C 0.27631 0.28403 0.278 0.28704 0.27982 0.28913 C 0.28151 0.29075 0.28334 0.29167 0.28516 0.29283 C 0.29154 0.297 0.29089 0.29561 0.29675 0.30047 C 0.30769 0.30903 0.29479 0.29862 0.30417 0.30973 C 0.30508 0.31089 0.30625 0.31089 0.30729 0.31158 C 0.31485 0.32061 0.3056 0.31042 0.31472 0.31737 C 0.31758 0.31945 0.32032 0.32223 0.32318 0.32478 C 0.32318 0.32478 0.33164 0.33218 0.33164 0.33218 C 0.33269 0.33357 0.3336 0.33519 0.33477 0.33612 C 0.33607 0.33704 0.33763 0.33728 0.33907 0.33797 C 0.34219 0.34167 0.34271 0.3426 0.34636 0.34538 C 0.3474 0.3463 0.34857 0.34653 0.34961 0.34723 C 0.36146 0.35695 0.35404 0.35302 0.36224 0.35672 C 0.3655 0.36042 0.36589 0.36135 0.36966 0.36413 C 0.37071 0.36505 0.37175 0.36552 0.37279 0.36598 C 0.375 0.36853 0.37774 0.37223 0.38021 0.37362 C 0.38229 0.37478 0.38451 0.37478 0.38659 0.37547 L 0.39284 0.37917 C 0.39401 0.37987 0.39506 0.38033 0.3961 0.38103 C 0.39753 0.38241 0.39883 0.3838 0.40026 0.38496 C 0.40248 0.38658 0.4056 0.38774 0.40769 0.38866 C 0.40873 0.39052 0.40964 0.39283 0.41081 0.39422 C 0.41172 0.39538 0.41302 0.39515 0.41407 0.39607 C 0.41511 0.39723 0.41615 0.39885 0.41719 0.39978 C 0.41862 0.40116 0.42006 0.40232 0.42136 0.40371 C 0.42409 0.41065 0.42266 0.40765 0.42565 0.41297 L 0.42565 0.41297 L 0.4405 0.4169 " pathEditMode="relative" ptsTypes="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na silnici?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87" t="5209" b="75208"/>
          <a:stretch/>
        </p:blipFill>
        <p:spPr>
          <a:xfrm>
            <a:off x="1546538" y="2004000"/>
            <a:ext cx="2066993" cy="15176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51" t="5832" r="47898" b="74584"/>
          <a:stretch/>
        </p:blipFill>
        <p:spPr>
          <a:xfrm>
            <a:off x="5535807" y="446394"/>
            <a:ext cx="3165511" cy="21574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8061" b="56788" l="634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52" t="37991" b="41918"/>
          <a:stretch/>
        </p:blipFill>
        <p:spPr>
          <a:xfrm>
            <a:off x="8102794" y="2488556"/>
            <a:ext cx="2674306" cy="19540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152" t="210" r="2013" b="71629"/>
          <a:stretch/>
        </p:blipFill>
        <p:spPr>
          <a:xfrm>
            <a:off x="1025637" y="4023519"/>
            <a:ext cx="1692117" cy="193840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4556188" y="3385992"/>
            <a:ext cx="2080952" cy="14019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224196" y="4673115"/>
            <a:ext cx="1815921" cy="145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6902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na chodník?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152" b="22788" l="64137" r="97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87" t="5209" b="75208"/>
          <a:stretch/>
        </p:blipFill>
        <p:spPr>
          <a:xfrm>
            <a:off x="637188" y="2423079"/>
            <a:ext cx="2066993" cy="15176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51" t="5832" r="47898" b="74584"/>
          <a:stretch/>
        </p:blipFill>
        <p:spPr>
          <a:xfrm>
            <a:off x="6057299" y="692576"/>
            <a:ext cx="3165511" cy="21574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8061" b="56788" l="634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52" t="37991" b="41918"/>
          <a:stretch/>
        </p:blipFill>
        <p:spPr>
          <a:xfrm>
            <a:off x="8102794" y="2488556"/>
            <a:ext cx="2674306" cy="19540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52" t="84564" r="66113"/>
          <a:stretch/>
        </p:blipFill>
        <p:spPr>
          <a:xfrm rot="16200000">
            <a:off x="4556188" y="3385992"/>
            <a:ext cx="2080952" cy="14019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364" b="41273" l="21518" r="821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6948" r="17774" b="57746"/>
          <a:stretch/>
        </p:blipFill>
        <p:spPr>
          <a:xfrm>
            <a:off x="9224196" y="4673115"/>
            <a:ext cx="1815921" cy="1452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2970" b="70970" l="8424" r="364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51643" r="61977" b="28263"/>
          <a:stretch/>
        </p:blipFill>
        <p:spPr>
          <a:xfrm>
            <a:off x="992889" y="4243788"/>
            <a:ext cx="2097645" cy="1767308"/>
          </a:xfrm>
          <a:prstGeom prst="rect">
            <a:avLst/>
          </a:prstGeom>
        </p:spPr>
      </p:pic>
      <p:pic>
        <p:nvPicPr>
          <p:cNvPr id="12" name="Picture 2" descr="Závodní Silni&amp;ccaron;ní Kolo, Závodník, Závodní Kolo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3896" y="1721133"/>
            <a:ext cx="2071397" cy="126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4857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08" t="7350" r="6385" b="12775"/>
          <a:stretch/>
        </p:blipFill>
        <p:spPr>
          <a:xfrm rot="16200000">
            <a:off x="4543502" y="934481"/>
            <a:ext cx="4759933" cy="33742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33341" y="2356834"/>
            <a:ext cx="32969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přiřazují k dopravním prostředkům ovoce dle barvy – všechny obrázky jsou z KUMUČE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9528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9448" y="1522199"/>
            <a:ext cx="10972800" cy="4572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Vlastní zdroje</a:t>
            </a:r>
          </a:p>
          <a:p>
            <a:r>
              <a:rPr lang="cs-CZ" sz="2000" dirty="0" smtClean="0"/>
              <a:t>Fotografie z archivu autora</a:t>
            </a:r>
          </a:p>
          <a:p>
            <a:r>
              <a:rPr lang="cs-CZ" sz="2000" dirty="0"/>
              <a:t>NATYKACH, </a:t>
            </a:r>
            <a:r>
              <a:rPr lang="cs-CZ" sz="2000" dirty="0" err="1"/>
              <a:t>Nataliia</a:t>
            </a:r>
            <a:r>
              <a:rPr lang="cs-CZ" sz="2000" dirty="0"/>
              <a:t>. </a:t>
            </a:r>
            <a:r>
              <a:rPr lang="cs-CZ" sz="2000" i="1" dirty="0" err="1"/>
              <a:t>Shutterstock</a:t>
            </a:r>
            <a:r>
              <a:rPr lang="cs-CZ" sz="2000" dirty="0"/>
              <a:t> [online]. [cit. 11.3.2015].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www.shutterstock.com/cs/pic-96072956/stock-vector-green-light-vector.html?src=pp-photo-142248262-8&amp;ws=1</a:t>
            </a:r>
            <a:endParaRPr lang="cs-CZ" sz="2000" dirty="0" smtClean="0"/>
          </a:p>
          <a:p>
            <a:r>
              <a:rPr lang="en-US" sz="2000" dirty="0"/>
              <a:t>OPENCLIPS. </a:t>
            </a:r>
            <a:r>
              <a:rPr lang="en-US" sz="2000" i="1" dirty="0" err="1"/>
              <a:t>shutterstock</a:t>
            </a:r>
            <a:r>
              <a:rPr lang="en-US" sz="2000" dirty="0"/>
              <a:t> [online]. [cit. 11.3.2015]. </a:t>
            </a:r>
            <a:r>
              <a:rPr lang="en-US" sz="2000" dirty="0" err="1"/>
              <a:t>Dostupný</a:t>
            </a:r>
            <a:r>
              <a:rPr lang="en-US" sz="2000" dirty="0"/>
              <a:t> pod </a:t>
            </a:r>
            <a:r>
              <a:rPr lang="en-US" sz="2000" dirty="0" err="1"/>
              <a:t>licencí</a:t>
            </a:r>
            <a:r>
              <a:rPr lang="en-US" sz="2000" dirty="0"/>
              <a:t> </a:t>
            </a:r>
            <a:r>
              <a:rPr lang="en-US" sz="2000" dirty="0" err="1"/>
              <a:t>cco</a:t>
            </a:r>
            <a:r>
              <a:rPr lang="en-US" sz="2000" dirty="0"/>
              <a:t> public domain </a:t>
            </a:r>
            <a:r>
              <a:rPr lang="en-US" sz="2000" dirty="0" err="1"/>
              <a:t>na</a:t>
            </a:r>
            <a:r>
              <a:rPr lang="en-US" sz="2000" dirty="0"/>
              <a:t> WWW: http://pixabay.com/cs/z%C3%A1vodn%C3%AD-silni%C4%8Dn%C3%AD-kolo-z%C3%A1vodn%C3%ADk-161449/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</a:t>
            </a:r>
            <a:r>
              <a:rPr lang="cs-CZ" sz="2800" smtClean="0">
                <a:latin typeface="Calibri" panose="020F0502020204030204" pitchFamily="34" charset="0"/>
              </a:rPr>
              <a:t>(psychologická)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302607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pracovní listy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pravidlům silničního provozu.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0160" y="2262076"/>
            <a:ext cx="9509760" cy="352481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– 4. snímek – děti se seznamují s pravidly bezpečnosti na silnici a rozhodují, jak by se v jednotlivých situacích zachovaly, určují správné odpovědi pomocí lišty pera</a:t>
            </a:r>
          </a:p>
          <a:p>
            <a:r>
              <a:rPr lang="cs-CZ" sz="2400" dirty="0" smtClean="0"/>
              <a:t>Využití </a:t>
            </a:r>
            <a:r>
              <a:rPr lang="cs-CZ" sz="2400" dirty="0" err="1" smtClean="0"/>
              <a:t>KUMUČe</a:t>
            </a:r>
            <a:r>
              <a:rPr lang="cs-CZ" sz="2400" dirty="0" smtClean="0"/>
              <a:t> – děti si nakreslí situace na magnetické tabulky viz 5. snímek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5"/>
            <a:ext cx="7415464" cy="3670173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354</Words>
  <Application>Microsoft Office PowerPoint</Application>
  <PresentationFormat>Vlastní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Talent</vt:lpstr>
      <vt:lpstr>Motiv Office</vt:lpstr>
      <vt:lpstr>Přecházení silnice II.</vt:lpstr>
      <vt:lpstr>Snímek 2</vt:lpstr>
      <vt:lpstr>Co patří na silnici?</vt:lpstr>
      <vt:lpstr>Co patří na chodník?</vt:lpstr>
      <vt:lpstr>Využití KUMUČe</vt:lpstr>
      <vt:lpstr>Použité odkazy</vt:lpstr>
      <vt:lpstr>Metodický pokyn Integrovaný blok: Dítě a jeho psychika (psychologická)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2015-03-23T21:16:22Z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