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theme/theme4.xml" ContentType="application/vnd.openxmlformats-officedocument.theme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745" r:id="rId2"/>
    <p:sldMasterId id="2147483757" r:id="rId3"/>
  </p:sldMasterIdLst>
  <p:notesMasterIdLst>
    <p:notesMasterId r:id="rId14"/>
  </p:notesMasterIdLst>
  <p:handoutMasterIdLst>
    <p:handoutMasterId r:id="rId15"/>
  </p:handoutMasterIdLst>
  <p:sldIdLst>
    <p:sldId id="272" r:id="rId4"/>
    <p:sldId id="289" r:id="rId5"/>
    <p:sldId id="290" r:id="rId6"/>
    <p:sldId id="291" r:id="rId7"/>
    <p:sldId id="275" r:id="rId8"/>
    <p:sldId id="276" r:id="rId9"/>
    <p:sldId id="277" r:id="rId10"/>
    <p:sldId id="278" r:id="rId11"/>
    <p:sldId id="287" r:id="rId12"/>
    <p:sldId id="288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1224" autoAdjust="0"/>
    <p:restoredTop sz="83455" autoAdjust="0"/>
  </p:normalViewPr>
  <p:slideViewPr>
    <p:cSldViewPr snapToGrid="0">
      <p:cViewPr varScale="1">
        <p:scale>
          <a:sx n="82" d="100"/>
          <a:sy n="82" d="100"/>
        </p:scale>
        <p:origin x="-102" y="-594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theme" Target="theme/theme1.xml"/><Relationship Id="rId3" Type="http://schemas.openxmlformats.org/officeDocument/2006/relationships/slideMaster" Target="slideMasters/slideMaster2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7.xml"/><Relationship Id="rId19" Type="http://schemas.openxmlformats.org/officeDocument/2006/relationships/tableStyles" Target="tableStyle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23.3.2015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23.3.2015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10387963" y="5038579"/>
            <a:ext cx="1892949" cy="1725637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20726" y="776289"/>
            <a:ext cx="10750549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720726" y="2250280"/>
            <a:ext cx="10750549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828800" y="6012657"/>
            <a:ext cx="77216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28E80666-FB37-4B36-9149-507F3B0178E3}" type="datetimeFigureOut">
              <a:rPr lang="en-US" smtClean="0"/>
              <a:pPr/>
              <a:t>3/23/2015</a:t>
            </a:fld>
            <a:endParaRPr lang="en-US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828800" y="5650705"/>
            <a:ext cx="77216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11189663" y="5752308"/>
            <a:ext cx="67056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D7E63A33-8271-4DD0-9C48-789913D7C115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67494"/>
            <a:ext cx="10972800" cy="139903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09600" y="1882808"/>
            <a:ext cx="109728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388608" y="6480048"/>
            <a:ext cx="2844800" cy="301752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609600" y="6480970"/>
            <a:ext cx="5680075" cy="300831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9379" y="7035"/>
            <a:ext cx="12173243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10387963" y="93786"/>
            <a:ext cx="1892949" cy="1725637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9274176" y="6477000"/>
            <a:ext cx="2844800" cy="3048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492501" y="6480970"/>
            <a:ext cx="5680075" cy="300831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1268075" y="809625"/>
            <a:ext cx="670560" cy="300831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11" name="Přímá spojnice 10"/>
          <p:cNvCxnSpPr/>
          <p:nvPr/>
        </p:nvCxnSpPr>
        <p:spPr>
          <a:xfrm rot="10800000">
            <a:off x="8625059" y="9381"/>
            <a:ext cx="3563815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0" y="7035"/>
            <a:ext cx="12182621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8000" y="271465"/>
            <a:ext cx="9652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8000" y="1633536"/>
            <a:ext cx="51816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09600" y="1722438"/>
            <a:ext cx="53848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97600" y="1722438"/>
            <a:ext cx="53848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388608" y="6480969"/>
            <a:ext cx="2844800" cy="301752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600" y="6480969"/>
            <a:ext cx="5680075" cy="301752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0119360" y="6480969"/>
            <a:ext cx="670560" cy="301752"/>
          </a:xfrm>
        </p:spPr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30931" y="290732"/>
            <a:ext cx="14224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820008" y="290732"/>
            <a:ext cx="774699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820008" y="3427124"/>
            <a:ext cx="774699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696307" y="290732"/>
            <a:ext cx="9144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696307" y="3427124"/>
            <a:ext cx="9144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6388608" y="6480969"/>
            <a:ext cx="2840736" cy="301752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609600" y="6480969"/>
            <a:ext cx="5681472" cy="301752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10119360" y="6483096"/>
            <a:ext cx="670560" cy="301752"/>
          </a:xfrm>
        </p:spPr>
        <p:txBody>
          <a:bodyPr/>
          <a:lstStyle>
            <a:lvl1pPr algn="ctr">
              <a:defRPr/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6388608" y="6480969"/>
            <a:ext cx="2844800" cy="301752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609600" y="6481891"/>
            <a:ext cx="5680075" cy="300831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10119360" y="6480969"/>
            <a:ext cx="670560" cy="301752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92608" y="367664"/>
            <a:ext cx="12192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514475" y="367664"/>
            <a:ext cx="32512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868333" y="320040"/>
            <a:ext cx="7034784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8371968" y="6556248"/>
            <a:ext cx="284480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514475" y="6556248"/>
            <a:ext cx="6857493" cy="301752"/>
          </a:xfrm>
        </p:spPr>
        <p:txBody>
          <a:bodyPr/>
          <a:lstStyle>
            <a:lvl1pPr>
              <a:defRPr sz="900"/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1214101" y="6556248"/>
            <a:ext cx="670560" cy="301752"/>
          </a:xfrm>
        </p:spPr>
        <p:txBody>
          <a:bodyPr/>
          <a:lstStyle>
            <a:lvl1pPr>
              <a:defRPr sz="900"/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92608" y="150896"/>
            <a:ext cx="12192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17649" y="373966"/>
            <a:ext cx="9777984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524000" y="5867400"/>
            <a:ext cx="9777984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8144256" y="6556248"/>
            <a:ext cx="280416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560576" y="6557169"/>
            <a:ext cx="6597429" cy="301752"/>
          </a:xfrm>
        </p:spPr>
        <p:txBody>
          <a:bodyPr/>
          <a:lstStyle>
            <a:lvl1pPr>
              <a:defRPr sz="900"/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0956256" y="6556248"/>
            <a:ext cx="487680" cy="301752"/>
          </a:xfrm>
        </p:spPr>
        <p:txBody>
          <a:bodyPr/>
          <a:lstStyle>
            <a:lvl1pPr algn="ctr">
              <a:defRPr sz="900"/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9042400" y="381000"/>
            <a:ext cx="2540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381000"/>
            <a:ext cx="83312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E80666-FB37-4B36-9149-507F3B0178E3}" type="datetimeFigureOut">
              <a:rPr lang="en-US" smtClean="0"/>
              <a:pPr/>
              <a:t>3/23/2015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63A33-8271-4DD0-9C48-789913D7C115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5231035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842132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9276625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60819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645094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859690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279570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129176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953424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92621012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38187442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gi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jpe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Relationship Id="rId14" Type="http://schemas.openxmlformats.org/officeDocument/2006/relationships/image" Target="../media/image3.gif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9379" y="14069"/>
            <a:ext cx="12173243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0" y="7035"/>
            <a:ext cx="12182621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rot="10800000" flipV="1">
            <a:off x="8625059" y="4948410"/>
            <a:ext cx="3563815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67494"/>
            <a:ext cx="109728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09600" y="1882808"/>
            <a:ext cx="109728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388608" y="6480969"/>
            <a:ext cx="28448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481891"/>
            <a:ext cx="5680075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0119360" y="6480969"/>
            <a:ext cx="67056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</p:cSld>
  <p:clrMap bg1="dk1" tx1="lt1" bg2="dk2" tx2="lt2" accent1="accent1" accent2="accent2" accent3="accent3" accent4="accent4" accent5="accent5" accent6="accent6" hlink="hlink" folHlink="folHlink"/>
  <p:sldLayoutIdLst>
    <p:sldLayoutId id="2147483746" r:id="rId1"/>
    <p:sldLayoutId id="2147483747" r:id="rId2"/>
    <p:sldLayoutId id="2147483748" r:id="rId3"/>
    <p:sldLayoutId id="2147483749" r:id="rId4"/>
    <p:sldLayoutId id="2147483750" r:id="rId5"/>
    <p:sldLayoutId id="2147483751" r:id="rId6"/>
    <p:sldLayoutId id="2147483752" r:id="rId7"/>
    <p:sldLayoutId id="2147483753" r:id="rId8"/>
    <p:sldLayoutId id="2147483754" r:id="rId9"/>
    <p:sldLayoutId id="2147483755" r:id="rId10"/>
    <p:sldLayoutId id="2147483756" r:id="rId11"/>
    <p:sldLayoutId id="2147483649" r:id="rId12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7059391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8" r:id="rId1"/>
    <p:sldLayoutId id="2147483759" r:id="rId2"/>
    <p:sldLayoutId id="2147483760" r:id="rId3"/>
    <p:sldLayoutId id="2147483761" r:id="rId4"/>
    <p:sldLayoutId id="2147483762" r:id="rId5"/>
    <p:sldLayoutId id="2147483763" r:id="rId6"/>
    <p:sldLayoutId id="2147483764" r:id="rId7"/>
    <p:sldLayoutId id="2147483765" r:id="rId8"/>
    <p:sldLayoutId id="2147483766" r:id="rId9"/>
    <p:sldLayoutId id="2147483767" r:id="rId10"/>
    <p:sldLayoutId id="2147483768" r:id="rId11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9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7" Type="http://schemas.openxmlformats.org/officeDocument/2006/relationships/image" Target="../media/image12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9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14664" y="1445990"/>
            <a:ext cx="10750549" cy="1470025"/>
          </a:xfrm>
        </p:spPr>
        <p:txBody>
          <a:bodyPr>
            <a:normAutofit fontScale="90000"/>
          </a:bodyPr>
          <a:lstStyle/>
          <a:p>
            <a:pPr algn="ctr">
              <a:spcBef>
                <a:spcPts val="0"/>
              </a:spcBef>
            </a:pPr>
            <a:r>
              <a:rPr lang="cs-CZ" sz="7200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Pravidla ve školce – správné chování v MŠ</a:t>
            </a:r>
            <a:endParaRPr lang="cs-CZ" sz="7200" b="0" i="0" dirty="0">
              <a:solidFill>
                <a:schemeClr val="accent3">
                  <a:lumMod val="60000"/>
                  <a:lumOff val="40000"/>
                </a:schemeClr>
              </a:solidFill>
              <a:latin typeface="Century Gothic"/>
            </a:endParaRPr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>
          <a:xfrm>
            <a:off x="720726" y="3126043"/>
            <a:ext cx="10750549" cy="1752600"/>
          </a:xfrm>
        </p:spPr>
        <p:txBody>
          <a:bodyPr>
            <a:normAutofit/>
          </a:bodyPr>
          <a:lstStyle/>
          <a:p>
            <a:pPr algn="ctr"/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</a:rPr>
              <a:t>Hana Součková</a:t>
            </a:r>
            <a:endParaRPr lang="cs-CZ" sz="2800" dirty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5" name="Obrázek 4" descr="logo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662724" y="4751840"/>
            <a:ext cx="7198906" cy="155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18705" y="141667"/>
            <a:ext cx="6439437" cy="4829578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3116687" y="412124"/>
            <a:ext cx="623337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</a:rPr>
              <a:t>Mateřská škola</a:t>
            </a:r>
            <a:endParaRPr lang="cs-CZ" sz="6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400991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877491" y="325494"/>
            <a:ext cx="2514600" cy="188595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936451" y="2645549"/>
            <a:ext cx="2530699" cy="189802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7552110" y="2384926"/>
            <a:ext cx="2498501" cy="187387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9675525" y="1447833"/>
            <a:ext cx="2453403" cy="1840053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9725258" y="4087743"/>
            <a:ext cx="2396566" cy="179742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5581381" y="679676"/>
            <a:ext cx="2391177" cy="1793383"/>
          </a:xfrm>
          <a:prstGeom prst="rect">
            <a:avLst/>
          </a:prstGeom>
        </p:spPr>
      </p:pic>
      <p:sp>
        <p:nvSpPr>
          <p:cNvPr id="10" name="Veselý obličej 9"/>
          <p:cNvSpPr/>
          <p:nvPr/>
        </p:nvSpPr>
        <p:spPr>
          <a:xfrm>
            <a:off x="850006" y="887349"/>
            <a:ext cx="1416676" cy="1378039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Blesk 10"/>
          <p:cNvSpPr/>
          <p:nvPr/>
        </p:nvSpPr>
        <p:spPr>
          <a:xfrm>
            <a:off x="800368" y="4043450"/>
            <a:ext cx="2077123" cy="1886010"/>
          </a:xfrm>
          <a:prstGeom prst="lightningBol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827825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84964" y="475557"/>
            <a:ext cx="5777113" cy="4332834"/>
          </a:xfrm>
          <a:prstGeom prst="rect">
            <a:avLst/>
          </a:prstGeom>
        </p:spPr>
      </p:pic>
      <p:sp>
        <p:nvSpPr>
          <p:cNvPr id="6" name="Zaoblený obdélník 5"/>
          <p:cNvSpPr/>
          <p:nvPr/>
        </p:nvSpPr>
        <p:spPr>
          <a:xfrm>
            <a:off x="2251656" y="310470"/>
            <a:ext cx="3374265" cy="181592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5415717" y="310469"/>
            <a:ext cx="3374265" cy="181592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2243840" y="1867990"/>
            <a:ext cx="3374265" cy="181592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5415717" y="1818470"/>
            <a:ext cx="3374265" cy="181592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5473520" y="3260423"/>
            <a:ext cx="3374265" cy="181592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2211189" y="3232096"/>
            <a:ext cx="3374265" cy="181592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839026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 smtClean="0"/>
              <a:t>Fotografie z archivu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800" dirty="0">
                <a:latin typeface="Calibri" panose="020F0502020204030204" pitchFamily="34" charset="0"/>
              </a:rPr>
              <a:t>Integrovaný blok: </a:t>
            </a:r>
            <a:r>
              <a:rPr lang="cs-CZ" sz="2800" dirty="0" smtClean="0">
                <a:latin typeface="Calibri" panose="020F0502020204030204" pitchFamily="34" charset="0"/>
              </a:rPr>
              <a:t>Dítě a jeho psychika </a:t>
            </a:r>
            <a:r>
              <a:rPr lang="cs-CZ" sz="2800" smtClean="0">
                <a:latin typeface="Calibri" panose="020F0502020204030204" pitchFamily="34" charset="0"/>
              </a:rPr>
              <a:t>(psychologická)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09600" y="1882808"/>
            <a:ext cx="10972800" cy="3026076"/>
          </a:xfrm>
        </p:spPr>
        <p:txBody>
          <a:bodyPr>
            <a:noAutofit/>
          </a:bodyPr>
          <a:lstStyle/>
          <a:p>
            <a:pPr marL="45720" indent="0">
              <a:buNone/>
            </a:pPr>
            <a:r>
              <a:rPr lang="cs-CZ" sz="2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Popis</a:t>
            </a:r>
          </a:p>
          <a:p>
            <a:r>
              <a:rPr lang="cs-CZ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Prezentace v PowerPointu, která obsahuje </a:t>
            </a: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tři pracovní listy </a:t>
            </a:r>
            <a:r>
              <a:rPr lang="cs-CZ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 jednoduchým interaktivním úkolem. </a:t>
            </a:r>
            <a:br>
              <a:rPr lang="cs-CZ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cs-CZ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" indent="0">
              <a:buNone/>
            </a:pPr>
            <a:r>
              <a:rPr lang="cs-CZ" sz="2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Očekávání </a:t>
            </a:r>
            <a:r>
              <a:rPr lang="cs-CZ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cíle</a:t>
            </a:r>
          </a:p>
          <a:p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Dítě se učí pravidla správného chování ve školce.</a:t>
            </a:r>
            <a:endParaRPr lang="cs-CZ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cs-CZ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80160" y="2262076"/>
            <a:ext cx="9509760" cy="3524813"/>
          </a:xfrm>
        </p:spPr>
        <p:txBody>
          <a:bodyPr>
            <a:normAutofit/>
          </a:bodyPr>
          <a:lstStyle/>
          <a:p>
            <a:r>
              <a:rPr lang="cs-CZ" sz="2400" dirty="0" smtClean="0"/>
              <a:t>2. snímek – fotografie školky – povídání s učitelem – Proč chodíme do školky?.....</a:t>
            </a:r>
          </a:p>
          <a:p>
            <a:r>
              <a:rPr lang="cs-CZ" sz="2400" dirty="0" smtClean="0"/>
              <a:t>3. snímek – přiřazování správného a nesprávného chování</a:t>
            </a:r>
          </a:p>
          <a:p>
            <a:r>
              <a:rPr lang="cs-CZ" sz="2400" dirty="0" smtClean="0"/>
              <a:t>4. snímek - </a:t>
            </a:r>
            <a:r>
              <a:rPr lang="cs-CZ" sz="2400" dirty="0" err="1" smtClean="0"/>
              <a:t>odkrývačka</a:t>
            </a:r>
            <a:endParaRPr lang="cs-CZ" sz="2400" dirty="0" smtClean="0"/>
          </a:p>
          <a:p>
            <a:pPr marL="64008" indent="0">
              <a:buNone/>
            </a:pPr>
            <a:endParaRPr lang="cs-CZ" sz="24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1341120" y="1931831"/>
            <a:ext cx="9595189" cy="30651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Přicházet s vlastními nápady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Řešení jednoduchých problémů a samostatné rozhodování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Spontánně vyprávět zážitky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Rozpoznání odlišností v detailech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Rozlišení podstatných a nepodstatných předmětů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060398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10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2" y="1118395"/>
            <a:ext cx="7415464" cy="3670173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757215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0</TotalTime>
  <Words>260</Words>
  <Application>Microsoft Office PowerPoint</Application>
  <PresentationFormat>Vlastní</PresentationFormat>
  <Paragraphs>55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Talent</vt:lpstr>
      <vt:lpstr>Motiv Office</vt:lpstr>
      <vt:lpstr>Pravidla ve školce – správné chování v MŠ</vt:lpstr>
      <vt:lpstr>Snímek 2</vt:lpstr>
      <vt:lpstr>Snímek 3</vt:lpstr>
      <vt:lpstr>Snímek 4</vt:lpstr>
      <vt:lpstr>Použité odkazy</vt:lpstr>
      <vt:lpstr>Metodický pokyn Integrovaný blok: Dítě a jeho psychika (psychologická)</vt:lpstr>
      <vt:lpstr>Studijní materiály </vt:lpstr>
      <vt:lpstr>   Práce s interaktivním výukovým materiálem </vt:lpstr>
      <vt:lpstr>Prvky polytechnické výchovy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2015-03-23T13:42:33Z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