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9" r:id="rId8"/>
    <p:sldId id="263" r:id="rId9"/>
    <p:sldId id="266" r:id="rId10"/>
    <p:sldId id="264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  <a:alpha val="2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8/Elizabeth_II,_Buckingham_Palace,_07_Mar_2006_crop.jpeg/230px-Elizabeth_II,_Buckingham_Palace,_07_Mar_2006_crop.jpeg" TargetMode="External"/><Relationship Id="rId2" Type="http://schemas.openxmlformats.org/officeDocument/2006/relationships/hyperlink" Target="http://upload.wikimedia.org/wikipedia/commons/thumb/d/de/S%C3%A1mova_%C5%99%C3%AD%C5%A1e.png/290px-S%C3%A1mova_%C5%99%C3%AD%C5%A1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6/66/Adolf_Hitler-1933.jpg/173px-Adolf_Hitler-1933.jpg" TargetMode="External"/><Relationship Id="rId5" Type="http://schemas.openxmlformats.org/officeDocument/2006/relationships/hyperlink" Target="http://upload.wikimedia.org/wikipedia/commons/thumb/a/a9/Joseph_Stalin_Colour.jpg/167px-Joseph_Stalin_Colour.jpg" TargetMode="External"/><Relationship Id="rId4" Type="http://schemas.openxmlformats.org/officeDocument/2006/relationships/hyperlink" Target="http://upload.wikimedia.org/wikipedia/commons/thumb/f/f0/Benito_Mussolini_and_Adolf_Hitler.jpg/220px-Benito_Mussolini_and_Adolf_Hitl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 II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VY_32_INOVACE_03-42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4880932"/>
              </p:ext>
            </p:extLst>
          </p:nvPr>
        </p:nvGraphicFramePr>
        <p:xfrm>
          <a:off x="1323608" y="1772816"/>
          <a:ext cx="5624478" cy="275318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368588"/>
                <a:gridCol w="4255890"/>
              </a:tblGrid>
              <a:tr h="39940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40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Člověk a společnost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50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 výchova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50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50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 II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50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Mgr. 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50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4. </a:t>
                      </a:r>
                      <a:r>
                        <a:rPr lang="cs-CZ" sz="1400" kern="50" dirty="0" smtClean="0">
                          <a:effectLst/>
                        </a:rPr>
                        <a:t>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301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Prohlubující</a:t>
                      </a:r>
                      <a:r>
                        <a:rPr lang="cs-CZ" sz="1400" kern="50" baseline="0" dirty="0" smtClean="0">
                          <a:effectLst/>
                        </a:rPr>
                        <a:t> učivo o státu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Vznik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Prvotní </a:t>
            </a:r>
            <a:r>
              <a:rPr lang="cs-CZ" dirty="0"/>
              <a:t>tvoření </a:t>
            </a:r>
            <a:r>
              <a:rPr lang="cs-CZ" dirty="0" smtClean="0"/>
              <a:t>státu</a:t>
            </a:r>
          </a:p>
          <a:p>
            <a:pPr marL="0" indent="0">
              <a:buNone/>
            </a:pPr>
            <a:r>
              <a:rPr lang="cs-CZ" dirty="0" smtClean="0"/>
              <a:t>Rod                  kmen                 kmenový svaz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Státní útvar= Velkomoravská říše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346349" y="2301800"/>
            <a:ext cx="1224136" cy="21602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995936" y="2355806"/>
            <a:ext cx="1224136" cy="108012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827584" y="2600908"/>
            <a:ext cx="288032" cy="7560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827584" y="3573016"/>
            <a:ext cx="2016224" cy="57606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Pokrevní</a:t>
            </a:r>
            <a:r>
              <a:rPr lang="cs-CZ" dirty="0" smtClean="0"/>
              <a:t> </a:t>
            </a:r>
            <a:r>
              <a:rPr lang="cs-CZ" sz="2000" dirty="0" smtClean="0"/>
              <a:t>příbuzní</a:t>
            </a:r>
            <a:endParaRPr lang="cs-CZ" sz="20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835696" y="4100948"/>
            <a:ext cx="216024" cy="4081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346349" y="4509120"/>
            <a:ext cx="1872208" cy="648072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Dělba</a:t>
            </a:r>
            <a:r>
              <a:rPr lang="cs-CZ" dirty="0" smtClean="0"/>
              <a:t> </a:t>
            </a:r>
            <a:r>
              <a:rPr lang="cs-CZ" sz="2400" dirty="0" smtClean="0"/>
              <a:t>práce</a:t>
            </a:r>
            <a:endParaRPr lang="cs-CZ" sz="2400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347864" y="2708920"/>
            <a:ext cx="1008112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995936" y="3717032"/>
            <a:ext cx="2664296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Sdružení</a:t>
            </a:r>
            <a:r>
              <a:rPr lang="cs-CZ" dirty="0" smtClean="0"/>
              <a:t> </a:t>
            </a:r>
            <a:r>
              <a:rPr lang="cs-CZ" sz="2400" dirty="0" smtClean="0"/>
              <a:t>více</a:t>
            </a:r>
            <a:r>
              <a:rPr lang="cs-CZ" dirty="0" smtClean="0"/>
              <a:t> </a:t>
            </a:r>
            <a:r>
              <a:rPr lang="cs-CZ" sz="2400" dirty="0" smtClean="0"/>
              <a:t>rodů</a:t>
            </a:r>
            <a:endParaRPr lang="cs-CZ" sz="24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7092280" y="2600908"/>
            <a:ext cx="504056" cy="9721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092280" y="3861048"/>
            <a:ext cx="158417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Sámova</a:t>
            </a:r>
            <a:r>
              <a:rPr lang="cs-CZ" dirty="0" smtClean="0"/>
              <a:t> </a:t>
            </a:r>
            <a:r>
              <a:rPr lang="cs-CZ" sz="2400" dirty="0" smtClean="0"/>
              <a:t>říše</a:t>
            </a:r>
            <a:endParaRPr lang="cs-CZ" sz="2400" dirty="0"/>
          </a:p>
        </p:txBody>
      </p:sp>
      <p:cxnSp>
        <p:nvCxnSpPr>
          <p:cNvPr id="19" name="Přímá spojnice se šipkou 18"/>
          <p:cNvCxnSpPr>
            <a:stCxn id="17" idx="2"/>
          </p:cNvCxnSpPr>
          <p:nvPr/>
        </p:nvCxnSpPr>
        <p:spPr>
          <a:xfrm>
            <a:off x="7884368" y="4509120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6012160" y="4978936"/>
            <a:ext cx="2664296" cy="61206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Ochrana</a:t>
            </a:r>
            <a:r>
              <a:rPr lang="cs-CZ" dirty="0" smtClean="0"/>
              <a:t> </a:t>
            </a:r>
            <a:r>
              <a:rPr lang="cs-CZ" sz="2000" dirty="0" smtClean="0"/>
              <a:t>před</a:t>
            </a:r>
            <a:r>
              <a:rPr lang="cs-CZ" dirty="0" smtClean="0"/>
              <a:t> </a:t>
            </a:r>
            <a:r>
              <a:rPr lang="cs-CZ" sz="2000" dirty="0" smtClean="0"/>
              <a:t>nájezdy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99724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Prvotní tvoření státu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Státy vznikaly tam, kde kočující kmeny: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obsadily území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ohraničily obsazené území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střežily je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96952"/>
            <a:ext cx="3602156" cy="3179834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pic>
      <p:sp>
        <p:nvSpPr>
          <p:cNvPr id="6" name="Obdélník 5"/>
          <p:cNvSpPr/>
          <p:nvPr/>
        </p:nvSpPr>
        <p:spPr>
          <a:xfrm>
            <a:off x="1835696" y="4837570"/>
            <a:ext cx="324036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Sámova</a:t>
            </a:r>
            <a:r>
              <a:rPr lang="cs-CZ" dirty="0" smtClean="0"/>
              <a:t> </a:t>
            </a:r>
            <a:r>
              <a:rPr lang="cs-CZ" sz="2800" dirty="0" smtClean="0"/>
              <a:t>říše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9765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Stát je </a:t>
            </a:r>
            <a:r>
              <a:rPr lang="cs-CZ" dirty="0" smtClean="0">
                <a:solidFill>
                  <a:srgbClr val="FF0000"/>
                </a:solidFill>
              </a:rPr>
              <a:t>politickou formou organizace lidské společnosti na určitém území.</a:t>
            </a:r>
            <a:r>
              <a:rPr lang="cs-CZ" dirty="0" smtClean="0"/>
              <a:t> Je nadřazen občanům a obyvatelům. Svou státní moc používá k zabezpečení nezávislosti, samostatnosti.</a:t>
            </a:r>
          </a:p>
          <a:p>
            <a:r>
              <a:rPr lang="cs-CZ" dirty="0" smtClean="0"/>
              <a:t>Druhotně vznikají nové státy i v současné době</a:t>
            </a:r>
          </a:p>
          <a:p>
            <a:pPr marL="0" indent="0">
              <a:buNone/>
            </a:pPr>
            <a:r>
              <a:rPr lang="cs-CZ" dirty="0" smtClean="0"/>
              <a:t>                  rozdělení Československa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83568" y="4931223"/>
            <a:ext cx="1224136" cy="288032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07704" y="5517232"/>
            <a:ext cx="2232248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Český republika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61367" y="5483869"/>
            <a:ext cx="2664296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Slovenská republika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771800" y="5219255"/>
            <a:ext cx="648072" cy="2646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436096" y="5219255"/>
            <a:ext cx="720080" cy="2646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440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Znaky státu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91880" y="3140968"/>
            <a:ext cx="2088232" cy="61206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Stát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771800" y="5702503"/>
            <a:ext cx="252028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Subjekt práva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4293096"/>
            <a:ext cx="252028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státní aparát</a:t>
            </a:r>
          </a:p>
          <a:p>
            <a:pPr algn="ctr"/>
            <a:r>
              <a:rPr lang="cs-CZ" dirty="0" smtClean="0"/>
              <a:t>(státní moc)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0519" y="1918739"/>
            <a:ext cx="252028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ohraničené území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40152" y="4669904"/>
            <a:ext cx="252028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obyvatelstvo</a:t>
            </a:r>
          </a:p>
          <a:p>
            <a:pPr algn="ctr"/>
            <a:r>
              <a:rPr lang="cs-CZ" dirty="0" smtClean="0"/>
              <a:t>(občané)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253376" y="1880114"/>
            <a:ext cx="252028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ozbrojená moc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4" idx="3"/>
          </p:cNvCxnSpPr>
          <p:nvPr/>
        </p:nvCxnSpPr>
        <p:spPr>
          <a:xfrm flipV="1">
            <a:off x="5580112" y="2600194"/>
            <a:ext cx="1296144" cy="8468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292080" y="3753036"/>
            <a:ext cx="1584176" cy="9168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4312160" y="3809066"/>
            <a:ext cx="396044" cy="194946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4" idx="1"/>
          </p:cNvCxnSpPr>
          <p:nvPr/>
        </p:nvCxnSpPr>
        <p:spPr>
          <a:xfrm flipH="1">
            <a:off x="2267744" y="3447002"/>
            <a:ext cx="1224136" cy="72412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7" idx="3"/>
          </p:cNvCxnSpPr>
          <p:nvPr/>
        </p:nvCxnSpPr>
        <p:spPr>
          <a:xfrm flipH="1" flipV="1">
            <a:off x="3000799" y="2278779"/>
            <a:ext cx="1031141" cy="8621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91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Formy státu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Podle výkonu státní moci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8502" y="2121470"/>
            <a:ext cx="4040188" cy="39512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Demokracie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Diktatura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Teokracie</a:t>
            </a:r>
            <a:endParaRPr lang="cs-CZ" sz="28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odle toho, kdo je v čele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Monarchie</a:t>
            </a:r>
          </a:p>
          <a:p>
            <a:r>
              <a:rPr lang="cs-CZ" sz="2800" b="1" dirty="0" smtClean="0"/>
              <a:t>Republika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01008"/>
            <a:ext cx="219075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8596" y="3262883"/>
            <a:ext cx="2095500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795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Druhy států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Podle výkonu státní moci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70C0"/>
                </a:solidFill>
              </a:rPr>
              <a:t>centralizovaný </a:t>
            </a:r>
            <a:r>
              <a:rPr lang="cs-CZ" dirty="0" smtClean="0"/>
              <a:t>– řízen z jednoho centra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70C0"/>
                </a:solidFill>
              </a:rPr>
              <a:t>decentralizovaný –</a:t>
            </a:r>
            <a:r>
              <a:rPr lang="cs-CZ" dirty="0" smtClean="0"/>
              <a:t> státní moc přenechána </a:t>
            </a:r>
            <a:r>
              <a:rPr lang="cs-CZ" dirty="0"/>
              <a:t>samosprávným územním celkům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Podle struktury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B050"/>
                </a:solidFill>
              </a:rPr>
              <a:t>unitární </a:t>
            </a:r>
            <a:r>
              <a:rPr lang="cs-CZ" dirty="0" smtClean="0"/>
              <a:t>– 1 řídící centrum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B050"/>
                </a:solidFill>
              </a:rPr>
              <a:t>federace</a:t>
            </a:r>
            <a:r>
              <a:rPr lang="cs-CZ" dirty="0" smtClean="0"/>
              <a:t> – pevný svazek států vystupující jednotně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B050"/>
                </a:solidFill>
              </a:rPr>
              <a:t>konfederace</a:t>
            </a:r>
            <a:r>
              <a:rPr lang="cs-CZ" dirty="0" smtClean="0"/>
              <a:t> – volný svazek států, každý z nich je svrchovaný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324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Demokracie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přímá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méně rozšířená</a:t>
            </a:r>
          </a:p>
          <a:p>
            <a:r>
              <a:rPr lang="cs-CZ" dirty="0" smtClean="0"/>
              <a:t>nejčastější formy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referendum</a:t>
            </a:r>
            <a:r>
              <a:rPr lang="cs-CZ" dirty="0" smtClean="0"/>
              <a:t>-musí </a:t>
            </a:r>
            <a:r>
              <a:rPr lang="cs-CZ" dirty="0"/>
              <a:t>být </a:t>
            </a:r>
            <a:r>
              <a:rPr lang="cs-CZ" dirty="0" smtClean="0"/>
              <a:t>zakotveno </a:t>
            </a:r>
            <a:r>
              <a:rPr lang="cs-CZ" dirty="0"/>
              <a:t>v ústavě pro rozhodování o každé otázce, ke které je budou občané </a:t>
            </a:r>
            <a:r>
              <a:rPr lang="cs-CZ" dirty="0" smtClean="0"/>
              <a:t>požadovat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plebiscit- </a:t>
            </a:r>
            <a:r>
              <a:rPr lang="cs-CZ" dirty="0" smtClean="0">
                <a:solidFill>
                  <a:schemeClr val="tx1"/>
                </a:solidFill>
              </a:rPr>
              <a:t>lidové hlasování za jedním účelem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zastupitelská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nepřímá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rozhodují voliči prostřednictvím zvolených zástupců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poslanců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5" name="Šipka dolů 14"/>
          <p:cNvSpPr/>
          <p:nvPr/>
        </p:nvSpPr>
        <p:spPr>
          <a:xfrm>
            <a:off x="5796136" y="2636912"/>
            <a:ext cx="288032" cy="720080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6372200" y="4509120"/>
            <a:ext cx="1008112" cy="216024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94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Principy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sz="3600" dirty="0" smtClean="0"/>
              <a:t>cílem </a:t>
            </a:r>
            <a:r>
              <a:rPr lang="cs-CZ" sz="3600" dirty="0"/>
              <a:t>státní moci je sloužit všem </a:t>
            </a:r>
            <a:r>
              <a:rPr lang="cs-CZ" sz="3600" dirty="0" smtClean="0"/>
              <a:t>občanům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sz="3600" dirty="0" smtClean="0"/>
              <a:t>suverenita lidu – lid zdrojem státní moci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sz="3600" dirty="0" smtClean="0"/>
              <a:t>dělby </a:t>
            </a:r>
            <a:r>
              <a:rPr lang="cs-CZ" sz="3600" dirty="0"/>
              <a:t>moci na zákonodárnou, výkonnou a </a:t>
            </a:r>
            <a:r>
              <a:rPr lang="cs-CZ" sz="3600" dirty="0" smtClean="0"/>
              <a:t>soudní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sz="3600" dirty="0"/>
              <a:t>vztah občana a státu je vymezen právním </a:t>
            </a:r>
            <a:r>
              <a:rPr lang="cs-CZ" sz="3600" dirty="0" smtClean="0"/>
              <a:t>řádem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sz="3600" dirty="0"/>
              <a:t> právně zakotvená zákl. lidská práva a </a:t>
            </a:r>
            <a:r>
              <a:rPr lang="cs-CZ" sz="3600" dirty="0" smtClean="0"/>
              <a:t>svobody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sz="3600" dirty="0"/>
              <a:t>právo na soukromé vlastnictví a </a:t>
            </a:r>
            <a:r>
              <a:rPr lang="cs-CZ" sz="3600" dirty="0" smtClean="0"/>
              <a:t>podnikání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sz="3600" dirty="0"/>
              <a:t>svoboda tisku a projevu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sz="3600" dirty="0"/>
              <a:t>ochrana a zabezpečení starých, nemocných a nezaměstnaných </a:t>
            </a:r>
            <a:r>
              <a:rPr lang="cs-CZ" sz="3600" dirty="0" smtClean="0"/>
              <a:t>občanů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sz="3600" dirty="0" smtClean="0"/>
              <a:t>polit</a:t>
            </a:r>
            <a:r>
              <a:rPr lang="cs-CZ" sz="3600" dirty="0"/>
              <a:t>. rozhodnutí vycházející z vůle většiny, dbají na ochranu </a:t>
            </a:r>
            <a:r>
              <a:rPr lang="cs-CZ" sz="3600" dirty="0" smtClean="0"/>
              <a:t>menšin</a:t>
            </a:r>
            <a:endParaRPr lang="cs-CZ" sz="3600" dirty="0"/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cs-CZ" dirty="0"/>
              <a:t>pluralita politických subjektů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04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Diktatura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Autoritativní forma vlády.</a:t>
            </a:r>
          </a:p>
          <a:p>
            <a:r>
              <a:rPr lang="cs-CZ" dirty="0" smtClean="0"/>
              <a:t>Politická moc je držena diktátorem nebo politickou skupinou.</a:t>
            </a:r>
          </a:p>
          <a:p>
            <a:r>
              <a:rPr lang="cs-CZ" dirty="0" smtClean="0"/>
              <a:t>Patří mezi nejstarší formy státního zřízení.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99592" y="4014621"/>
            <a:ext cx="1440160" cy="50405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Řím</a:t>
            </a:r>
            <a:endParaRPr lang="cs-CZ" sz="3600" dirty="0"/>
          </a:p>
        </p:txBody>
      </p:sp>
      <p:sp>
        <p:nvSpPr>
          <p:cNvPr id="9" name="Šipka doprava 8"/>
          <p:cNvSpPr/>
          <p:nvPr/>
        </p:nvSpPr>
        <p:spPr>
          <a:xfrm>
            <a:off x="2557490" y="4140635"/>
            <a:ext cx="1440160" cy="252028"/>
          </a:xfrm>
          <a:prstGeom prst="rightArrow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3968" y="3938390"/>
            <a:ext cx="3096344" cy="65651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nebezpečí</a:t>
            </a:r>
            <a:r>
              <a:rPr lang="cs-CZ" dirty="0" smtClean="0"/>
              <a:t> </a:t>
            </a:r>
            <a:r>
              <a:rPr lang="cs-CZ" sz="2400" dirty="0" smtClean="0"/>
              <a:t>ohrožení</a:t>
            </a:r>
            <a:endParaRPr lang="cs-CZ" sz="2400" dirty="0"/>
          </a:p>
        </p:txBody>
      </p:sp>
      <p:sp>
        <p:nvSpPr>
          <p:cNvPr id="11" name="Šipka dolů 10"/>
          <p:cNvSpPr/>
          <p:nvPr/>
        </p:nvSpPr>
        <p:spPr>
          <a:xfrm>
            <a:off x="5832140" y="4725144"/>
            <a:ext cx="468052" cy="648072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58054" y="5373216"/>
            <a:ext cx="2016224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cap="small" dirty="0" smtClean="0"/>
              <a:t>diktátor</a:t>
            </a:r>
            <a:endParaRPr lang="cs-CZ" sz="2800" b="1" cap="small" dirty="0"/>
          </a:p>
        </p:txBody>
      </p:sp>
      <p:cxnSp>
        <p:nvCxnSpPr>
          <p:cNvPr id="14" name="Přímá spojnice se šipkou 13"/>
          <p:cNvCxnSpPr>
            <a:stCxn id="12" idx="1"/>
          </p:cNvCxnSpPr>
          <p:nvPr/>
        </p:nvCxnSpPr>
        <p:spPr>
          <a:xfrm flipH="1" flipV="1">
            <a:off x="3277570" y="5049180"/>
            <a:ext cx="1780484" cy="540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315834" y="5589240"/>
            <a:ext cx="1780484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55576" y="4725144"/>
            <a:ext cx="2521994" cy="59406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neomezená</a:t>
            </a:r>
            <a:r>
              <a:rPr lang="cs-CZ" dirty="0" smtClean="0"/>
              <a:t> </a:t>
            </a:r>
            <a:r>
              <a:rPr lang="cs-CZ" sz="2400" dirty="0" smtClean="0"/>
              <a:t>moc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755576" y="5508231"/>
            <a:ext cx="2521994" cy="59406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pouze 6 měsíců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816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Diktatury 20.století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nacismus (fašismus)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totalitní ideologie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nacionalistický princip </a:t>
            </a:r>
            <a:r>
              <a:rPr lang="cs-CZ" sz="2000" dirty="0" smtClean="0"/>
              <a:t>– vyzdvihování jednoho národa -  Němci</a:t>
            </a:r>
          </a:p>
          <a:p>
            <a:r>
              <a:rPr lang="cs-CZ" sz="2000" dirty="0" smtClean="0"/>
              <a:t>Nejvýznamnější diktátor</a:t>
            </a:r>
          </a:p>
          <a:p>
            <a:pPr marL="0" indent="0">
              <a:buNone/>
            </a:pPr>
            <a:r>
              <a:rPr lang="cs-CZ" sz="2000" dirty="0" smtClean="0"/>
              <a:t> 	Adolf Hitler</a:t>
            </a:r>
            <a:endParaRPr lang="cs-CZ" sz="2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komunismus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97718" y="2204864"/>
            <a:ext cx="4041775" cy="395128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000" dirty="0"/>
              <a:t>totalitní ideologie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třídní princip –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vyzdvihování jedné společenské třídy – dělnické</a:t>
            </a:r>
          </a:p>
          <a:p>
            <a:r>
              <a:rPr lang="cs-CZ" sz="2000" dirty="0"/>
              <a:t>Nejvýznamnější </a:t>
            </a:r>
            <a:r>
              <a:rPr lang="cs-CZ" sz="2000" dirty="0" smtClean="0"/>
              <a:t>diktátor</a:t>
            </a:r>
          </a:p>
          <a:p>
            <a:pPr marL="0" indent="0">
              <a:buNone/>
            </a:pPr>
            <a:r>
              <a:rPr lang="cs-CZ" sz="2000" dirty="0" smtClean="0"/>
              <a:t>	J.V. Stalin</a:t>
            </a:r>
            <a:endParaRPr lang="cs-CZ" sz="2000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05064"/>
            <a:ext cx="2094731" cy="2852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70824"/>
            <a:ext cx="1997926" cy="2887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579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r>
              <a:rPr lang="cs-CZ" sz="3800" dirty="0"/>
              <a:t>Sámova říše [</a:t>
            </a:r>
            <a:r>
              <a:rPr lang="cs-CZ" sz="3800" dirty="0" smtClean="0"/>
              <a:t>cit.2011-10-4 </a:t>
            </a:r>
            <a:r>
              <a:rPr lang="cs-CZ" sz="3800" dirty="0" smtClean="0"/>
              <a:t>dostupný na:</a:t>
            </a:r>
          </a:p>
          <a:p>
            <a:pPr marL="0" indent="0">
              <a:buNone/>
            </a:pPr>
            <a:r>
              <a:rPr lang="cs-CZ" sz="3800" dirty="0" smtClean="0">
                <a:hlinkClick r:id="rId2"/>
              </a:rPr>
              <a:t>&lt;http</a:t>
            </a:r>
            <a:r>
              <a:rPr lang="cs-CZ" sz="3800" dirty="0">
                <a:hlinkClick r:id="rId2"/>
              </a:rPr>
              <a:t>://upload.wikimedia.org/wikipedia/commons/thumb/d/de/S%C3%A1mova_%C5%99%C3%AD%C5%A1e.png/290px-S%C3%A1mova_%</a:t>
            </a:r>
            <a:r>
              <a:rPr lang="cs-CZ" sz="3800" dirty="0" smtClean="0">
                <a:hlinkClick r:id="rId2"/>
              </a:rPr>
              <a:t>C5%99%C3%AD%C5%A1e.png</a:t>
            </a:r>
            <a:r>
              <a:rPr lang="cs-CZ" sz="3800" dirty="0" smtClean="0"/>
              <a:t>&gt;</a:t>
            </a:r>
            <a:endParaRPr lang="cs-CZ" sz="3800" dirty="0"/>
          </a:p>
          <a:p>
            <a:endParaRPr lang="cs-CZ" sz="3800" dirty="0" smtClean="0"/>
          </a:p>
          <a:p>
            <a:r>
              <a:rPr lang="cs-CZ" sz="3800" dirty="0" smtClean="0"/>
              <a:t>Anglická královna [</a:t>
            </a:r>
            <a:r>
              <a:rPr lang="cs-CZ" sz="3800" dirty="0" smtClean="0"/>
              <a:t>cit.2011-10-4] </a:t>
            </a:r>
            <a:r>
              <a:rPr lang="cs-CZ" sz="3800" dirty="0"/>
              <a:t>dostupný </a:t>
            </a:r>
            <a:r>
              <a:rPr lang="cs-CZ" sz="3800" dirty="0" smtClean="0"/>
              <a:t>na:</a:t>
            </a:r>
          </a:p>
          <a:p>
            <a:pPr marL="0" indent="0">
              <a:buNone/>
            </a:pPr>
            <a:r>
              <a:rPr lang="cs-CZ" sz="3800" dirty="0" smtClean="0">
                <a:hlinkClick r:id="rId3"/>
              </a:rPr>
              <a:t>&lt;http</a:t>
            </a:r>
            <a:r>
              <a:rPr lang="cs-CZ" sz="3800" dirty="0">
                <a:hlinkClick r:id="rId3"/>
              </a:rPr>
              <a:t>://</a:t>
            </a:r>
            <a:r>
              <a:rPr lang="cs-CZ" sz="3800" dirty="0" smtClean="0">
                <a:hlinkClick r:id="rId3"/>
              </a:rPr>
              <a:t>upload.wikimedia.org/</a:t>
            </a:r>
            <a:r>
              <a:rPr lang="cs-CZ" sz="3800" dirty="0" err="1" smtClean="0">
                <a:hlinkClick r:id="rId3"/>
              </a:rPr>
              <a:t>wikipedia</a:t>
            </a:r>
            <a:r>
              <a:rPr lang="cs-CZ" sz="3800" dirty="0" smtClean="0">
                <a:hlinkClick r:id="rId3"/>
              </a:rPr>
              <a:t>/</a:t>
            </a:r>
            <a:r>
              <a:rPr lang="cs-CZ" sz="3800" dirty="0" err="1" smtClean="0">
                <a:hlinkClick r:id="rId3"/>
              </a:rPr>
              <a:t>commons</a:t>
            </a:r>
            <a:r>
              <a:rPr lang="cs-CZ" sz="3800" dirty="0" smtClean="0">
                <a:hlinkClick r:id="rId3"/>
              </a:rPr>
              <a:t>/</a:t>
            </a:r>
            <a:r>
              <a:rPr lang="cs-CZ" sz="3800" dirty="0" err="1" smtClean="0">
                <a:hlinkClick r:id="rId3"/>
              </a:rPr>
              <a:t>thumb</a:t>
            </a:r>
            <a:r>
              <a:rPr lang="cs-CZ" sz="3800" dirty="0" smtClean="0">
                <a:hlinkClick r:id="rId3"/>
              </a:rPr>
              <a:t>/1/18/Elizabeth_II%2C_Buckingham_Palace%2C_07_Mar_2006_crop.jpeg/230px-Elizabeth_II%2C_Buckingham_Palace%2C_07_Mar_2006_crop.jpeg</a:t>
            </a:r>
            <a:r>
              <a:rPr lang="cs-CZ" sz="3800" dirty="0"/>
              <a:t>&gt;</a:t>
            </a:r>
          </a:p>
          <a:p>
            <a:endParaRPr lang="cs-CZ" sz="3800" dirty="0" smtClean="0"/>
          </a:p>
          <a:p>
            <a:r>
              <a:rPr lang="cs-CZ" sz="3800" dirty="0" smtClean="0"/>
              <a:t>Mussolini a Hitler [</a:t>
            </a:r>
            <a:r>
              <a:rPr lang="cs-CZ" sz="3800" dirty="0" smtClean="0"/>
              <a:t>cit.2011-10-4] </a:t>
            </a:r>
            <a:r>
              <a:rPr lang="cs-CZ" sz="3800" dirty="0"/>
              <a:t>dostupný </a:t>
            </a:r>
            <a:r>
              <a:rPr lang="cs-CZ" sz="3800" dirty="0" smtClean="0"/>
              <a:t>na:</a:t>
            </a:r>
            <a:r>
              <a:rPr lang="cs-CZ" sz="3800" dirty="0" smtClean="0">
                <a:hlinkClick r:id="rId4"/>
              </a:rPr>
              <a:t>  &lt;http</a:t>
            </a:r>
            <a:r>
              <a:rPr lang="cs-CZ" sz="3800" dirty="0">
                <a:hlinkClick r:id="rId4"/>
              </a:rPr>
              <a:t>://</a:t>
            </a:r>
            <a:r>
              <a:rPr lang="cs-CZ" sz="3800" dirty="0" smtClean="0">
                <a:hlinkClick r:id="rId4"/>
              </a:rPr>
              <a:t>upload.wikimedia.org/wikipedia/commons/thumb/f/f0/Benito_Mussolini_and_Adolf_Hitler.jpg/220px-Benito_Mussolini_and_Adolf_Hitler.jp&gt;g</a:t>
            </a:r>
            <a:endParaRPr lang="cs-CZ" sz="3800" dirty="0" smtClean="0"/>
          </a:p>
          <a:p>
            <a:r>
              <a:rPr lang="cs-CZ" sz="3800" dirty="0" smtClean="0"/>
              <a:t>Stalin </a:t>
            </a:r>
            <a:r>
              <a:rPr lang="cs-CZ" sz="3800"/>
              <a:t>[</a:t>
            </a:r>
            <a:r>
              <a:rPr lang="cs-CZ" sz="3800" smtClean="0"/>
              <a:t>cit.2011-10-4</a:t>
            </a:r>
            <a:r>
              <a:rPr lang="cs-CZ" sz="3800" dirty="0" smtClean="0"/>
              <a:t>] </a:t>
            </a:r>
            <a:r>
              <a:rPr lang="cs-CZ" sz="3800" dirty="0" smtClean="0"/>
              <a:t>dostupný na:&lt;</a:t>
            </a:r>
            <a:r>
              <a:rPr lang="cs-CZ" sz="3800" dirty="0" smtClean="0">
                <a:hlinkClick r:id="rId5"/>
              </a:rPr>
              <a:t>http</a:t>
            </a:r>
            <a:r>
              <a:rPr lang="cs-CZ" sz="3800" dirty="0">
                <a:hlinkClick r:id="rId5"/>
              </a:rPr>
              <a:t>://</a:t>
            </a:r>
            <a:r>
              <a:rPr lang="cs-CZ" sz="3800" dirty="0" smtClean="0">
                <a:hlinkClick r:id="rId5"/>
              </a:rPr>
              <a:t>upload.wikimedia.org/</a:t>
            </a:r>
            <a:r>
              <a:rPr lang="cs-CZ" sz="3800" dirty="0" err="1" smtClean="0">
                <a:hlinkClick r:id="rId5"/>
              </a:rPr>
              <a:t>wikipedia</a:t>
            </a:r>
            <a:r>
              <a:rPr lang="cs-CZ" sz="3800" dirty="0" smtClean="0">
                <a:hlinkClick r:id="rId5"/>
              </a:rPr>
              <a:t>/</a:t>
            </a:r>
            <a:r>
              <a:rPr lang="cs-CZ" sz="3800" dirty="0" err="1" smtClean="0">
                <a:hlinkClick r:id="rId5"/>
              </a:rPr>
              <a:t>commons</a:t>
            </a:r>
            <a:r>
              <a:rPr lang="cs-CZ" sz="3800" dirty="0" smtClean="0">
                <a:hlinkClick r:id="rId5"/>
              </a:rPr>
              <a:t>/</a:t>
            </a:r>
            <a:r>
              <a:rPr lang="cs-CZ" sz="3800" dirty="0" err="1" smtClean="0">
                <a:hlinkClick r:id="rId5"/>
              </a:rPr>
              <a:t>thumb</a:t>
            </a:r>
            <a:r>
              <a:rPr lang="cs-CZ" sz="3800" dirty="0" smtClean="0">
                <a:hlinkClick r:id="rId5"/>
              </a:rPr>
              <a:t>/a/a9/Joseph_Stalin_Colour.jpg/167px-Joseph_Stalin_Colour.jpg</a:t>
            </a:r>
            <a:r>
              <a:rPr lang="cs-CZ" sz="3800" dirty="0" smtClean="0"/>
              <a:t>&gt;</a:t>
            </a:r>
            <a:endParaRPr lang="cs-CZ" sz="3800" dirty="0"/>
          </a:p>
          <a:p>
            <a:r>
              <a:rPr lang="cs-CZ" sz="3800" dirty="0" smtClean="0"/>
              <a:t>Hitler </a:t>
            </a:r>
            <a:r>
              <a:rPr lang="cs-CZ" sz="3800" dirty="0"/>
              <a:t>[</a:t>
            </a:r>
            <a:r>
              <a:rPr lang="cs-CZ" sz="3800" dirty="0" smtClean="0"/>
              <a:t>cit.2011-10-4] </a:t>
            </a:r>
            <a:r>
              <a:rPr lang="cs-CZ" sz="3800" dirty="0"/>
              <a:t>dostupný </a:t>
            </a:r>
            <a:r>
              <a:rPr lang="cs-CZ" sz="3800" dirty="0" smtClean="0"/>
              <a:t>na: &lt;</a:t>
            </a:r>
            <a:r>
              <a:rPr lang="cs-CZ" sz="3800" dirty="0" smtClean="0">
                <a:hlinkClick r:id="rId6"/>
              </a:rPr>
              <a:t>http</a:t>
            </a:r>
            <a:r>
              <a:rPr lang="cs-CZ" sz="3800" dirty="0">
                <a:hlinkClick r:id="rId6"/>
              </a:rPr>
              <a:t>://</a:t>
            </a:r>
            <a:r>
              <a:rPr lang="cs-CZ" sz="3800" dirty="0" smtClean="0">
                <a:hlinkClick r:id="rId6"/>
              </a:rPr>
              <a:t>upload.wikimedia.org/wikipedia/commons/thumb/6/66/Adolf_Hitler-1933.jpg/173px-Adolf_Hitler-1933.jpg</a:t>
            </a:r>
            <a:r>
              <a:rPr lang="cs-CZ" sz="3800" dirty="0" smtClean="0"/>
              <a:t> &gt;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314197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435</Words>
  <Application>Microsoft Office PowerPoint</Application>
  <PresentationFormat>Předvádění na obrazovce (4:3)</PresentationFormat>
  <Paragraphs>126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Stát II</vt:lpstr>
      <vt:lpstr>Vznik státu</vt:lpstr>
      <vt:lpstr>Prvotní tvoření státu</vt:lpstr>
      <vt:lpstr>Stát</vt:lpstr>
      <vt:lpstr>Znaky státu</vt:lpstr>
      <vt:lpstr>Formy státu</vt:lpstr>
      <vt:lpstr>Druhy států</vt:lpstr>
      <vt:lpstr>Demokracie</vt:lpstr>
      <vt:lpstr>Principy demokracie</vt:lpstr>
      <vt:lpstr>Diktatura</vt:lpstr>
      <vt:lpstr>Diktatury 20.století</vt:lpstr>
      <vt:lpstr>Použité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27</cp:revision>
  <dcterms:created xsi:type="dcterms:W3CDTF">2011-03-22T17:13:23Z</dcterms:created>
  <dcterms:modified xsi:type="dcterms:W3CDTF">2012-03-21T22:13:44Z</dcterms:modified>
</cp:coreProperties>
</file>