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41" r:id="rId2"/>
  </p:sldMasterIdLst>
  <p:notesMasterIdLst>
    <p:notesMasterId r:id="rId26"/>
  </p:notesMasterIdLst>
  <p:handoutMasterIdLst>
    <p:handoutMasterId r:id="rId27"/>
  </p:handoutMasterIdLst>
  <p:sldIdLst>
    <p:sldId id="272" r:id="rId3"/>
    <p:sldId id="273" r:id="rId4"/>
    <p:sldId id="291" r:id="rId5"/>
    <p:sldId id="288" r:id="rId6"/>
    <p:sldId id="302" r:id="rId7"/>
    <p:sldId id="303" r:id="rId8"/>
    <p:sldId id="304" r:id="rId9"/>
    <p:sldId id="287" r:id="rId10"/>
    <p:sldId id="290" r:id="rId11"/>
    <p:sldId id="301" r:id="rId12"/>
    <p:sldId id="293" r:id="rId13"/>
    <p:sldId id="292" r:id="rId14"/>
    <p:sldId id="299" r:id="rId15"/>
    <p:sldId id="294" r:id="rId16"/>
    <p:sldId id="295" r:id="rId17"/>
    <p:sldId id="296" r:id="rId18"/>
    <p:sldId id="297" r:id="rId19"/>
    <p:sldId id="298" r:id="rId20"/>
    <p:sldId id="305" r:id="rId21"/>
    <p:sldId id="282" r:id="rId22"/>
    <p:sldId id="284" r:id="rId23"/>
    <p:sldId id="283" r:id="rId24"/>
    <p:sldId id="28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3" autoAdjust="0"/>
    <p:restoredTop sz="94711" autoAdjust="0"/>
  </p:normalViewPr>
  <p:slideViewPr>
    <p:cSldViewPr snapToGrid="0">
      <p:cViewPr>
        <p:scale>
          <a:sx n="90" d="100"/>
          <a:sy n="90" d="100"/>
        </p:scale>
        <p:origin x="198" y="15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5538"/>
    </p:cViewPr>
  </p:sorter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23.3.2015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23.3.2015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Obrázky zleva</a:t>
            </a:r>
            <a:r>
              <a:rPr lang="cs-CZ" baseline="0" dirty="0" smtClean="0"/>
              <a:t> – Karel IV., korunovační klenoty, 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Kaple sv. Václava, vstupní dveře Korunní komory se sedmi zámky – více</a:t>
            </a:r>
            <a:r>
              <a:rPr lang="cs-CZ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 http://cs.wikipedia.org/wiki/%C4%8Cesk%C3%A9_korunova%C4%8Dn%C3%AD_klenoty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5529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pic>
        <p:nvPicPr>
          <p:cNvPr id="17" name="Obrázek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6" y="3587630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pic>
        <p:nvPicPr>
          <p:cNvPr id="16" name="Obrázek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6"/>
            <a:ext cx="5040000" cy="110133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1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1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0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64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1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youtube.com/watch?v=G1urSlmP5h0" TargetMode="Externa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slide" Target="slide17.xml"/><Relationship Id="rId3" Type="http://schemas.openxmlformats.org/officeDocument/2006/relationships/image" Target="../media/image30.jpeg"/><Relationship Id="rId7" Type="http://schemas.openxmlformats.org/officeDocument/2006/relationships/slide" Target="slide19.xml"/><Relationship Id="rId12" Type="http://schemas.openxmlformats.org/officeDocument/2006/relationships/slide" Target="slide1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11" Type="http://schemas.openxmlformats.org/officeDocument/2006/relationships/slide" Target="slide15.xml"/><Relationship Id="rId5" Type="http://schemas.openxmlformats.org/officeDocument/2006/relationships/slide" Target="slide12.xml"/><Relationship Id="rId10" Type="http://schemas.openxmlformats.org/officeDocument/2006/relationships/slide" Target="slide14.xml"/><Relationship Id="rId4" Type="http://schemas.openxmlformats.org/officeDocument/2006/relationships/image" Target="../media/image31.jpeg"/><Relationship Id="rId9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slide" Target="slide11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Relationship Id="rId5" Type="http://schemas.openxmlformats.org/officeDocument/2006/relationships/slide" Target="slide11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8.jpeg"/><Relationship Id="rId5" Type="http://schemas.openxmlformats.org/officeDocument/2006/relationships/slide" Target="slide11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5" Type="http://schemas.openxmlformats.org/officeDocument/2006/relationships/slide" Target="slide11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25.jpeg"/><Relationship Id="rId4" Type="http://schemas.openxmlformats.org/officeDocument/2006/relationships/slide" Target="slid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slide" Target="slide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en/prague-czech-republic-city-99351/" TargetMode="External"/><Relationship Id="rId13" Type="http://schemas.openxmlformats.org/officeDocument/2006/relationships/hyperlink" Target="http://commons.wikimedia.org/wiki/File:Skroup-Anthem.jpg" TargetMode="External"/><Relationship Id="rId18" Type="http://schemas.openxmlformats.org/officeDocument/2006/relationships/hyperlink" Target="http://cs.wikipedia.org/wiki/Milo%C5%A1_Zeman#/media/File:Milo%C5%A1_Zeman_Praha.JPG" TargetMode="External"/><Relationship Id="rId3" Type="http://schemas.openxmlformats.org/officeDocument/2006/relationships/hyperlink" Target="http://pixabay.com/en/prague-castle-prague-castle-406558/" TargetMode="External"/><Relationship Id="rId7" Type="http://schemas.openxmlformats.org/officeDocument/2006/relationships/hyperlink" Target="http://pixabay.com/en/prague-lamps-detail-streets-places-220125" TargetMode="External"/><Relationship Id="rId12" Type="http://schemas.openxmlformats.org/officeDocument/2006/relationships/hyperlink" Target="http://commons.wikimedia.org/wiki/File:L%C3%ADpa_u_V%C3%ADtova_(1).jpg" TargetMode="External"/><Relationship Id="rId17" Type="http://schemas.openxmlformats.org/officeDocument/2006/relationships/hyperlink" Target="http://commons.wikimedia.org/wiki/File:1,5_und_10_Dollarnoten.jpg" TargetMode="External"/><Relationship Id="rId2" Type="http://schemas.openxmlformats.org/officeDocument/2006/relationships/hyperlink" Target="http://pixabay.com/en/patrol-guard-prague-castle-223763/" TargetMode="External"/><Relationship Id="rId16" Type="http://schemas.openxmlformats.org/officeDocument/2006/relationships/hyperlink" Target="http://en.wikipedia.org/wiki/Euro#/media/File:Euro_Series_Banknote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en/slovakia-flag-national-flag-nation-162421/" TargetMode="External"/><Relationship Id="rId11" Type="http://schemas.openxmlformats.org/officeDocument/2006/relationships/hyperlink" Target="http://commons.wikimedia.org/wiki/File:Lime_tree.jpg" TargetMode="External"/><Relationship Id="rId5" Type="http://schemas.openxmlformats.org/officeDocument/2006/relationships/hyperlink" Target="http://pixabay.com/en/flag-great-britain-national-flag-160483/" TargetMode="External"/><Relationship Id="rId15" Type="http://schemas.openxmlformats.org/officeDocument/2006/relationships/hyperlink" Target="http://commons.wikimedia.org/wiki/File:President_V%C3%A1clav_Klaus.JPG" TargetMode="External"/><Relationship Id="rId10" Type="http://schemas.openxmlformats.org/officeDocument/2006/relationships/hyperlink" Target="http://commons.wikimedia.org/wiki/File:Korunni_komora_dvere.JPG" TargetMode="External"/><Relationship Id="rId19" Type="http://schemas.openxmlformats.org/officeDocument/2006/relationships/hyperlink" Target="http://commons.wikimedia.org/wiki/File:Samospr%C3%A1vn%C3%A9_kraje.png" TargetMode="External"/><Relationship Id="rId4" Type="http://schemas.openxmlformats.org/officeDocument/2006/relationships/hyperlink" Target="http://pixabay.com/en/czech-republic-european-country-30401/" TargetMode="External"/><Relationship Id="rId9" Type="http://schemas.openxmlformats.org/officeDocument/2006/relationships/hyperlink" Target="http://cs.wikipedia.org/wiki/Karel_IV.#/media/File:Charles_IV-John_Ocko_votive_picture-fragment.jpg" TargetMode="External"/><Relationship Id="rId14" Type="http://schemas.openxmlformats.org/officeDocument/2006/relationships/hyperlink" Target="http://commons.wikimedia.org/wiki/File:V%C3%A1clav_Havel_-_Freedom_and_its_adversaries_conference.jpg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1369" y="657900"/>
            <a:ext cx="10363200" cy="1829761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ČESKÁ REPUBLIKA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Státní vlajka ČR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8185" y="6365174"/>
            <a:ext cx="5048921" cy="250116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" name="Šipka doprava 1"/>
          <p:cNvSpPr/>
          <p:nvPr/>
        </p:nvSpPr>
        <p:spPr>
          <a:xfrm>
            <a:off x="10440365" y="575261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9" name="Picture 5" descr="C:\Users\Verunka\AppData\Local\Microsoft\Windows\Temporary Internet Files\Content.IE5\A5ZC3E26\Vlajka2-288x1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990" y="2078021"/>
            <a:ext cx="4368878" cy="24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609600" y="338328"/>
            <a:ext cx="8700655" cy="1252728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Mapa ČR</a:t>
            </a:r>
            <a:endParaRPr lang="cs-CZ" sz="32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385810"/>
            <a:ext cx="5048921" cy="22948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" name="Šipka doleva 1">
            <a:hlinkClick r:id="" action="ppaction://hlinkshowjump?jump=previousslide"/>
          </p:cNvPr>
          <p:cNvSpPr/>
          <p:nvPr/>
        </p:nvSpPr>
        <p:spPr>
          <a:xfrm>
            <a:off x="749508" y="515661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10118361" y="518906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4" descr="http://upload.wikimedia.org/wikipedia/commons/thumb/2/20/Samospr%C3%A1vn%C3%A9_kraje.png/1024px-Samospr%C3%A1vn%C3%A9_kraj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771" y="1196615"/>
            <a:ext cx="6680460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23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681002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Hlavní město České republiky </a:t>
            </a:r>
            <a:endParaRPr lang="cs-CZ" sz="32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370820"/>
            <a:ext cx="5048921" cy="24447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" name="Šipka doleva 1">
            <a:hlinkClick r:id="" action="ppaction://hlinkshowjump?jump=previousslide"/>
          </p:cNvPr>
          <p:cNvSpPr/>
          <p:nvPr/>
        </p:nvSpPr>
        <p:spPr>
          <a:xfrm>
            <a:off x="580569" y="523622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10493115" y="523622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Prague, Lamps, Detail, Streets, Places, His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006" y="1327776"/>
            <a:ext cx="5395783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26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Velký a malý státní znak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388925"/>
            <a:ext cx="5048921" cy="22636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10637135" y="53585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5">
            <a:hlinkClick r:id="" action="ppaction://hlinkshowjump?jump=previousslide"/>
          </p:cNvPr>
          <p:cNvSpPr/>
          <p:nvPr/>
        </p:nvSpPr>
        <p:spPr>
          <a:xfrm>
            <a:off x="599607" y="535850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3" name="Picture 9" descr="C:\Users\Verunka\AppData\Local\Microsoft\Windows\Temporary Internet Files\Content.IE5\6WMIMT3Y\cs_fr2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780" y="1317289"/>
            <a:ext cx="3331295" cy="380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Verunka\AppData\Local\Microsoft\Windows\Temporary Internet Files\Content.IE5\KUREL7QS\cs_fr11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927" y="3097488"/>
            <a:ext cx="1778319" cy="2028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48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Sestav státní znak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377049"/>
            <a:ext cx="5048921" cy="238241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10637135" y="53585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5">
            <a:hlinkClick r:id="" action="ppaction://hlinkshowjump?jump=previousslide"/>
          </p:cNvPr>
          <p:cNvSpPr/>
          <p:nvPr/>
        </p:nvSpPr>
        <p:spPr>
          <a:xfrm>
            <a:off x="599607" y="535850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D:\Fotky\znak-cr-prazdn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384" y="1846262"/>
            <a:ext cx="2280953" cy="27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Fotky\znak-cr-3x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099" y="1887277"/>
            <a:ext cx="997782" cy="1241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Fotky\znak-cr-4x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6881" y="1904843"/>
            <a:ext cx="1043355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Fotky\znak-cr-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020" y="1904843"/>
            <a:ext cx="997782" cy="124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Fotky\znak-cr-4x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432" y="1864262"/>
            <a:ext cx="1043355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56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0159" y="450439"/>
            <a:ext cx="8672594" cy="772719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Která je naše státní vlajka?</a:t>
            </a:r>
            <a:endParaRPr lang="cs-CZ" sz="32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400800"/>
            <a:ext cx="5048921" cy="21449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5122" name="Picture 2" descr="Czech Republic, Flag, National Flag, Nation, Count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626" y="1619390"/>
            <a:ext cx="2939317" cy="195648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Verunka\AppData\Local\Microsoft\Windows\Temporary Internet Files\Content.IE5\KUREL7QS\vlajka_GB-500x29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43" y="3991512"/>
            <a:ext cx="2939317" cy="195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urope, Flag, Eu, European, Euro, St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681" y="1619390"/>
            <a:ext cx="2939318" cy="195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lovakia, Flag, National Flag, Nation, Country, Ensig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6249" y="3991512"/>
            <a:ext cx="2939317" cy="195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73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8950036" cy="1252728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Česká státní hymna a národní strom</a:t>
            </a:r>
            <a:endParaRPr lang="cs-CZ" sz="32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370820"/>
            <a:ext cx="5048921" cy="24447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10637135" y="55211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43" name="Picture 3" descr="C:\Users\Verunka\AppData\Local\Microsoft\Windows\Temporary Internet Files\Content.IE5\845W0U7F\3041924592_5ef08ae894_z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94" y="2165376"/>
            <a:ext cx="5663945" cy="2758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leva 7">
            <a:hlinkClick r:id="" action="ppaction://hlinkshowjump?jump=previousslide"/>
          </p:cNvPr>
          <p:cNvSpPr/>
          <p:nvPr/>
        </p:nvSpPr>
        <p:spPr>
          <a:xfrm>
            <a:off x="974361" y="544947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česká-hymn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01108" y="1860576"/>
            <a:ext cx="609600" cy="609600"/>
          </a:xfrm>
          <a:prstGeom prst="rect">
            <a:avLst/>
          </a:prstGeom>
        </p:spPr>
      </p:pic>
      <p:pic>
        <p:nvPicPr>
          <p:cNvPr id="3074" name="Picture 2" descr="http://upload.wikimedia.org/wikipedia/commons/thumb/c/c9/Lime_tree.jpg/1024px-Lime_tre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19" y="3080824"/>
            <a:ext cx="2709841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Lípa u Vítova 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14" y="3038310"/>
            <a:ext cx="28800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9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20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982749" y="1017695"/>
            <a:ext cx="9021288" cy="49294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Standarta prezidenta ČR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415790"/>
            <a:ext cx="5048921" cy="1995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1026" name="Picture 2" descr="Prague, Czech Republic, City, Buildings, Archite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900" y="1510640"/>
            <a:ext cx="8670985" cy="38454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erunka\AppData\Local\Microsoft\Windows\Temporary Internet Files\Content.IE5\UGQA8PQ1\250px-Flag_of_the_president_of_the_Czech_Republic.svg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819" y="1510640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Verunka\AppData\Local\Microsoft\Windows\Temporary Internet Files\Content.IE5\EIP5GW6G\220px-Milo%C5%A1_Zeman_Praha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481" y="2701265"/>
            <a:ext cx="1782011" cy="226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Verunka\AppData\Local\Microsoft\Windows\Temporary Internet Files\Content.IE5\845W0U7F\220px-V%C3%A1clav_Havel_cut_out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37" y="2829215"/>
            <a:ext cx="1899254" cy="226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leva 1">
            <a:hlinkClick r:id="" action="ppaction://hlinkshowjump?jump=previousslide"/>
          </p:cNvPr>
          <p:cNvSpPr/>
          <p:nvPr/>
        </p:nvSpPr>
        <p:spPr>
          <a:xfrm>
            <a:off x="1004341" y="566628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10378665" y="566628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Picture 2" descr="prof. Ing. Václav Klaus, CSc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991" y="2757890"/>
            <a:ext cx="1337806" cy="226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99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Hradní stráž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436426"/>
            <a:ext cx="5048921" cy="17886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1028" name="Picture 4" descr="C:\Users\Verunka\AppData\Local\Microsoft\Windows\Temporary Internet Files\Content.IE5\P8MEMBAN\8268447858_04c8fd0ac0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847" y="1894426"/>
            <a:ext cx="2786609" cy="371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Verunka\AppData\Local\Microsoft\Windows\Temporary Internet Files\Content.IE5\94TNLT5O\8268413346_a84999ca5d_z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38" y="1885134"/>
            <a:ext cx="2689675" cy="345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Patrol, Guard, Prague Castle, Babysitt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029" y="1449926"/>
            <a:ext cx="4071651" cy="305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58874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335813" y="4855260"/>
            <a:ext cx="53750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 smtClean="0">
                <a:solidFill>
                  <a:prstClr val="black"/>
                </a:solidFill>
              </a:rPr>
              <a:t>https://</a:t>
            </a:r>
            <a:r>
              <a:rPr lang="cs-CZ" dirty="0" smtClean="0">
                <a:solidFill>
                  <a:prstClr val="black"/>
                </a:solidFill>
                <a:hlinkClick r:id="rId5"/>
              </a:rPr>
              <a:t>www.youtube.com/watch?v=G1urSlmP5h0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51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Korunovační klenoty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7174" name="Picture 6" descr="C:\Users\Verunka\AppData\Local\Microsoft\Windows\Temporary Internet Files\Content.IE5\845W0U7F\csf1711112021221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036" y="1539140"/>
            <a:ext cx="3690856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Verunka\AppData\Local\Microsoft\Windows\Temporary Internet Files\Content.IE5\WQ0LGKLX\kareliv-240x29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99" y="1566770"/>
            <a:ext cx="2296615" cy="324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bdélník 18"/>
          <p:cNvSpPr/>
          <p:nvPr/>
        </p:nvSpPr>
        <p:spPr>
          <a:xfrm>
            <a:off x="1958757" y="1494856"/>
            <a:ext cx="1359527" cy="34891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Picture 2" descr="Skeleton Key, Key, Old, Lock, Vintage, Antique, Steel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1789">
            <a:off x="1979701" y="4675811"/>
            <a:ext cx="1387099" cy="124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Šipka doprava 5">
            <a:hlinkClick r:id="rId7" action="ppaction://hlinksldjump"/>
          </p:cNvPr>
          <p:cNvSpPr/>
          <p:nvPr/>
        </p:nvSpPr>
        <p:spPr>
          <a:xfrm>
            <a:off x="10960925" y="609204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 descr="http://upload.wikimedia.org/wikipedia/commons/thumb/4/4d/Korunni_komora_dvere.JPG/640px-Korunni_komora_dver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975" y="1539140"/>
            <a:ext cx="2430950" cy="324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bdélník 35"/>
          <p:cNvSpPr/>
          <p:nvPr/>
        </p:nvSpPr>
        <p:spPr>
          <a:xfrm>
            <a:off x="3283202" y="1494856"/>
            <a:ext cx="1359527" cy="34891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635483" y="1493699"/>
            <a:ext cx="1359527" cy="34891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990693" y="1493699"/>
            <a:ext cx="1359527" cy="34891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325785" y="1493698"/>
            <a:ext cx="1359527" cy="34891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8656560" y="1493698"/>
            <a:ext cx="1359527" cy="34891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9989874" y="1493698"/>
            <a:ext cx="1359527" cy="34891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3" name="Picture 2" descr="Skeleton Key, Key, Old, Lock, Vintage, Antique, Steel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1789">
            <a:off x="3412689" y="4764646"/>
            <a:ext cx="1387099" cy="124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Skeleton Key, Key, Old, Lock, Vintage, Antique, Steel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1789">
            <a:off x="4664587" y="4764646"/>
            <a:ext cx="1387099" cy="124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Skeleton Key, Key, Old, Lock, Vintage, Antique, Steel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1789">
            <a:off x="6081535" y="4691346"/>
            <a:ext cx="1387099" cy="124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Skeleton Key, Key, Old, Lock, Vintage, Antique, Steel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1789">
            <a:off x="7392214" y="4698660"/>
            <a:ext cx="1387099" cy="124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Skeleton Key, Key, Old, Lock, Vintage, Antique, Steel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1789">
            <a:off x="8704298" y="4734910"/>
            <a:ext cx="1387099" cy="124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Skeleton Key, Key, Old, Lock, Vintage, Antique, Steel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1789">
            <a:off x="9905980" y="4734911"/>
            <a:ext cx="1387099" cy="124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8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19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460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Jak se jmenuje hlavní město České republiky?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448300"/>
            <a:ext cx="5048921" cy="166989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1026" name="Picture 2" descr="C:\Users\Verunka\AppData\Local\Microsoft\Windows\Temporary Internet Files\Content.IE5\94TNLT5O\6451510491_dd63dcea52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242" y="1424066"/>
            <a:ext cx="6288000" cy="367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10960925" y="61157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07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7"/>
            <a:ext cx="10972800" cy="84589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Poznáš vlajku ČR?</a:t>
            </a:r>
            <a:br>
              <a:rPr lang="cs-CZ" sz="2400" dirty="0" smtClean="0"/>
            </a:br>
            <a:r>
              <a:rPr lang="cs-CZ" sz="2400" dirty="0" smtClean="0"/>
              <a:t>Poznáš vlajku EU?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400800"/>
            <a:ext cx="5048921" cy="21449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3074" name="Picture 2" descr="C:\Users\Verunka\AppData\Local\Microsoft\Windows\Temporary Internet Files\Content.IE5\A5ZC3E26\Vlajka2-288x1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32" y="2613963"/>
            <a:ext cx="3064734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Verunka\AppData\Local\Microsoft\Windows\Temporary Internet Files\Content.IE5\WQ0LGKLX\slovakia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174" y="2613963"/>
            <a:ext cx="3064734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Verunka\AppData\Local\Microsoft\Windows\Temporary Internet Files\Content.IE5\WQ0LGKLX\EU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51" y="2613963"/>
            <a:ext cx="3064734" cy="1666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5" action="ppaction://hlinksldjump"/>
          </p:cNvPr>
          <p:cNvSpPr/>
          <p:nvPr/>
        </p:nvSpPr>
        <p:spPr>
          <a:xfrm>
            <a:off x="10815704" y="602078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20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460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Který ze znaků je znak ČR?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385810"/>
            <a:ext cx="5048921" cy="22948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  <p:pic>
        <p:nvPicPr>
          <p:cNvPr id="5122" name="Picture 2" descr="C:\Users\Verunka\AppData\Local\Microsoft\Windows\Temporary Internet Files\Content.IE5\6WMIMT3Y\cs_fr2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187" y="2711795"/>
            <a:ext cx="1861765" cy="19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Verunka\AppData\Local\Microsoft\Windows\Temporary Internet Files\Content.IE5\KUREL7QS\slovakiazn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47598" y="2731066"/>
            <a:ext cx="1692529" cy="200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Verunka\AppData\Local\Microsoft\Windows\Temporary Internet Files\Content.IE5\WQ0LGKLX\EU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8" t="3642" r="16788" b="-3642"/>
          <a:stretch/>
        </p:blipFill>
        <p:spPr bwMode="auto">
          <a:xfrm>
            <a:off x="1558187" y="2804092"/>
            <a:ext cx="1728000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5" action="ppaction://hlinksldjump"/>
          </p:cNvPr>
          <p:cNvSpPr/>
          <p:nvPr/>
        </p:nvSpPr>
        <p:spPr>
          <a:xfrm>
            <a:off x="10972800" y="623454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9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460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Co slyšíš? 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386669"/>
            <a:ext cx="5048921" cy="228621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  <p:pic>
        <p:nvPicPr>
          <p:cNvPr id="5" name="hymna č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98440" y="4482059"/>
            <a:ext cx="609600" cy="609600"/>
          </a:xfrm>
          <a:prstGeom prst="rect">
            <a:avLst/>
          </a:prstGeom>
        </p:spPr>
      </p:pic>
      <p:sp>
        <p:nvSpPr>
          <p:cNvPr id="6" name="Šipka doprava 5">
            <a:hlinkClick r:id="rId5" action="ppaction://hlinksldjump"/>
          </p:cNvPr>
          <p:cNvSpPr/>
          <p:nvPr/>
        </p:nvSpPr>
        <p:spPr>
          <a:xfrm>
            <a:off x="10685477" y="614435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Skroup-Anthe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249" y="1634084"/>
            <a:ext cx="5000625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82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460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Čím se u nás platí?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400800"/>
            <a:ext cx="5048921" cy="21449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  <p:pic>
        <p:nvPicPr>
          <p:cNvPr id="6147" name="Picture 3" descr="C:\Users\Verunka\AppData\Local\Microsoft\Windows\Temporary Internet Files\Content.IE5\6WMIMT3Y\euro_notes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627" y="1921629"/>
            <a:ext cx="3435682" cy="311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Verunka\AppData\Local\Microsoft\Windows\Temporary Internet Files\Content.IE5\845W0U7F\penize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135" y="1090535"/>
            <a:ext cx="3228750" cy="30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Verunka\AppData\Local\Microsoft\Windows\Temporary Internet Files\Content.IE5\WQ0LGKLX\61056391_31343afdc6_z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71" y="2344534"/>
            <a:ext cx="32512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5" action="ppaction://hlinksldjump"/>
          </p:cNvPr>
          <p:cNvSpPr/>
          <p:nvPr/>
        </p:nvSpPr>
        <p:spPr>
          <a:xfrm>
            <a:off x="10759044" y="61157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460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Kdo je na obrázku?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436426"/>
            <a:ext cx="5048921" cy="17886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  <p:pic>
        <p:nvPicPr>
          <p:cNvPr id="7171" name="Picture 3" descr="C:\Users\Verunka\AppData\Local\Microsoft\Windows\Temporary Internet Files\Content.IE5\UGQA8PQ1\250px-Flag_of_the_president_of_the_Czech_Republic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17" y="1297950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Verunka\AppData\Local\Microsoft\Windows\Temporary Internet Files\Content.IE5\EIP5GW6G\220px-Milo%C5%A1_Zeman_Praha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9012" y="1929217"/>
            <a:ext cx="2113611" cy="262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10284031" y="60445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6" descr="C:\Users\Verunka\AppData\Local\Microsoft\Windows\Temporary Internet Files\Content.IE5\845W0U7F\220px-V%C3%A1clav_Havel_cut_out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371" y="1929217"/>
            <a:ext cx="2200723" cy="26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prof. Ing. Václav Klaus, CSc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498" y="1929217"/>
            <a:ext cx="1550156" cy="26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96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460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Který je náš národní strom a jak se jmenuje?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431245"/>
            <a:ext cx="5048921" cy="18404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  <p:pic>
        <p:nvPicPr>
          <p:cNvPr id="4098" name="Picture 2" descr="C:\Users\Verunka\AppData\Local\Microsoft\Windows\Temporary Internet Files\Content.IE5\845W0U7F\narodni_strom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538288"/>
            <a:ext cx="3810000" cy="345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Verunka\AppData\Local\Microsoft\Windows\Temporary Internet Files\Content.IE5\WQ0LGKLX\Kuusk_Keila-Paldiski_rdt_%C3%A4%C3%A4res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758" y="2870991"/>
            <a:ext cx="2208000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10850554" y="618892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4" descr="File:Lípa u Vítova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14" y="3038309"/>
            <a:ext cx="2880000" cy="283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47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8966200" cy="77927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Kraje ČR – najdi místo, kde žiješ</a:t>
            </a:r>
            <a:endParaRPr lang="cs-CZ" sz="24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58185" y="6505730"/>
            <a:ext cx="5048921" cy="109559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  <p:pic>
        <p:nvPicPr>
          <p:cNvPr id="6148" name="Picture 4" descr="http://upload.wikimedia.org/wikipedia/commons/thumb/2/20/Samospr%C3%A1vn%C3%A9_kraje.png/1024px-Samospr%C3%A1vn%C3%A9_kraj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340" y="963970"/>
            <a:ext cx="6680460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16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62757" y="1714501"/>
            <a:ext cx="9877777" cy="33909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ítě a svět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Poznatky, sociální informovanost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Integrovaný blok: Naše zeměkoule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Česká republika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Mít poznatky o své zemi (znát název státu, státní vlajku, znak, hymnu, prezidenta, hlavní město…)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8185" y="6400800"/>
            <a:ext cx="5048921" cy="21449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8915400" cy="125272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Téma pro polytechnickou výchovu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1146883"/>
            <a:ext cx="10781608" cy="3907718"/>
          </a:xfrm>
        </p:spPr>
        <p:txBody>
          <a:bodyPr>
            <a:normAutofit fontScale="92500" lnSpcReduction="20000"/>
          </a:bodyPr>
          <a:lstStyle/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2-3 –státní vlajka a mapa ČR </a:t>
            </a:r>
          </a:p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4 – po kliknutí možnost virtuální prohlídky Pražského hradu</a:t>
            </a:r>
          </a:p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5-6 velký a malý státní znak a úkol pro děti - sestavení velkého státního znaku</a:t>
            </a:r>
          </a:p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7 - určení státní vlajky ČR – ostatní odplynou</a:t>
            </a:r>
          </a:p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8 - po kliknutí na ikonu zazní hymna ČR, objeví se obrázek Prahy a národního stromu</a:t>
            </a:r>
          </a:p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9 - prezidenti ČR a standarta prezidenta, ta se po kliknutí na ni otočí</a:t>
            </a:r>
          </a:p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10 - Hradní stráž s odkazem na pořad o ní</a:t>
            </a:r>
          </a:p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11 – hra „Korunovační klenoty“ – krátké zopakování vědomostí – 7 klíčů, popis obrázků v poznámkách, děti kliknou na klíč – pokud odpoví správně, kliknou na odpovídající obdélník, který zmizí. Plní 7 úkolů – 7 klíčů. </a:t>
            </a:r>
          </a:p>
          <a:p>
            <a:pPr indent="-2286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19 – kraje a krajská města</a:t>
            </a:r>
          </a:p>
          <a:p>
            <a:pPr indent="-228600">
              <a:buFont typeface="+mj-lt"/>
              <a:buAutoNum type="arabicPeriod"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slouží k výkladu a procvičení, využívejte ovládací panely prezentace, tužku.  </a:t>
            </a:r>
          </a:p>
          <a:p>
            <a:pPr indent="-228600">
              <a:buFont typeface="+mj-lt"/>
              <a:buAutoNum type="arabicPeriod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indent="-228600">
              <a:buFont typeface="+mj-lt"/>
              <a:buAutoNum type="arabicPeriod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8185" y="6424551"/>
            <a:ext cx="5048921" cy="190739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5" y="274638"/>
            <a:ext cx="8784045" cy="881062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7112" y="1382508"/>
            <a:ext cx="9877777" cy="3750965"/>
          </a:xfrm>
        </p:spPr>
        <p:txBody>
          <a:bodyPr>
            <a:normAutofit fontScale="92500" lnSpcReduction="20000"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Volné zdroje:</a:t>
            </a:r>
          </a:p>
          <a:p>
            <a:r>
              <a:rPr lang="cs-CZ" sz="1100" dirty="0" smtClean="0">
                <a:latin typeface="Arial" pitchFamily="34" charset="0"/>
                <a:cs typeface="Arial" pitchFamily="34" charset="0"/>
                <a:hlinkClick r:id="rId2"/>
              </a:rPr>
              <a:t>http://pixabay.com/en/patrol-guard-prague-castle-223763/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/>
            </a:r>
            <a:br>
              <a:rPr lang="cs-CZ" sz="1100" dirty="0">
                <a:latin typeface="Arial" pitchFamily="34" charset="0"/>
                <a:cs typeface="Arial" pitchFamily="34" charset="0"/>
              </a:rPr>
            </a:br>
            <a:r>
              <a:rPr lang="cs-CZ" sz="1100" dirty="0">
                <a:latin typeface="Arial" pitchFamily="34" charset="0"/>
                <a:cs typeface="Arial" pitchFamily="34" charset="0"/>
              </a:rPr>
              <a:t>http://pixabay.com/en/prague-lamps-detail-streets-places-220125/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 dirty="0" smtClean="0">
                <a:latin typeface="Arial" pitchFamily="34" charset="0"/>
                <a:cs typeface="Arial" pitchFamily="34" charset="0"/>
                <a:hlinkClick r:id="rId3"/>
              </a:rPr>
              <a:t>http://pixabay.com/en/prague-castle-prague-castle-406558/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http://pixabay.com/en/czech-republic-flag-national-flag-162276/</a:t>
            </a:r>
          </a:p>
          <a:p>
            <a:r>
              <a:rPr lang="cs-CZ" sz="1100" dirty="0" smtClean="0">
                <a:latin typeface="Arial" pitchFamily="34" charset="0"/>
                <a:cs typeface="Arial" pitchFamily="34" charset="0"/>
                <a:hlinkClick r:id="rId4"/>
              </a:rPr>
              <a:t>http://pixabay.com/en/czech-republic-european-country-30401/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 dirty="0" smtClean="0">
                <a:latin typeface="Arial" pitchFamily="34" charset="0"/>
                <a:cs typeface="Arial" pitchFamily="34" charset="0"/>
                <a:hlinkClick r:id="rId5"/>
              </a:rPr>
              <a:t>http://pixabay.com/en/flag-great-britain-national-flag-160483/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http://pixabay.com/en/europe-flag-eu-european-euro-star-253311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 dirty="0" smtClean="0">
                <a:latin typeface="Arial" pitchFamily="34" charset="0"/>
                <a:cs typeface="Arial" pitchFamily="34" charset="0"/>
                <a:hlinkClick r:id="rId6"/>
              </a:rPr>
              <a:t>http://pixabay.com/en/slovakia-flag-national-flag-nation-162421/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 dirty="0" smtClean="0">
                <a:latin typeface="Arial" pitchFamily="34" charset="0"/>
                <a:cs typeface="Arial" pitchFamily="34" charset="0"/>
                <a:hlinkClick r:id="rId7"/>
              </a:rPr>
              <a:t>http://pixabay.com/en/prague-lamps-detail-streets-places-220125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 dirty="0" smtClean="0">
                <a:latin typeface="Arial" pitchFamily="34" charset="0"/>
                <a:cs typeface="Arial" pitchFamily="34" charset="0"/>
                <a:hlinkClick r:id="rId8"/>
              </a:rPr>
              <a:t>http</a:t>
            </a:r>
            <a:r>
              <a:rPr lang="cs-CZ" sz="1100" dirty="0">
                <a:latin typeface="Arial" pitchFamily="34" charset="0"/>
                <a:cs typeface="Arial" pitchFamily="34" charset="0"/>
                <a:hlinkClick r:id="rId8"/>
              </a:rPr>
              <a:t>://pixabay.com/en/prague-czech-republic-city-99351</a:t>
            </a:r>
            <a:r>
              <a:rPr lang="cs-CZ" sz="1100" dirty="0" smtClean="0">
                <a:latin typeface="Arial" pitchFamily="34" charset="0"/>
                <a:cs typeface="Arial" pitchFamily="34" charset="0"/>
                <a:hlinkClick r:id="rId8"/>
              </a:rPr>
              <a:t>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 dirty="0">
                <a:latin typeface="Arial" pitchFamily="34" charset="0"/>
                <a:cs typeface="Arial" pitchFamily="34" charset="0"/>
                <a:hlinkClick r:id="rId9"/>
              </a:rPr>
              <a:t>http://cs.wikipedia.org/wiki/Karel_IV.#/</a:t>
            </a:r>
            <a:r>
              <a:rPr lang="cs-CZ" sz="1100" dirty="0" smtClean="0">
                <a:latin typeface="Arial" pitchFamily="34" charset="0"/>
                <a:cs typeface="Arial" pitchFamily="34" charset="0"/>
                <a:hlinkClick r:id="rId9"/>
              </a:rPr>
              <a:t>media/File:Charles_IV-John_Ocko_votive_picture-fragment.jpg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100">
                <a:latin typeface="Arial" pitchFamily="34" charset="0"/>
                <a:cs typeface="Arial" pitchFamily="34" charset="0"/>
              </a:rPr>
              <a:t>http://pixabay.com/en/key-old-skeleton-lock-metal-door-30417/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endParaRPr lang="cs-CZ" sz="1100" dirty="0">
              <a:latin typeface="Arial" pitchFamily="34" charset="0"/>
              <a:cs typeface="Arial" pitchFamily="34" charset="0"/>
            </a:endParaRPr>
          </a:p>
          <a:p>
            <a:r>
              <a:rPr lang="cs-CZ" sz="1100" dirty="0"/>
              <a:t>PAJAST. </a:t>
            </a:r>
            <a:r>
              <a:rPr lang="cs-CZ" sz="1100" i="1" dirty="0" err="1"/>
              <a:t>Wikipedia</a:t>
            </a:r>
            <a:r>
              <a:rPr lang="cs-CZ" sz="1100" dirty="0"/>
              <a:t> [online]. [cit. 21.3.2015]. Dostupný na WWW: </a:t>
            </a:r>
            <a:r>
              <a:rPr lang="cs-CZ" sz="1100" dirty="0">
                <a:hlinkClick r:id="rId10"/>
              </a:rPr>
              <a:t>http://</a:t>
            </a:r>
            <a:r>
              <a:rPr lang="cs-CZ" sz="1100" dirty="0" smtClean="0">
                <a:hlinkClick r:id="rId10"/>
              </a:rPr>
              <a:t>commons.wikimedia.org/wiki/File:Korunni_komora_dvere.JPG</a:t>
            </a:r>
            <a:endParaRPr lang="cs-CZ" sz="1100" dirty="0" smtClean="0"/>
          </a:p>
          <a:p>
            <a:r>
              <a:rPr lang="pt-BR" sz="1100" dirty="0"/>
              <a:t>HOLMES, N P. </a:t>
            </a:r>
            <a:r>
              <a:rPr lang="pt-BR" sz="1100" i="1" dirty="0"/>
              <a:t>Wikipedia</a:t>
            </a:r>
            <a:r>
              <a:rPr lang="pt-BR" sz="1100" dirty="0"/>
              <a:t> [online]. [cit. 21.3.2015]. Dostupný na WWW: </a:t>
            </a:r>
            <a:r>
              <a:rPr lang="pt-BR" sz="1100" dirty="0">
                <a:hlinkClick r:id="rId11"/>
              </a:rPr>
              <a:t>http://</a:t>
            </a:r>
            <a:r>
              <a:rPr lang="pt-BR" sz="1100" dirty="0" smtClean="0">
                <a:hlinkClick r:id="rId11"/>
              </a:rPr>
              <a:t>commons.wikimedia.org/wiki/File:Lime_tree.jpg</a:t>
            </a:r>
            <a:endParaRPr lang="cs-CZ" sz="1100" dirty="0" smtClean="0"/>
          </a:p>
          <a:p>
            <a:r>
              <a:rPr lang="cs-CZ" sz="1100" dirty="0"/>
              <a:t>POLÁK, Jan. </a:t>
            </a:r>
            <a:r>
              <a:rPr lang="cs-CZ" sz="1100" i="1" dirty="0" err="1"/>
              <a:t>Wikipedia</a:t>
            </a:r>
            <a:r>
              <a:rPr lang="cs-CZ" sz="1100" dirty="0"/>
              <a:t> [online]. [cit. 21.3.2015]. Dostupný na WWW: </a:t>
            </a:r>
            <a:r>
              <a:rPr lang="cs-CZ" sz="1100" dirty="0">
                <a:hlinkClick r:id="rId12"/>
              </a:rPr>
              <a:t>http://commons.wikimedia.org/wiki/File:L%C3%ADpa_u_V%C3%ADtova_(1).</a:t>
            </a:r>
            <a:r>
              <a:rPr lang="cs-CZ" sz="1100" dirty="0" smtClean="0">
                <a:hlinkClick r:id="rId12"/>
              </a:rPr>
              <a:t>jpg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>ALOYSIUS. </a:t>
            </a:r>
            <a:r>
              <a:rPr lang="cs-CZ" sz="1100" i="1" dirty="0" err="1"/>
              <a:t>Wikipedia</a:t>
            </a:r>
            <a:r>
              <a:rPr lang="cs-CZ" sz="1100" dirty="0"/>
              <a:t> [online]. [cit. 21.3.2015]. Dostupný na WWW: </a:t>
            </a:r>
            <a:r>
              <a:rPr lang="cs-CZ" sz="1100" dirty="0">
                <a:hlinkClick r:id="rId13"/>
              </a:rPr>
              <a:t>http://</a:t>
            </a:r>
            <a:r>
              <a:rPr lang="cs-CZ" sz="1100" dirty="0" smtClean="0">
                <a:hlinkClick r:id="rId13"/>
              </a:rPr>
              <a:t>commons.wikimedia.org/wiki/File:Skroup-Anthem.jpg</a:t>
            </a:r>
            <a:endParaRPr lang="cs-CZ" sz="1100" dirty="0" smtClean="0"/>
          </a:p>
          <a:p>
            <a:r>
              <a:rPr lang="cs-CZ" sz="1100" dirty="0">
                <a:hlinkClick r:id="rId14"/>
              </a:rPr>
              <a:t>http://commons.wikimedia.org/wiki/File:V%C3%A1clav_Havel_-_</a:t>
            </a:r>
            <a:r>
              <a:rPr lang="cs-CZ" sz="1100" dirty="0" smtClean="0">
                <a:hlinkClick r:id="rId14"/>
              </a:rPr>
              <a:t>Freedom_and_its_adversaries_conference.jpg</a:t>
            </a:r>
            <a:endParaRPr lang="cs-CZ" sz="1100" dirty="0" smtClean="0"/>
          </a:p>
          <a:p>
            <a:r>
              <a:rPr lang="cs-CZ" sz="1100" dirty="0"/>
              <a:t>SEDLECKÝ, David. </a:t>
            </a:r>
            <a:r>
              <a:rPr lang="cs-CZ" sz="1100" i="1" dirty="0" err="1"/>
              <a:t>Wikipedia</a:t>
            </a:r>
            <a:r>
              <a:rPr lang="cs-CZ" sz="1100" dirty="0"/>
              <a:t> [online]. [cit. 21.3.2015]. Dostupný na WWW: </a:t>
            </a:r>
            <a:r>
              <a:rPr lang="cs-CZ" sz="1100" dirty="0">
                <a:hlinkClick r:id="rId15"/>
              </a:rPr>
              <a:t>http://</a:t>
            </a:r>
            <a:r>
              <a:rPr lang="cs-CZ" sz="1100" dirty="0" smtClean="0">
                <a:hlinkClick r:id="rId15"/>
              </a:rPr>
              <a:t>commons.wikimedia.org/wiki/File:President_V%C3%A1clav_Klaus.JPG</a:t>
            </a:r>
            <a:endParaRPr lang="cs-CZ" sz="1100" dirty="0" smtClean="0"/>
          </a:p>
          <a:p>
            <a:r>
              <a:rPr lang="cs-CZ" sz="1100" dirty="0"/>
              <a:t>636 BUSTER. </a:t>
            </a:r>
            <a:r>
              <a:rPr lang="cs-CZ" sz="1100" i="1" dirty="0" err="1"/>
              <a:t>Wikipedia</a:t>
            </a:r>
            <a:r>
              <a:rPr lang="cs-CZ" sz="1100" dirty="0"/>
              <a:t> [online]. [cit. 21.3.2015]. Dostupný na WWW: </a:t>
            </a:r>
            <a:r>
              <a:rPr lang="cs-CZ" sz="1100" dirty="0">
                <a:hlinkClick r:id="rId16"/>
              </a:rPr>
              <a:t>http://en.wikipedia.org/wiki/Euro#/</a:t>
            </a:r>
            <a:r>
              <a:rPr lang="cs-CZ" sz="1100" dirty="0" smtClean="0">
                <a:hlinkClick r:id="rId16"/>
              </a:rPr>
              <a:t>media/File:Euro_Series_Banknotes.png</a:t>
            </a:r>
            <a:endParaRPr lang="cs-CZ" sz="1100" dirty="0" smtClean="0"/>
          </a:p>
          <a:p>
            <a:r>
              <a:rPr lang="cs-CZ" sz="1100" dirty="0"/>
              <a:t>NEZNÁMÝ. </a:t>
            </a:r>
            <a:r>
              <a:rPr lang="cs-CZ" sz="1100" i="1" dirty="0" err="1"/>
              <a:t>Wikipedia</a:t>
            </a:r>
            <a:r>
              <a:rPr lang="cs-CZ" sz="1100" dirty="0"/>
              <a:t> [online]. [cit. 21.3.2015]. Dostupný na WWW: </a:t>
            </a:r>
            <a:r>
              <a:rPr lang="cs-CZ" sz="1100" dirty="0">
                <a:hlinkClick r:id="rId17"/>
              </a:rPr>
              <a:t>http://</a:t>
            </a:r>
            <a:r>
              <a:rPr lang="cs-CZ" sz="1100" dirty="0" smtClean="0">
                <a:hlinkClick r:id="rId17"/>
              </a:rPr>
              <a:t>commons.wikimedia.org/wiki/File:1,5_und_10_Dollarnoten.jpg</a:t>
            </a:r>
            <a:endParaRPr lang="cs-CZ" sz="1100" dirty="0" smtClean="0"/>
          </a:p>
          <a:p>
            <a:r>
              <a:rPr lang="cs-CZ" sz="1100" dirty="0"/>
              <a:t>SEDLECKÝ, David. </a:t>
            </a:r>
            <a:r>
              <a:rPr lang="cs-CZ" sz="1100" i="1" dirty="0" err="1"/>
              <a:t>Wikipedia</a:t>
            </a:r>
            <a:r>
              <a:rPr lang="cs-CZ" sz="1100" dirty="0"/>
              <a:t> [online]. [cit. 21.3.2015]. Dostupný na WWW: </a:t>
            </a:r>
            <a:r>
              <a:rPr lang="cs-CZ" sz="1100" dirty="0">
                <a:hlinkClick r:id="rId18"/>
              </a:rPr>
              <a:t>http://cs.wikipedia.org/wiki/Milo%C5%A1_Zeman#/</a:t>
            </a:r>
            <a:r>
              <a:rPr lang="cs-CZ" sz="1100" dirty="0" smtClean="0">
                <a:hlinkClick r:id="rId18"/>
              </a:rPr>
              <a:t>media/File:Milo%C5%A1_Zeman_Praha.JPG</a:t>
            </a:r>
            <a:endParaRPr lang="cs-CZ" sz="1100" dirty="0" smtClean="0"/>
          </a:p>
          <a:p>
            <a:r>
              <a:rPr lang="cs-CZ" sz="1100" dirty="0"/>
              <a:t>FEXT. </a:t>
            </a:r>
            <a:r>
              <a:rPr lang="cs-CZ" sz="1100" i="1" dirty="0" err="1"/>
              <a:t>Wikipedia</a:t>
            </a:r>
            <a:r>
              <a:rPr lang="cs-CZ" sz="1100" dirty="0"/>
              <a:t> [online]. [cit. 21.3.2015]. Dostupný na WWW: </a:t>
            </a:r>
            <a:r>
              <a:rPr lang="cs-CZ" sz="1100" dirty="0">
                <a:hlinkClick r:id="rId19"/>
              </a:rPr>
              <a:t>http://</a:t>
            </a:r>
            <a:r>
              <a:rPr lang="cs-CZ" sz="1100" dirty="0" smtClean="0">
                <a:hlinkClick r:id="rId19"/>
              </a:rPr>
              <a:t>commons.wikimedia.org/wiki/File:Samospr%C3%A1vn%C3%A9_kraje.png</a:t>
            </a:r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8185" y="6400800"/>
            <a:ext cx="5048921" cy="21449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8699500" cy="125272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Použité zdroje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58185" y="6451600"/>
            <a:ext cx="5048921" cy="163690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5" y="1118401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5"/>
            <a:ext cx="45637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656</Words>
  <Application>Microsoft Office PowerPoint</Application>
  <PresentationFormat>Vlastní</PresentationFormat>
  <Paragraphs>125</Paragraphs>
  <Slides>23</Slides>
  <Notes>2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Vlnění</vt:lpstr>
      <vt:lpstr>ČESKÁ REPUBLIKA</vt:lpstr>
      <vt:lpstr>Státní vlajka ČR</vt:lpstr>
      <vt:lpstr>Mapa ČR</vt:lpstr>
      <vt:lpstr>Hlavní město České republiky </vt:lpstr>
      <vt:lpstr>Velký a malý státní znak</vt:lpstr>
      <vt:lpstr>Sestav státní znak</vt:lpstr>
      <vt:lpstr>Která je naše státní vlajka?</vt:lpstr>
      <vt:lpstr>Česká státní hymna a národní strom</vt:lpstr>
      <vt:lpstr>Standarta prezidenta ČR</vt:lpstr>
      <vt:lpstr>Hradní stráž</vt:lpstr>
      <vt:lpstr>Korunovační klenoty</vt:lpstr>
      <vt:lpstr>Jak se jmenuje hlavní město České republiky?</vt:lpstr>
      <vt:lpstr>Poznáš vlajku ČR? Poznáš vlajku EU?</vt:lpstr>
      <vt:lpstr>Který ze znaků je znak ČR?</vt:lpstr>
      <vt:lpstr>Co slyšíš? </vt:lpstr>
      <vt:lpstr>Čím se u nás platí?</vt:lpstr>
      <vt:lpstr>Kdo je na obrázku?</vt:lpstr>
      <vt:lpstr>Který je náš národní strom a jak se jmenuje?</vt:lpstr>
      <vt:lpstr>Kraje ČR – najdi místo, kde žiješ</vt:lpstr>
      <vt:lpstr>Téma pro polytechnickou výchovu</vt:lpstr>
      <vt:lpstr>Metodický postup 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2015-03-23T16:03:55Z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