
<file path=[Content_Types].xml><?xml version="1.0" encoding="utf-8"?>
<Types xmlns="http://schemas.openxmlformats.org/package/2006/content-types">
  <Default Extension="mp3" ContentType="audio/unknown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4141" r:id="rId2"/>
  </p:sldMasterIdLst>
  <p:notesMasterIdLst>
    <p:notesMasterId r:id="rId25"/>
  </p:notesMasterIdLst>
  <p:handoutMasterIdLst>
    <p:handoutMasterId r:id="rId26"/>
  </p:handoutMasterIdLst>
  <p:sldIdLst>
    <p:sldId id="272" r:id="rId3"/>
    <p:sldId id="292" r:id="rId4"/>
    <p:sldId id="303" r:id="rId5"/>
    <p:sldId id="273" r:id="rId6"/>
    <p:sldId id="293" r:id="rId7"/>
    <p:sldId id="294" r:id="rId8"/>
    <p:sldId id="302" r:id="rId9"/>
    <p:sldId id="298" r:id="rId10"/>
    <p:sldId id="297" r:id="rId11"/>
    <p:sldId id="296" r:id="rId12"/>
    <p:sldId id="301" r:id="rId13"/>
    <p:sldId id="295" r:id="rId14"/>
    <p:sldId id="288" r:id="rId15"/>
    <p:sldId id="289" r:id="rId16"/>
    <p:sldId id="290" r:id="rId17"/>
    <p:sldId id="291" r:id="rId18"/>
    <p:sldId id="300" r:id="rId19"/>
    <p:sldId id="282" r:id="rId20"/>
    <p:sldId id="284" r:id="rId21"/>
    <p:sldId id="283" r:id="rId22"/>
    <p:sldId id="299" r:id="rId23"/>
    <p:sldId id="286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1103" autoAdjust="0"/>
    <p:restoredTop sz="94711" autoAdjust="0"/>
  </p:normalViewPr>
  <p:slideViewPr>
    <p:cSldViewPr snapToGrid="0">
      <p:cViewPr>
        <p:scale>
          <a:sx n="67" d="100"/>
          <a:sy n="67" d="100"/>
        </p:scale>
        <p:origin x="-108" y="-27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23.3.2015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23.3.2015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87084" y="69756"/>
            <a:ext cx="12017829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727200" y="3200400"/>
            <a:ext cx="85344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3/23/2015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>
              <a:solidFill>
                <a:schemeClr val="accent3">
                  <a:shade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3909" y="1449304"/>
            <a:ext cx="12028716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83909" y="1396720"/>
            <a:ext cx="12028716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83909" y="2976649"/>
            <a:ext cx="12028716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09600" y="1505931"/>
            <a:ext cx="109728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1219200" y="1447800"/>
            <a:ext cx="103632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87084" y="69756"/>
            <a:ext cx="12017829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952501"/>
            <a:ext cx="103632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547938"/>
            <a:ext cx="103632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066800" y="6172200"/>
            <a:ext cx="5334000" cy="457200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 flipV="1">
            <a:off x="92550" y="2376830"/>
            <a:ext cx="1201802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2195" y="2341476"/>
            <a:ext cx="12018375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91075" y="2468880"/>
            <a:ext cx="12019495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95072" y="6208776"/>
            <a:ext cx="609600" cy="457200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1219200" y="1447800"/>
            <a:ext cx="499872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578600" y="1447800"/>
            <a:ext cx="499872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73050"/>
            <a:ext cx="103632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19200" y="1447800"/>
            <a:ext cx="49784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6604000" y="1447800"/>
            <a:ext cx="49784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1219200" y="2247900"/>
            <a:ext cx="49784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6604000" y="2247900"/>
            <a:ext cx="49784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85344" y="69755"/>
            <a:ext cx="12017829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73050"/>
            <a:ext cx="103632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219200" y="1600200"/>
            <a:ext cx="2540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3962400" y="1600200"/>
            <a:ext cx="7620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4900550"/>
            <a:ext cx="97536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219200" y="5445825"/>
            <a:ext cx="97536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219200" y="6172200"/>
            <a:ext cx="5181600" cy="457200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95072" y="6208776"/>
            <a:ext cx="609600" cy="457200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 flipV="1">
            <a:off x="91076" y="4683555"/>
            <a:ext cx="1200912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91345" y="4650475"/>
            <a:ext cx="12008852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91348" y="4773225"/>
            <a:ext cx="12008849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91078" y="66676"/>
            <a:ext cx="12002497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42"/>
            <a:ext cx="268224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219200" y="274641"/>
            <a:ext cx="7416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85344" y="69755"/>
            <a:ext cx="12017829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1219200" y="274638"/>
            <a:ext cx="103632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1219200" y="1447800"/>
            <a:ext cx="103632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8229600" y="6191250"/>
            <a:ext cx="33020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19200" y="6172200"/>
            <a:ext cx="52832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95072" y="6210300"/>
            <a:ext cx="6096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4142" r:id="rId1"/>
    <p:sldLayoutId id="2147484143" r:id="rId2"/>
    <p:sldLayoutId id="2147484144" r:id="rId3"/>
    <p:sldLayoutId id="2147484145" r:id="rId4"/>
    <p:sldLayoutId id="2147484146" r:id="rId5"/>
    <p:sldLayoutId id="2147484147" r:id="rId6"/>
    <p:sldLayoutId id="2147484148" r:id="rId7"/>
    <p:sldLayoutId id="2147484149" r:id="rId8"/>
    <p:sldLayoutId id="2147484150" r:id="rId9"/>
    <p:sldLayoutId id="2147484151" r:id="rId10"/>
    <p:sldLayoutId id="2147484152" r:id="rId11"/>
    <p:sldLayoutId id="2147483649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slide" Target="slide14.xml"/><Relationship Id="rId3" Type="http://schemas.openxmlformats.org/officeDocument/2006/relationships/slideLayout" Target="../slideLayouts/slideLayout6.xml"/><Relationship Id="rId7" Type="http://schemas.openxmlformats.org/officeDocument/2006/relationships/slide" Target="slide16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slide" Target="slide13.xml"/><Relationship Id="rId11" Type="http://schemas.openxmlformats.org/officeDocument/2006/relationships/image" Target="../media/image24.jpeg"/><Relationship Id="rId5" Type="http://schemas.openxmlformats.org/officeDocument/2006/relationships/slide" Target="slide15.xml"/><Relationship Id="rId10" Type="http://schemas.openxmlformats.org/officeDocument/2006/relationships/image" Target="../media/image23.png"/><Relationship Id="rId4" Type="http://schemas.openxmlformats.org/officeDocument/2006/relationships/image" Target="../media/image22.jpeg"/><Relationship Id="rId9" Type="http://schemas.openxmlformats.org/officeDocument/2006/relationships/slide" Target="slide1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5" Type="http://schemas.openxmlformats.org/officeDocument/2006/relationships/image" Target="../media/image23.png"/><Relationship Id="rId4" Type="http://schemas.openxmlformats.org/officeDocument/2006/relationships/image" Target="../media/image29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Goat_Story#/media/File:Kozi_pribeh.jpg" TargetMode="External"/><Relationship Id="rId3" Type="http://schemas.openxmlformats.org/officeDocument/2006/relationships/hyperlink" Target="http://pixabay.com/en/goat-in-austria-austria-goat-198455/" TargetMode="External"/><Relationship Id="rId7" Type="http://schemas.openxmlformats.org/officeDocument/2006/relationships/hyperlink" Target="http://pixabay.com/en/goat-animal-goaty-farm-agriculture-150345" TargetMode="External"/><Relationship Id="rId2" Type="http://schemas.openxmlformats.org/officeDocument/2006/relationships/hyperlink" Target="http://pixabay.com/en/goat-animal-horns-goats-zoo-wild-208440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pixabay.com/en/goat-pet-livestock-goatee-412248/" TargetMode="External"/><Relationship Id="rId5" Type="http://schemas.openxmlformats.org/officeDocument/2006/relationships/hyperlink" Target="http://pixabay.com/en/goats-livestock-stall-359469/" TargetMode="External"/><Relationship Id="rId4" Type="http://schemas.openxmlformats.org/officeDocument/2006/relationships/hyperlink" Target="http://pixabay.com/en/goats-abbey-stone-that-turns-animals-490028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1369" y="657898"/>
            <a:ext cx="10363200" cy="1829761"/>
          </a:xfrm>
        </p:spPr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Koza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605700" y="274638"/>
            <a:ext cx="8523310" cy="1143000"/>
          </a:xfrm>
        </p:spPr>
        <p:txBody>
          <a:bodyPr/>
          <a:lstStyle/>
          <a:p>
            <a:r>
              <a:rPr lang="cs-CZ" dirty="0" smtClean="0"/>
              <a:t>KOZA  DOMÁCÍ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028" name="Picture 4" descr="C:\Users\Verunka\AppData\Local\Microsoft\Windows\Temporary Internet Files\Content.IE5\A5ZC3E26\3452710464_b2a9997b60_z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6890" y="1775135"/>
            <a:ext cx="5741232" cy="3072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Šipka doprava 2">
            <a:hlinkClick r:id="" action="ppaction://hlinkshowjump?jump=nextslide"/>
          </p:cNvPr>
          <p:cNvSpPr/>
          <p:nvPr/>
        </p:nvSpPr>
        <p:spPr>
          <a:xfrm>
            <a:off x="10613620" y="559327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Goat, Animal, Horns, Goats, Zoo, Wild, Horned, Whit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700" y="1778171"/>
            <a:ext cx="4702570" cy="3069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4449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3" name="Šipka doprava 2">
            <a:hlinkClick r:id="" action="ppaction://hlinkshowjump?jump=nextslide"/>
          </p:cNvPr>
          <p:cNvSpPr/>
          <p:nvPr/>
        </p:nvSpPr>
        <p:spPr>
          <a:xfrm>
            <a:off x="10613620" y="559327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Picture 2" descr="Goat In Austria, Austria, Goa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1351" y="1417638"/>
            <a:ext cx="3872831" cy="4892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Bublinový popisek ve tvaru obláčku 9"/>
          <p:cNvSpPr/>
          <p:nvPr/>
        </p:nvSpPr>
        <p:spPr>
          <a:xfrm>
            <a:off x="4746627" y="186936"/>
            <a:ext cx="4488872" cy="1705970"/>
          </a:xfrm>
          <a:prstGeom prst="cloudCallout">
            <a:avLst>
              <a:gd name="adj1" fmla="val -27377"/>
              <a:gd name="adj2" fmla="val 12934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Jmenuji se Líza a něco vám o sobě řeknu… </a:t>
            </a:r>
            <a:endParaRPr lang="cs-CZ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6541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63138" y="274638"/>
            <a:ext cx="8882743" cy="1143000"/>
          </a:xfrm>
        </p:spPr>
        <p:txBody>
          <a:bodyPr/>
          <a:lstStyle/>
          <a:p>
            <a:r>
              <a:rPr lang="cs-CZ" dirty="0" smtClean="0"/>
              <a:t>Líza se představuje - moje rodina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9" name="Šipka doprava 8">
            <a:hlinkClick r:id="" action="ppaction://hlinkshowjump?jump=nextslide"/>
          </p:cNvPr>
          <p:cNvSpPr/>
          <p:nvPr/>
        </p:nvSpPr>
        <p:spPr>
          <a:xfrm>
            <a:off x="10286870" y="618286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Goats, Abbey Stone That Turns, Animals, Breeding, Dair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9421" y="1732923"/>
            <a:ext cx="6096000" cy="3419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Šipka doleva 1">
            <a:hlinkClick r:id="" action="ppaction://hlinkshowjump?jump=previousslide"/>
          </p:cNvPr>
          <p:cNvSpPr/>
          <p:nvPr/>
        </p:nvSpPr>
        <p:spPr>
          <a:xfrm>
            <a:off x="978152" y="6182868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Picture 2" descr="Goat In Austria, Austria, Goa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495" y="3837024"/>
            <a:ext cx="1570884" cy="1984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Bublinový popisek ve tvaru obláčku 10"/>
          <p:cNvSpPr/>
          <p:nvPr/>
        </p:nvSpPr>
        <p:spPr>
          <a:xfrm>
            <a:off x="2116937" y="1342326"/>
            <a:ext cx="4986685" cy="1705970"/>
          </a:xfrm>
          <a:prstGeom prst="cloudCallout">
            <a:avLst>
              <a:gd name="adj1" fmla="val -42955"/>
              <a:gd name="adj2" fmla="val 12681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Moje rodina je stádo koz. Táta je kozel, máma koza, dítě – mládě je kůzle. </a:t>
            </a:r>
            <a:endParaRPr lang="cs-CZ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0634" y="274638"/>
            <a:ext cx="9345880" cy="1143000"/>
          </a:xfrm>
        </p:spPr>
        <p:txBody>
          <a:bodyPr/>
          <a:lstStyle/>
          <a:p>
            <a:r>
              <a:rPr lang="cs-CZ" dirty="0" smtClean="0"/>
              <a:t>Líza představuje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5629" y="2788056"/>
            <a:ext cx="4919241" cy="3345084"/>
          </a:xfrm>
          <a:prstGeom prst="rect">
            <a:avLst/>
          </a:prstGeom>
        </p:spPr>
      </p:pic>
      <p:sp>
        <p:nvSpPr>
          <p:cNvPr id="7" name="Šipka doprava 6">
            <a:hlinkClick r:id="" action="ppaction://hlinkshowjump?jump=nextslide"/>
          </p:cNvPr>
          <p:cNvSpPr/>
          <p:nvPr/>
        </p:nvSpPr>
        <p:spPr>
          <a:xfrm>
            <a:off x="10508105" y="566408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eva 7">
            <a:hlinkClick r:id="" action="ppaction://hlinkshowjump?jump=previousslide"/>
          </p:cNvPr>
          <p:cNvSpPr/>
          <p:nvPr/>
        </p:nvSpPr>
        <p:spPr>
          <a:xfrm>
            <a:off x="914400" y="5664084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Bublinový popisek ve tvaru obláčku 8"/>
          <p:cNvSpPr/>
          <p:nvPr/>
        </p:nvSpPr>
        <p:spPr>
          <a:xfrm>
            <a:off x="4746627" y="186936"/>
            <a:ext cx="4488872" cy="1705970"/>
          </a:xfrm>
          <a:prstGeom prst="cloudCallout">
            <a:avLst>
              <a:gd name="adj1" fmla="val 25368"/>
              <a:gd name="adj2" fmla="val 15136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Téměř všechny kozy máme rohy, některé je ale vůbec nemáme. Používám je, když se bráním. </a:t>
            </a:r>
          </a:p>
        </p:txBody>
      </p:sp>
      <p:sp>
        <p:nvSpPr>
          <p:cNvPr id="11" name="Bublinový popisek ve tvaru obláčku 10"/>
          <p:cNvSpPr/>
          <p:nvPr/>
        </p:nvSpPr>
        <p:spPr>
          <a:xfrm>
            <a:off x="9235499" y="1417638"/>
            <a:ext cx="2777270" cy="1839474"/>
          </a:xfrm>
          <a:prstGeom prst="cloudCallout">
            <a:avLst>
              <a:gd name="adj1" fmla="val -68957"/>
              <a:gd name="adj2" fmla="val 6416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Moje uši jsou vztyčené. Některé z nás je ale mají svěšené.</a:t>
            </a:r>
            <a:endParaRPr lang="cs-CZ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Bublinový popisek ve tvaru obláčku 11"/>
          <p:cNvSpPr/>
          <p:nvPr/>
        </p:nvSpPr>
        <p:spPr>
          <a:xfrm>
            <a:off x="1787856" y="1471877"/>
            <a:ext cx="3325009" cy="1705970"/>
          </a:xfrm>
          <a:prstGeom prst="cloudCallout">
            <a:avLst>
              <a:gd name="adj1" fmla="val 55163"/>
              <a:gd name="adj2" fmla="val 9296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Ocas mám vztyčený a stále jím vrtím.  </a:t>
            </a:r>
            <a:endParaRPr lang="cs-CZ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Bublinový popisek ve tvaru obláčku 12"/>
          <p:cNvSpPr/>
          <p:nvPr/>
        </p:nvSpPr>
        <p:spPr>
          <a:xfrm>
            <a:off x="195072" y="3452884"/>
            <a:ext cx="4680557" cy="2211199"/>
          </a:xfrm>
          <a:prstGeom prst="cloudCallout">
            <a:avLst>
              <a:gd name="adj1" fmla="val 78201"/>
              <a:gd name="adj2" fmla="val -383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Moje srst může být krátká i dlouhá, na zimu mi houstne. Používá se na výrobu štětců, tašek, kabelek, opasků, svetrů, tkaných koberců.</a:t>
            </a:r>
            <a:endParaRPr lang="cs-CZ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230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0634" y="274638"/>
            <a:ext cx="9345880" cy="1143000"/>
          </a:xfrm>
        </p:spPr>
        <p:txBody>
          <a:bodyPr/>
          <a:lstStyle/>
          <a:p>
            <a:r>
              <a:rPr lang="cs-CZ" dirty="0" smtClean="0"/>
              <a:t>Líza se představuje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7" name="Šipka doleva 6">
            <a:hlinkClick r:id="" action="ppaction://hlinkshowjump?jump=previousslide"/>
          </p:cNvPr>
          <p:cNvSpPr/>
          <p:nvPr/>
        </p:nvSpPr>
        <p:spPr>
          <a:xfrm>
            <a:off x="1105246" y="6182868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>
            <a:hlinkClick r:id="" action="ppaction://hlinkshowjump?jump=nextslide"/>
          </p:cNvPr>
          <p:cNvSpPr/>
          <p:nvPr/>
        </p:nvSpPr>
        <p:spPr>
          <a:xfrm>
            <a:off x="10603992" y="618286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2" descr="Goat In Austria, Austria, Goa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2179" y="1317804"/>
            <a:ext cx="3872831" cy="4892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Bublinový popisek ve tvaru obláčku 8"/>
          <p:cNvSpPr/>
          <p:nvPr/>
        </p:nvSpPr>
        <p:spPr>
          <a:xfrm>
            <a:off x="6595715" y="868542"/>
            <a:ext cx="4986685" cy="1705970"/>
          </a:xfrm>
          <a:prstGeom prst="cloudCallout">
            <a:avLst>
              <a:gd name="adj1" fmla="val -29122"/>
              <a:gd name="adj2" fmla="val 23307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Moje nohy jsou štíhlé a velice obratné. Dokážu vyšplhat za dobrým jídlem i na strom. Dokážu velmi dobře běhat.   </a:t>
            </a:r>
            <a:endParaRPr lang="cs-CZ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Bublinový popisek ve tvaru obláčku 9"/>
          <p:cNvSpPr/>
          <p:nvPr/>
        </p:nvSpPr>
        <p:spPr>
          <a:xfrm>
            <a:off x="320634" y="3431666"/>
            <a:ext cx="4986685" cy="1705970"/>
          </a:xfrm>
          <a:prstGeom prst="cloudCallout">
            <a:avLst>
              <a:gd name="adj1" fmla="val 65136"/>
              <a:gd name="adj2" fmla="val 9578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Nohy chrání kopýtka. Tím, jak běhám, tak si je obrušuji, ale ony stále dorůstají.</a:t>
            </a:r>
            <a:endParaRPr lang="cs-CZ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965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63138" y="274638"/>
            <a:ext cx="8882743" cy="1143000"/>
          </a:xfrm>
        </p:spPr>
        <p:txBody>
          <a:bodyPr/>
          <a:lstStyle/>
          <a:p>
            <a:r>
              <a:rPr lang="cs-CZ" dirty="0" smtClean="0"/>
              <a:t>Líza se představuje - co jím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9" name="Šipka doprava 8">
            <a:hlinkClick r:id="" action="ppaction://hlinkshowjump?jump=nextslide"/>
          </p:cNvPr>
          <p:cNvSpPr/>
          <p:nvPr/>
        </p:nvSpPr>
        <p:spPr>
          <a:xfrm>
            <a:off x="10646596" y="586732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Šipka doleva 2">
            <a:hlinkClick r:id="" action="ppaction://hlinkshowjump?jump=previousslide"/>
          </p:cNvPr>
          <p:cNvSpPr/>
          <p:nvPr/>
        </p:nvSpPr>
        <p:spPr>
          <a:xfrm>
            <a:off x="1138529" y="6090953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Picture 2" descr="Goat In Austria, Austria, Goa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9116" y="2181895"/>
            <a:ext cx="3477984" cy="4393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Bublinový popisek ve tvaru obláčku 10"/>
          <p:cNvSpPr/>
          <p:nvPr/>
        </p:nvSpPr>
        <p:spPr>
          <a:xfrm>
            <a:off x="7108108" y="181336"/>
            <a:ext cx="4986685" cy="1705970"/>
          </a:xfrm>
          <a:prstGeom prst="cloudCallout">
            <a:avLst>
              <a:gd name="adj1" fmla="val -38762"/>
              <a:gd name="adj2" fmla="val 14886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Jsem zkušený akrobat.</a:t>
            </a:r>
            <a:endParaRPr lang="cs-CZ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Bublinový popisek ve tvaru obláčku 11"/>
          <p:cNvSpPr/>
          <p:nvPr/>
        </p:nvSpPr>
        <p:spPr>
          <a:xfrm>
            <a:off x="499872" y="1609377"/>
            <a:ext cx="5965093" cy="1705970"/>
          </a:xfrm>
          <a:prstGeom prst="cloudCallout">
            <a:avLst>
              <a:gd name="adj1" fmla="val 43007"/>
              <a:gd name="adj2" fmla="val 9306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Sním všechno, co je zelené. Ze všeho nejraději mám mladé lístky, pupeny a muškáty na okně. Také ovoce na stromech, to dokážu vylézt i na strom. </a:t>
            </a:r>
            <a:endParaRPr lang="cs-CZ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122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63138" y="274638"/>
            <a:ext cx="8882743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Líza se představuje – co jím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9" name="Šipka doprava 8">
            <a:hlinkClick r:id="" action="ppaction://hlinkshowjump?jump=nextslide"/>
          </p:cNvPr>
          <p:cNvSpPr/>
          <p:nvPr/>
        </p:nvSpPr>
        <p:spPr>
          <a:xfrm>
            <a:off x="10323752" y="596798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2" name="Picture 4" descr="Goats, Livestock, Stal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3622" y="1574346"/>
            <a:ext cx="4202669" cy="3152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Šipka doleva 1">
            <a:hlinkClick r:id="" action="ppaction://hlinkshowjump?jump=previousslide"/>
          </p:cNvPr>
          <p:cNvSpPr/>
          <p:nvPr/>
        </p:nvSpPr>
        <p:spPr>
          <a:xfrm>
            <a:off x="1138529" y="6182868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Goat, Pet, Livestock, Goatee, Animal Husbandry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3286" y="3901170"/>
            <a:ext cx="2409825" cy="1920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Goat In Austria, Austria, Goa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495" y="3837024"/>
            <a:ext cx="1570884" cy="1984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Bublinový popisek ve tvaru obláčku 10"/>
          <p:cNvSpPr/>
          <p:nvPr/>
        </p:nvSpPr>
        <p:spPr>
          <a:xfrm>
            <a:off x="1627733" y="1383012"/>
            <a:ext cx="5328238" cy="1705970"/>
          </a:xfrm>
          <a:prstGeom prst="cloudCallout">
            <a:avLst>
              <a:gd name="adj1" fmla="val -42955"/>
              <a:gd name="adj2" fmla="val 12681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 zimě jsem většinou v chlívku a stará se o mne hospodář.  </a:t>
            </a:r>
            <a:endParaRPr lang="cs-CZ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Bublinový popisek ve tvaru obláčku 11"/>
          <p:cNvSpPr/>
          <p:nvPr/>
        </p:nvSpPr>
        <p:spPr>
          <a:xfrm>
            <a:off x="2706772" y="2094283"/>
            <a:ext cx="3515585" cy="1705970"/>
          </a:xfrm>
          <a:prstGeom prst="cloudCallout">
            <a:avLst>
              <a:gd name="adj1" fmla="val -62067"/>
              <a:gd name="adj2" fmla="val 923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Dává mi sušenou trávu, řepu, ovoce, usušené pečivo a vodu. </a:t>
            </a:r>
            <a:endParaRPr lang="cs-CZ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5048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63138" y="274638"/>
            <a:ext cx="8882743" cy="1143000"/>
          </a:xfrm>
        </p:spPr>
        <p:txBody>
          <a:bodyPr/>
          <a:lstStyle/>
          <a:p>
            <a:r>
              <a:rPr lang="cs-CZ" dirty="0" smtClean="0"/>
              <a:t>Líza se představuje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9" name="Šipka doprava 8">
            <a:hlinkClick r:id="" action="ppaction://hlinkshowjump?jump=nextslide"/>
          </p:cNvPr>
          <p:cNvSpPr/>
          <p:nvPr/>
        </p:nvSpPr>
        <p:spPr>
          <a:xfrm>
            <a:off x="10646596" y="586732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0794" y="2458730"/>
            <a:ext cx="6086008" cy="3893228"/>
          </a:xfrm>
          <a:prstGeom prst="rect">
            <a:avLst/>
          </a:prstGeom>
        </p:spPr>
      </p:pic>
      <p:sp>
        <p:nvSpPr>
          <p:cNvPr id="3" name="Šipka doleva 2">
            <a:hlinkClick r:id="" action="ppaction://hlinkshowjump?jump=previousslide"/>
          </p:cNvPr>
          <p:cNvSpPr/>
          <p:nvPr/>
        </p:nvSpPr>
        <p:spPr>
          <a:xfrm>
            <a:off x="1138529" y="6090953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Bublinový popisek ve tvaru obláčku 10"/>
          <p:cNvSpPr/>
          <p:nvPr/>
        </p:nvSpPr>
        <p:spPr>
          <a:xfrm>
            <a:off x="5965538" y="429002"/>
            <a:ext cx="4986685" cy="1705970"/>
          </a:xfrm>
          <a:prstGeom prst="cloudCallout">
            <a:avLst>
              <a:gd name="adj1" fmla="val -38434"/>
              <a:gd name="adj2" fmla="val 15939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 létě žiju v ohradě nebo mě hospodář uváže na vodítko.  </a:t>
            </a:r>
            <a:endParaRPr lang="cs-CZ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Bublinový popisek ve tvaru obláčku 12"/>
          <p:cNvSpPr/>
          <p:nvPr/>
        </p:nvSpPr>
        <p:spPr>
          <a:xfrm>
            <a:off x="2565838" y="1394653"/>
            <a:ext cx="3399700" cy="1064077"/>
          </a:xfrm>
          <a:prstGeom prst="cloudCallout">
            <a:avLst>
              <a:gd name="adj1" fmla="val 77362"/>
              <a:gd name="adj2" fmla="val 23744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 dětmi jsem největší kamarád.  </a:t>
            </a:r>
            <a:endParaRPr lang="cs-CZ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3891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9265" y="1763903"/>
            <a:ext cx="6494517" cy="3960000"/>
          </a:xfrm>
          <a:prstGeom prst="rect">
            <a:avLst/>
          </a:prstGeom>
        </p:spPr>
      </p:pic>
      <p:sp>
        <p:nvSpPr>
          <p:cNvPr id="5" name="Šipka doprava 4">
            <a:hlinkClick r:id="" action="ppaction://hlinkshowjump?jump=nextslide"/>
          </p:cNvPr>
          <p:cNvSpPr/>
          <p:nvPr/>
        </p:nvSpPr>
        <p:spPr>
          <a:xfrm>
            <a:off x="10882859" y="5801193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2063" y="1763903"/>
            <a:ext cx="2970000" cy="3960000"/>
          </a:xfrm>
          <a:prstGeom prst="rect">
            <a:avLst/>
          </a:prstGeom>
        </p:spPr>
      </p:pic>
      <p:sp>
        <p:nvSpPr>
          <p:cNvPr id="9" name="Bublinový popisek ve tvaru obláčku 8"/>
          <p:cNvSpPr/>
          <p:nvPr/>
        </p:nvSpPr>
        <p:spPr>
          <a:xfrm>
            <a:off x="5257800" y="179635"/>
            <a:ext cx="3399700" cy="2442103"/>
          </a:xfrm>
          <a:prstGeom prst="cloudCallout">
            <a:avLst>
              <a:gd name="adj1" fmla="val -47292"/>
              <a:gd name="adj2" fmla="val 8562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Když si mne vychováte, jsem jako pejsek.</a:t>
            </a:r>
            <a:endParaRPr lang="cs-CZ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1102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9400" y="274638"/>
            <a:ext cx="11303000" cy="1143000"/>
          </a:xfrm>
        </p:spPr>
        <p:txBody>
          <a:bodyPr/>
          <a:lstStyle/>
          <a:p>
            <a:r>
              <a:rPr lang="cs-CZ" dirty="0" smtClean="0"/>
              <a:t>Líza se představuje – moje mléko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1600" y="4800163"/>
            <a:ext cx="2400300" cy="134888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8558" y="1954586"/>
            <a:ext cx="3203042" cy="1800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5476" y="4829493"/>
            <a:ext cx="2578100" cy="144880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2053" y="4774669"/>
            <a:ext cx="2349500" cy="176212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858" y="1945745"/>
            <a:ext cx="2362200" cy="17716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82100" y="1954361"/>
            <a:ext cx="2400300" cy="1800225"/>
          </a:xfrm>
          <a:prstGeom prst="rect">
            <a:avLst/>
          </a:prstGeom>
        </p:spPr>
      </p:pic>
      <p:pic>
        <p:nvPicPr>
          <p:cNvPr id="13" name="Picture 2" descr="Goat In Austria, Austria, Goat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683" y="4563431"/>
            <a:ext cx="1570884" cy="1984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Bublinový popisek ve tvaru obláčku 13"/>
          <p:cNvSpPr/>
          <p:nvPr/>
        </p:nvSpPr>
        <p:spPr>
          <a:xfrm>
            <a:off x="0" y="1275292"/>
            <a:ext cx="3399700" cy="2442103"/>
          </a:xfrm>
          <a:prstGeom prst="cloudCallout">
            <a:avLst>
              <a:gd name="adj1" fmla="val 14186"/>
              <a:gd name="adj2" fmla="val 10902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Moje mléko je velice zdravé. Vyrábí se z něho sýry a tvaroh. </a:t>
            </a:r>
            <a:endParaRPr lang="cs-CZ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8517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 descr="File:Kozi pribeh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8" t="22850" r="-398" b="27068"/>
          <a:stretch/>
        </p:blipFill>
        <p:spPr bwMode="auto">
          <a:xfrm>
            <a:off x="3062240" y="1633276"/>
            <a:ext cx="4935765" cy="3387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9803" y="274638"/>
            <a:ext cx="11282597" cy="1143000"/>
          </a:xfrm>
        </p:spPr>
        <p:txBody>
          <a:bodyPr/>
          <a:lstStyle/>
          <a:p>
            <a:r>
              <a:rPr lang="cs-CZ" dirty="0" smtClean="0"/>
              <a:t>Kozí hra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6" name="Obdélník 5">
            <a:hlinkClick r:id="rId5" action="ppaction://hlinksldjump"/>
          </p:cNvPr>
          <p:cNvSpPr/>
          <p:nvPr/>
        </p:nvSpPr>
        <p:spPr>
          <a:xfrm>
            <a:off x="5665444" y="1633276"/>
            <a:ext cx="3808439" cy="17275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hlinkClick r:id="rId6" action="ppaction://hlinksldjump"/>
          </p:cNvPr>
          <p:cNvSpPr/>
          <p:nvPr/>
        </p:nvSpPr>
        <p:spPr>
          <a:xfrm>
            <a:off x="1857004" y="1624163"/>
            <a:ext cx="3808439" cy="17155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>
            <a:hlinkClick r:id="rId7" action="ppaction://hlinksldjump"/>
          </p:cNvPr>
          <p:cNvSpPr/>
          <p:nvPr/>
        </p:nvSpPr>
        <p:spPr>
          <a:xfrm>
            <a:off x="1857004" y="3348842"/>
            <a:ext cx="3808439" cy="17155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>
            <a:hlinkClick r:id="rId8" action="ppaction://hlinksldjump"/>
          </p:cNvPr>
          <p:cNvSpPr/>
          <p:nvPr/>
        </p:nvSpPr>
        <p:spPr>
          <a:xfrm>
            <a:off x="5665444" y="3360798"/>
            <a:ext cx="3808439" cy="17275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>
            <a:hlinkClick r:id="rId9" action="ppaction://hlinksldjump"/>
          </p:cNvPr>
          <p:cNvSpPr/>
          <p:nvPr/>
        </p:nvSpPr>
        <p:spPr>
          <a:xfrm>
            <a:off x="10702977" y="595109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Kozí-příběh-2---Kozí-příběh-se-sýrem---písnička-Cestovní-2012-(Goat-story-2-song)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582581" y="3304954"/>
            <a:ext cx="609600" cy="609600"/>
          </a:xfrm>
          <a:prstGeom prst="rect">
            <a:avLst/>
          </a:prstGeom>
        </p:spPr>
      </p:pic>
      <p:pic>
        <p:nvPicPr>
          <p:cNvPr id="13" name="Picture 2" descr="Goat In Austria, Austria, Goat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4591" y="4977858"/>
            <a:ext cx="1337497" cy="16896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Bublinový popisek ve tvaru obláčku 13"/>
          <p:cNvSpPr/>
          <p:nvPr/>
        </p:nvSpPr>
        <p:spPr>
          <a:xfrm>
            <a:off x="4138772" y="5718967"/>
            <a:ext cx="2849857" cy="778252"/>
          </a:xfrm>
          <a:prstGeom prst="cloudCallout">
            <a:avLst>
              <a:gd name="adj1" fmla="val -170228"/>
              <a:gd name="adj2" fmla="val -6737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Zahrajeme si hru.  </a:t>
            </a:r>
            <a:endParaRPr lang="cs-CZ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9864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10163331" y="5606321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8112" y="959370"/>
            <a:ext cx="6086006" cy="3732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4728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10163331" y="5606321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3040" y="1094282"/>
            <a:ext cx="6056025" cy="3792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1890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10163331" y="5606321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8128" y="1124262"/>
            <a:ext cx="6192000" cy="3927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7380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10163331" y="5606321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8066" y="1094282"/>
            <a:ext cx="6375816" cy="3972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7007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94270" y="274638"/>
            <a:ext cx="9100992" cy="90725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Pohádka o kůzlátkách</a:t>
            </a:r>
            <a:endParaRPr lang="cs-CZ" sz="3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  <p:sp>
        <p:nvSpPr>
          <p:cNvPr id="7" name="Šipka doprava 6">
            <a:hlinkClick r:id="" action="ppaction://hlinkshowjump?jump=nextslide"/>
          </p:cNvPr>
          <p:cNvSpPr/>
          <p:nvPr/>
        </p:nvSpPr>
        <p:spPr>
          <a:xfrm>
            <a:off x="10732957" y="565129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Goat, Animal, Goaty, Farm, Agriculture, Cute, Head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167787" y="1168368"/>
            <a:ext cx="2870943" cy="38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Goat, Animal, Goaty, Farm, Agriculture, Cute, Head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2559" y="1181894"/>
            <a:ext cx="2870943" cy="38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04-O-poslušných-kůzlátkách.mp3">
            <a:hlinkClick r:id="" action="ppaction://media"/>
          </p:cNvPr>
          <p:cNvPicPr>
            <a:picLocks noGrp="1" noChangeAspect="1"/>
          </p:cNvPicPr>
          <p:nvPr>
            <p:ph sz="quarter"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096000" y="3429000"/>
            <a:ext cx="609600" cy="609600"/>
          </a:xfrm>
        </p:spPr>
      </p:pic>
    </p:spTree>
    <p:extLst>
      <p:ext uri="{BB962C8B-B14F-4D97-AF65-F5344CB8AC3E}">
        <p14:creationId xmlns:p14="http://schemas.microsoft.com/office/powerpoint/2010/main" val="2221770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644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Téma pro polytechnickou výchovu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219200" y="6460761"/>
            <a:ext cx="5283200" cy="168639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18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>•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Oblast: Dítě a svět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Podoblast: Poznatky a sociální informovanost</a:t>
            </a: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  Integrovaný blok: Domácí a hospodářská zvířata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dirty="0">
                <a:latin typeface="Arial" pitchFamily="34" charset="0"/>
                <a:cs typeface="Arial" pitchFamily="34" charset="0"/>
              </a:rPr>
              <a:t>     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Téma: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U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stájená zvířata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Dosažené konkretizované výstupy: Mít poznatky o živé a neživé přírodě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10328223" y="601105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6354" y="274638"/>
            <a:ext cx="8657046" cy="1135062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219200" y="6490740"/>
            <a:ext cx="5283200" cy="138659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19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42356" y="1511300"/>
            <a:ext cx="10781608" cy="3739573"/>
          </a:xfrm>
        </p:spPr>
        <p:txBody>
          <a:bodyPr>
            <a:normAutofit/>
          </a:bodyPr>
          <a:lstStyle/>
          <a:p>
            <a:pPr marL="502920" indent="-457200">
              <a:buFont typeface="+mj-lt"/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Snímek č.3-11: Seznámení se zvířetem, paní učitelka postupně dětem čte, co Líza říká 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Snímek č. 12: Hra – děti kliknou na obdélník a poznávají, co je na obrázku. Určují také,   ze které pohádky je píseň. (Snímky 13-16 patří ke hře.)  Na snímek 17 se dostaneme kliknutím na šipku </a:t>
            </a:r>
            <a:r>
              <a:rPr lang="cs-CZ" sz="2000" smtClean="0">
                <a:latin typeface="Arial" pitchFamily="34" charset="0"/>
                <a:cs typeface="Arial" pitchFamily="34" charset="0"/>
              </a:rPr>
              <a:t>na snímku 12.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Snímek č. 17: Pohádka  „O poslušných kůzlátkách“</a:t>
            </a:r>
          </a:p>
          <a:p>
            <a:pPr marL="4572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pPr marL="502920" indent="-45720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4572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10822898" y="581618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219200" y="6465706"/>
            <a:ext cx="5283200" cy="163693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20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100" dirty="0" smtClean="0">
                <a:hlinkClick r:id="rId2"/>
              </a:rPr>
              <a:t>Volné zdroje:</a:t>
            </a:r>
          </a:p>
          <a:p>
            <a:r>
              <a:rPr lang="cs-CZ" sz="1100" dirty="0" smtClean="0">
                <a:hlinkClick r:id="rId2"/>
              </a:rPr>
              <a:t>http://pixabay.com/en/goat-animal-horns-goats-zoo-wild-208440/</a:t>
            </a:r>
            <a:endParaRPr lang="cs-CZ" sz="1100" dirty="0" smtClean="0"/>
          </a:p>
          <a:p>
            <a:r>
              <a:rPr lang="cs-CZ" sz="1100" dirty="0" smtClean="0">
                <a:hlinkClick r:id="rId3"/>
              </a:rPr>
              <a:t>http://pixabay.com/en/goat-in-austria-austria-goat-198455/</a:t>
            </a:r>
            <a:r>
              <a:rPr lang="cs-CZ" sz="1100" dirty="0" smtClean="0"/>
              <a:t>.</a:t>
            </a:r>
          </a:p>
          <a:p>
            <a:r>
              <a:rPr lang="cs-CZ" sz="1100" dirty="0" smtClean="0"/>
              <a:t> </a:t>
            </a:r>
            <a:r>
              <a:rPr lang="cs-CZ" sz="1100" dirty="0" smtClean="0">
                <a:hlinkClick r:id="rId4"/>
              </a:rPr>
              <a:t>http://pixabay.com/en/goats-abbey-stone-that-turns-animals-490028</a:t>
            </a:r>
            <a:r>
              <a:rPr lang="cs-CZ" sz="1100" dirty="0" smtClean="0"/>
              <a:t>/</a:t>
            </a:r>
          </a:p>
          <a:p>
            <a:r>
              <a:rPr lang="cs-CZ" sz="1100" dirty="0" smtClean="0">
                <a:hlinkClick r:id="rId5"/>
              </a:rPr>
              <a:t>http://pixabay.com/en/goats-livestock-stall-359469/</a:t>
            </a:r>
            <a:endParaRPr lang="cs-CZ" sz="1100" dirty="0" smtClean="0"/>
          </a:p>
          <a:p>
            <a:r>
              <a:rPr lang="cs-CZ" sz="1100" dirty="0" smtClean="0">
                <a:hlinkClick r:id="rId6"/>
              </a:rPr>
              <a:t>http://pixabay.com/en/goat-pet-livestock-goatee-412248/</a:t>
            </a:r>
            <a:endParaRPr lang="cs-CZ" sz="1100" dirty="0" smtClean="0"/>
          </a:p>
          <a:p>
            <a:r>
              <a:rPr lang="cs-CZ" sz="1100" dirty="0" smtClean="0">
                <a:hlinkClick r:id="rId7"/>
              </a:rPr>
              <a:t>http://pixabay.com/en/goat-animal-goaty-farm-agriculture-150345</a:t>
            </a:r>
            <a:endParaRPr lang="cs-CZ" sz="1100" dirty="0" smtClean="0"/>
          </a:p>
          <a:p>
            <a:r>
              <a:rPr lang="cs-CZ" sz="1100" dirty="0" smtClean="0"/>
              <a:t>/</a:t>
            </a:r>
            <a:r>
              <a:rPr lang="cs-CZ" sz="1100" dirty="0"/>
              <a:t>http://pixabay.com/en/barn-farm-grass-goat-standing-44669/</a:t>
            </a:r>
            <a:endParaRPr lang="cs-CZ" sz="1100" dirty="0" smtClean="0"/>
          </a:p>
          <a:p>
            <a:r>
              <a:rPr lang="en-US" sz="1100" dirty="0" smtClean="0"/>
              <a:t>&lt;iframe width="640" height="390" </a:t>
            </a:r>
            <a:r>
              <a:rPr lang="en-US" sz="1100" dirty="0" err="1" smtClean="0"/>
              <a:t>src</a:t>
            </a:r>
            <a:r>
              <a:rPr lang="en-US" sz="1100" dirty="0" smtClean="0"/>
              <a:t>="https://www.youtube.com/embed/8Z0S0adbkVU" </a:t>
            </a:r>
            <a:r>
              <a:rPr lang="en-US" sz="1100" dirty="0" err="1" smtClean="0"/>
              <a:t>frameborder</a:t>
            </a:r>
            <a:r>
              <a:rPr lang="en-US" sz="1100" dirty="0" smtClean="0"/>
              <a:t>="0" </a:t>
            </a:r>
            <a:r>
              <a:rPr lang="en-US" sz="1100" dirty="0" err="1" smtClean="0"/>
              <a:t>allowfullscreen</a:t>
            </a:r>
            <a:r>
              <a:rPr lang="en-US" sz="1100" dirty="0" smtClean="0"/>
              <a:t>&gt;&lt;/iframe&gt;</a:t>
            </a:r>
            <a:endParaRPr lang="cs-CZ" sz="1100" dirty="0" smtClean="0"/>
          </a:p>
          <a:p>
            <a:r>
              <a:rPr lang="cs-CZ" sz="1100" dirty="0"/>
              <a:t>KRAL, Petr. </a:t>
            </a:r>
            <a:r>
              <a:rPr lang="cs-CZ" sz="1100" i="1" dirty="0" err="1"/>
              <a:t>Wikipedia</a:t>
            </a:r>
            <a:r>
              <a:rPr lang="cs-CZ" sz="1100" dirty="0"/>
              <a:t> [online]. [cit. 21.3.2015]. Dostupný na WWW: </a:t>
            </a:r>
            <a:r>
              <a:rPr lang="cs-CZ" sz="1100" dirty="0">
                <a:hlinkClick r:id="rId8"/>
              </a:rPr>
              <a:t>http://en.wikipedia.org/wiki/Goat_Story#/</a:t>
            </a:r>
            <a:r>
              <a:rPr lang="cs-CZ" sz="1100" dirty="0" smtClean="0">
                <a:hlinkClick r:id="rId8"/>
              </a:rPr>
              <a:t>media/File:Kozi_pribeh.jpg</a:t>
            </a:r>
            <a:endParaRPr lang="cs-CZ" sz="1100" dirty="0" smtClean="0"/>
          </a:p>
          <a:p>
            <a:r>
              <a:rPr lang="cs-CZ" sz="1100" dirty="0"/>
              <a:t>¨</a:t>
            </a:r>
            <a:endParaRPr lang="cs-CZ" sz="1100" dirty="0" smtClean="0"/>
          </a:p>
          <a:p>
            <a:r>
              <a:rPr lang="cs-CZ" sz="1100" dirty="0" smtClean="0"/>
              <a:t>Ostatní – vlastní fotografický materiál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10628026" y="598107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0654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6354" y="274638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Pomůcky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219200" y="6451600"/>
            <a:ext cx="5283200" cy="177800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21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42356" y="1146880"/>
            <a:ext cx="10781608" cy="4103993"/>
          </a:xfrm>
        </p:spPr>
        <p:txBody>
          <a:bodyPr>
            <a:normAutofit/>
          </a:bodyPr>
          <a:lstStyle/>
          <a:p>
            <a:pPr marL="502920" indent="-457200"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Prezentace určená k interaktivnímu řešení</a:t>
            </a:r>
          </a:p>
          <a:p>
            <a:pPr marL="502920" indent="-457200"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Počítač s dotykovou obrazovkou</a:t>
            </a:r>
          </a:p>
          <a:p>
            <a:pPr marL="502920" indent="-457200">
              <a:buFont typeface="Arial" pitchFamily="34" charset="0"/>
              <a:buChar char="•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Tabulky a fixy z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KUMUČe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Arial" pitchFamily="34" charset="0"/>
              <a:buChar char="•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502920" indent="-45720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10497162" y="586115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4704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1219200" y="6365174"/>
            <a:ext cx="5283200" cy="264226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4" name="Skupina 4"/>
          <p:cNvGrpSpPr/>
          <p:nvPr/>
        </p:nvGrpSpPr>
        <p:grpSpPr>
          <a:xfrm>
            <a:off x="1921043" y="1118399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9" y="160794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0</TotalTime>
  <Words>583</Words>
  <Application>Microsoft Office PowerPoint</Application>
  <PresentationFormat>Vlastní</PresentationFormat>
  <Paragraphs>96</Paragraphs>
  <Slides>22</Slides>
  <Notes>1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Jmění</vt:lpstr>
      <vt:lpstr>Koza</vt:lpstr>
      <vt:lpstr>KOZA  DOMÁCÍ</vt:lpstr>
      <vt:lpstr>Prezentace aplikace PowerPoint</vt:lpstr>
      <vt:lpstr>Líza se představuje - moje rodina</vt:lpstr>
      <vt:lpstr>Líza představuje</vt:lpstr>
      <vt:lpstr>Líza se představuje</vt:lpstr>
      <vt:lpstr>Líza se představuje - co jím</vt:lpstr>
      <vt:lpstr>Líza se představuje – co jím</vt:lpstr>
      <vt:lpstr>Líza se představuje</vt:lpstr>
      <vt:lpstr>Prezentace aplikace PowerPoint</vt:lpstr>
      <vt:lpstr>Líza se představuje – moje mléko</vt:lpstr>
      <vt:lpstr>Kozí hra</vt:lpstr>
      <vt:lpstr>Prezentace aplikace PowerPoint</vt:lpstr>
      <vt:lpstr>Prezentace aplikace PowerPoint</vt:lpstr>
      <vt:lpstr>Prezentace aplikace PowerPoint</vt:lpstr>
      <vt:lpstr>Prezentace aplikace PowerPoint</vt:lpstr>
      <vt:lpstr>Pohádka o kůzlátkách</vt:lpstr>
      <vt:lpstr>Téma pro polytechnickou výchovu</vt:lpstr>
      <vt:lpstr>Metodický postup </vt:lpstr>
      <vt:lpstr>Použité zdroje</vt:lpstr>
      <vt:lpstr>Pomůcky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2015-03-23T16:06:26Z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