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58" r:id="rId2"/>
    <p:sldMasterId id="2147483876" r:id="rId3"/>
    <p:sldMasterId id="2147483888" r:id="rId4"/>
  </p:sldMasterIdLst>
  <p:notesMasterIdLst>
    <p:notesMasterId r:id="rId19"/>
  </p:notesMasterIdLst>
  <p:handoutMasterIdLst>
    <p:handoutMasterId r:id="rId20"/>
  </p:handoutMasterIdLst>
  <p:sldIdLst>
    <p:sldId id="272" r:id="rId5"/>
    <p:sldId id="289" r:id="rId6"/>
    <p:sldId id="290" r:id="rId7"/>
    <p:sldId id="291" r:id="rId8"/>
    <p:sldId id="292" r:id="rId9"/>
    <p:sldId id="294" r:id="rId10"/>
    <p:sldId id="293" r:id="rId11"/>
    <p:sldId id="295" r:id="rId12"/>
    <p:sldId id="275" r:id="rId13"/>
    <p:sldId id="276" r:id="rId14"/>
    <p:sldId id="277" r:id="rId15"/>
    <p:sldId id="278" r:id="rId16"/>
    <p:sldId id="287" r:id="rId17"/>
    <p:sldId id="28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21" autoAdjust="0"/>
    <p:restoredTop sz="95179" autoAdjust="0"/>
  </p:normalViewPr>
  <p:slideViewPr>
    <p:cSldViewPr snapToGrid="0">
      <p:cViewPr varScale="1">
        <p:scale>
          <a:sx n="73" d="100"/>
          <a:sy n="73" d="100"/>
        </p:scale>
        <p:origin x="-120" y="-79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2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3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25.3.2015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70198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8508660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12227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5746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5747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737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75465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3200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139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2046031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328006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9904502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0667047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9292200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120203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40424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70118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6183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9608257"/>
      </p:ext>
    </p:extLst>
  </p:cSld>
  <p:clrMapOvr>
    <a:masterClrMapping/>
  </p:clrMapOvr>
  <p:hf hd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5667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29678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795962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4735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9027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382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56137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17726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256811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pPr/>
              <a:t>3/25/2015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37181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6800463"/>
      </p:ext>
    </p:extLst>
  </p:cSld>
  <p:clrMapOvr>
    <a:masterClrMapping/>
  </p:clrMapOvr>
  <p:hf hdr="0" dt="0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83046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0238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0082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3253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8832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5429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9332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92776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603559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9.xml"/><Relationship Id="rId5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8.xml"/><Relationship Id="rId4" Type="http://schemas.openxmlformats.org/officeDocument/2006/relationships/slideLayout" Target="../slideLayouts/slideLayout22.xml"/><Relationship Id="rId9" Type="http://schemas.openxmlformats.org/officeDocument/2006/relationships/slideLayout" Target="../slideLayouts/slideLayout27.xml"/><Relationship Id="rId14" Type="http://schemas.openxmlformats.org/officeDocument/2006/relationships/image" Target="../media/image3.gif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Relationship Id="rId14" Type="http://schemas.openxmlformats.org/officeDocument/2006/relationships/image" Target="../media/image3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 cstate="print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22" name="Obrázek 2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446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  <p:sldLayoutId id="2147483870" r:id="rId12"/>
    <p:sldLayoutId id="2147483871" r:id="rId13"/>
    <p:sldLayoutId id="2147483872" r:id="rId14"/>
    <p:sldLayoutId id="2147483873" r:id="rId15"/>
    <p:sldLayoutId id="2147483874" r:id="rId16"/>
    <p:sldLayoutId id="2147483875" r:id="rId17"/>
    <p:sldLayoutId id="2147483649" r:id="rId18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41482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80148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7.jpeg"/><Relationship Id="rId7" Type="http://schemas.openxmlformats.org/officeDocument/2006/relationships/image" Target="../media/image1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7.jpeg"/><Relationship Id="rId7" Type="http://schemas.openxmlformats.org/officeDocument/2006/relationships/image" Target="../media/image12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4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sn%C4%9B%C5%BEenka-kv%C4%9Btiny-pru%C5%BEina-523667/" TargetMode="External"/><Relationship Id="rId1" Type="http://schemas.openxmlformats.org/officeDocument/2006/relationships/slideLayout" Target="../slideLayouts/slideLayout3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33646" y="407788"/>
            <a:ext cx="9601200" cy="1928355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sz="4800" dirty="0" smtClean="0">
                <a:solidFill>
                  <a:schemeClr val="accent6">
                    <a:lumMod val="40000"/>
                    <a:lumOff val="60000"/>
                  </a:schemeClr>
                </a:solidFill>
                <a:latin typeface="Century Gothic"/>
              </a:rPr>
              <a:t>Moje sporty po celý rok</a:t>
            </a:r>
            <a:endParaRPr lang="cs-CZ" sz="4800" b="0" i="0" dirty="0">
              <a:solidFill>
                <a:schemeClr val="accent6">
                  <a:lumMod val="40000"/>
                  <a:lumOff val="60000"/>
                </a:scheme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85510" y="2525500"/>
            <a:ext cx="8825658" cy="861420"/>
          </a:xfrm>
        </p:spPr>
        <p:txBody>
          <a:bodyPr/>
          <a:lstStyle/>
          <a:p>
            <a:r>
              <a:rPr lang="cs-CZ" cap="none" dirty="0" smtClean="0"/>
              <a:t>Iveta Havlo</a:t>
            </a:r>
            <a:r>
              <a:rPr lang="cs-CZ" cap="none" dirty="0" smtClean="0">
                <a:solidFill>
                  <a:schemeClr val="accent6"/>
                </a:solidFill>
              </a:rPr>
              <a:t>v</a:t>
            </a:r>
            <a:r>
              <a:rPr lang="cs-CZ" cap="none" dirty="0" smtClean="0"/>
              <a:t>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6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8720" y="620395"/>
            <a:ext cx="6145239" cy="406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3976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Léto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050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5415" y="1218882"/>
            <a:ext cx="6096000" cy="3429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21557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074" name="Picture 2" descr="Colorful autumn leave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3325494" y="1143952"/>
            <a:ext cx="5742305" cy="376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760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098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46375" y="1012666"/>
            <a:ext cx="6096000" cy="402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242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1107" y="806202"/>
            <a:ext cx="1795145" cy="118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lorful autumn leave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5320036" y="840129"/>
            <a:ext cx="1795145" cy="11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320"/>
          <a:stretch/>
        </p:blipFill>
        <p:spPr bwMode="auto">
          <a:xfrm>
            <a:off x="3038627" y="840129"/>
            <a:ext cx="1673225" cy="11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717" y="806202"/>
            <a:ext cx="1825003" cy="12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8627" y="2841348"/>
            <a:ext cx="1921685" cy="144126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4688" y="2917116"/>
            <a:ext cx="1810512" cy="135788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2732" y="2841348"/>
            <a:ext cx="1721519" cy="1475342"/>
          </a:xfrm>
          <a:prstGeom prst="rect">
            <a:avLst/>
          </a:prstGeom>
        </p:spPr>
      </p:pic>
      <p:pic>
        <p:nvPicPr>
          <p:cNvPr id="1026" name="Picture 2" descr="roller skate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2852"/>
          <a:stretch/>
        </p:blipFill>
        <p:spPr bwMode="auto">
          <a:xfrm>
            <a:off x="7859576" y="2651116"/>
            <a:ext cx="2417765" cy="167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3057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ta&amp;ccaron;í Budka, V Zim&amp;ecaron;, Sníh, Stromy, B&amp;rcaron;íza, Zimní Krajin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57172" y="941650"/>
            <a:ext cx="1795145" cy="118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olorful autumn leaves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839"/>
          <a:stretch/>
        </p:blipFill>
        <p:spPr bwMode="auto">
          <a:xfrm>
            <a:off x="692044" y="3169256"/>
            <a:ext cx="1795145" cy="11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Slune&amp;ccaron;nice, Abruzzo, Kv&amp;ecaron;tiny, Léto, &amp;Zcaron;lutá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7320"/>
          <a:stretch/>
        </p:blipFill>
        <p:spPr bwMode="auto">
          <a:xfrm>
            <a:off x="7773987" y="3095994"/>
            <a:ext cx="1673225" cy="113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n&amp;ecaron;&amp;zcaron;enka, Kv&amp;ecaron;tiny, Pru&amp;zcaron;ina, Známky Jara, Zahrad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885" y="1096368"/>
            <a:ext cx="1825003" cy="1206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92141" y="3105528"/>
            <a:ext cx="1721519" cy="147534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9716" y="3021025"/>
            <a:ext cx="1921685" cy="144126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40581" y="855947"/>
            <a:ext cx="1810512" cy="1357884"/>
          </a:xfrm>
          <a:prstGeom prst="rect">
            <a:avLst/>
          </a:prstGeom>
        </p:spPr>
      </p:pic>
      <p:pic>
        <p:nvPicPr>
          <p:cNvPr id="23" name="Picture 2" descr="roller skate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2852"/>
          <a:stretch/>
        </p:blipFill>
        <p:spPr bwMode="auto">
          <a:xfrm>
            <a:off x="2955155" y="911996"/>
            <a:ext cx="1988757" cy="137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7453908" y="2858373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040055" y="2882906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596497" y="2888201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173807" y="2882906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7345987" y="854137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950589" y="855483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547742" y="854137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73808" y="855947"/>
            <a:ext cx="2313381" cy="1844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356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Picture 2" descr="roller skates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2852"/>
          <a:stretch/>
        </p:blipFill>
        <p:spPr bwMode="auto">
          <a:xfrm>
            <a:off x="2012567" y="3320817"/>
            <a:ext cx="2417765" cy="167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Závodní Silni&amp;ccaron;ní Kolo, Závodník, Závodní Kol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2299" y="3191947"/>
            <a:ext cx="2947160" cy="1805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2862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338580"/>
            <a:ext cx="8825659" cy="3416300"/>
          </a:xfrm>
        </p:spPr>
        <p:txBody>
          <a:bodyPr>
            <a:normAutofit/>
          </a:bodyPr>
          <a:lstStyle/>
          <a:p>
            <a:r>
              <a:rPr lang="cs-CZ" sz="1000" dirty="0" smtClean="0"/>
              <a:t>Obrázky z archivu autora</a:t>
            </a:r>
          </a:p>
          <a:p>
            <a:r>
              <a:rPr lang="en-US" sz="1000" dirty="0"/>
              <a:t>CONDESIGN. </a:t>
            </a:r>
            <a:r>
              <a:rPr lang="en-US" sz="1000" i="1" dirty="0" err="1"/>
              <a:t>pixabay</a:t>
            </a:r>
            <a:r>
              <a:rPr lang="en-US" sz="1000" dirty="0"/>
              <a:t> [online]. [cit. 11.3.2015].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</a:t>
            </a:r>
            <a:r>
              <a:rPr lang="en-US" sz="1000" dirty="0" err="1"/>
              <a:t>cco</a:t>
            </a:r>
            <a:r>
              <a:rPr lang="en-US" sz="1000" dirty="0"/>
              <a:t> public domain </a:t>
            </a:r>
            <a:r>
              <a:rPr lang="en-US" sz="1000" dirty="0" err="1"/>
              <a:t>na</a:t>
            </a:r>
            <a:r>
              <a:rPr lang="en-US" sz="1000" dirty="0"/>
              <a:t> WWW: </a:t>
            </a:r>
            <a:r>
              <a:rPr lang="en-US" sz="1000" dirty="0">
                <a:hlinkClick r:id="rId2"/>
              </a:rPr>
              <a:t>http://pixabay.com/cs/sn%C4%9B%C5%BEenka-kv%C4%9Btiny-pru%C5%BEina-523667</a:t>
            </a:r>
            <a:r>
              <a:rPr lang="en-US" sz="1000" dirty="0" smtClean="0">
                <a:hlinkClick r:id="rId2"/>
              </a:rPr>
              <a:t>/</a:t>
            </a:r>
            <a:endParaRPr lang="cs-CZ" sz="1000" dirty="0" smtClean="0"/>
          </a:p>
          <a:p>
            <a:r>
              <a:rPr lang="cs-CZ" sz="1000" dirty="0"/>
              <a:t>MANDY.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http://pixabay.com/cs/slune%C4%8Dnice-abruzzo-kv%C4%9Btiny-l%C3%A9to-76119/ </a:t>
            </a:r>
            <a:endParaRPr lang="cs-CZ" sz="1000" dirty="0" smtClean="0"/>
          </a:p>
          <a:p>
            <a:r>
              <a:rPr lang="en-US" sz="1000" dirty="0" smtClean="0"/>
              <a:t> </a:t>
            </a:r>
            <a:r>
              <a:rPr lang="cs-CZ" sz="1000" dirty="0"/>
              <a:t>MANDY. </a:t>
            </a:r>
            <a:r>
              <a:rPr lang="cs-CZ" sz="1000" i="1" dirty="0" err="1"/>
              <a:t>shutterstock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http://www.shutterstock.com/cs/pic.mhtml?id=147617975 </a:t>
            </a:r>
            <a:endParaRPr lang="cs-CZ" sz="1000" dirty="0" smtClean="0"/>
          </a:p>
          <a:p>
            <a:r>
              <a:rPr lang="cs-CZ" sz="1000" dirty="0"/>
              <a:t>ALAINAUDET. </a:t>
            </a:r>
            <a:r>
              <a:rPr lang="cs-CZ" sz="1000" i="1" dirty="0" err="1"/>
              <a:t>pixabay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http://pixabay.com/cs/pta%C4%8D%C3%AD-budka-v-zim%C4%9B-sn%C3%ADh-stromy-581594/ </a:t>
            </a:r>
            <a:endParaRPr lang="cs-CZ" sz="1000" dirty="0" smtClean="0"/>
          </a:p>
          <a:p>
            <a:r>
              <a:rPr lang="cs-CZ" sz="1000" dirty="0"/>
              <a:t>ALESIKKA. </a:t>
            </a:r>
            <a:r>
              <a:rPr lang="cs-CZ" sz="1000" i="1" dirty="0" err="1"/>
              <a:t>shutterstock</a:t>
            </a:r>
            <a:r>
              <a:rPr lang="cs-CZ" sz="1000" dirty="0"/>
              <a:t> [online]. [cit. 11.3.2015]. Dostupný pod licencí </a:t>
            </a:r>
            <a:r>
              <a:rPr lang="cs-CZ" sz="1000" dirty="0" err="1"/>
              <a:t>cco</a:t>
            </a:r>
            <a:r>
              <a:rPr lang="cs-CZ" sz="1000" dirty="0"/>
              <a:t> public </a:t>
            </a:r>
            <a:r>
              <a:rPr lang="cs-CZ" sz="1000" dirty="0" err="1"/>
              <a:t>domain</a:t>
            </a:r>
            <a:r>
              <a:rPr lang="cs-CZ" sz="1000" dirty="0"/>
              <a:t> na WWW: http://www.shutterstock.com/cs/pic.mhtml?id=155743310 </a:t>
            </a:r>
            <a:endParaRPr lang="cs-CZ" sz="1000" dirty="0" smtClean="0"/>
          </a:p>
          <a:p>
            <a:r>
              <a:rPr lang="en-US" sz="1000" dirty="0"/>
              <a:t>OPENCLIPS. </a:t>
            </a:r>
            <a:r>
              <a:rPr lang="en-US" sz="1000" i="1" dirty="0" err="1"/>
              <a:t>shutterstock</a:t>
            </a:r>
            <a:r>
              <a:rPr lang="en-US" sz="1000" dirty="0"/>
              <a:t> [online]. [cit. 11.3.2015]. </a:t>
            </a:r>
            <a:r>
              <a:rPr lang="en-US" sz="1000" dirty="0" err="1"/>
              <a:t>Dostupný</a:t>
            </a:r>
            <a:r>
              <a:rPr lang="en-US" sz="1000" dirty="0"/>
              <a:t> pod </a:t>
            </a:r>
            <a:r>
              <a:rPr lang="en-US" sz="1000" dirty="0" err="1"/>
              <a:t>licencí</a:t>
            </a:r>
            <a:r>
              <a:rPr lang="en-US" sz="1000" dirty="0"/>
              <a:t> </a:t>
            </a:r>
            <a:r>
              <a:rPr lang="en-US" sz="1000" dirty="0" err="1"/>
              <a:t>cco</a:t>
            </a:r>
            <a:r>
              <a:rPr lang="en-US" sz="1000" dirty="0"/>
              <a:t> public domain </a:t>
            </a:r>
            <a:r>
              <a:rPr lang="en-US" sz="1000" dirty="0" err="1"/>
              <a:t>na</a:t>
            </a:r>
            <a:r>
              <a:rPr lang="en-US" sz="1000" dirty="0"/>
              <a:t> WWW: http://pixabay.com/cs/z%C3%A1vodn%C3%AD-silni%C4%8Dn%C3%AD-kolo-z%C3%A1vodn%C3%ADk-161449/ 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psychika/Psychologická/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sedm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Děti se učí, jaké sporty mohou provozovat během roku podle ročních období.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9828" y="236244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– 5. snímek – vyprávění o sportech podle ročních období, děti si mohou kreslit na magnetické tabulky z </a:t>
            </a:r>
            <a:r>
              <a:rPr lang="cs-CZ" dirty="0" err="1" smtClean="0"/>
              <a:t>KUMUČe</a:t>
            </a:r>
            <a:r>
              <a:rPr lang="cs-CZ" dirty="0" smtClean="0"/>
              <a:t>, </a:t>
            </a:r>
            <a:r>
              <a:rPr lang="cs-CZ" dirty="0" smtClean="0"/>
              <a:t>o </a:t>
            </a:r>
            <a:r>
              <a:rPr lang="cs-CZ" dirty="0" smtClean="0"/>
              <a:t>čem se povídá</a:t>
            </a:r>
          </a:p>
          <a:p>
            <a:r>
              <a:rPr lang="cs-CZ" dirty="0" smtClean="0"/>
              <a:t>6. snímek – děti přiřazují pomocí lišty pera správné dvojice</a:t>
            </a:r>
          </a:p>
          <a:p>
            <a:r>
              <a:rPr lang="cs-CZ" dirty="0"/>
              <a:t>7</a:t>
            </a:r>
            <a:r>
              <a:rPr lang="cs-CZ" dirty="0" smtClean="0"/>
              <a:t>. snímek- pexeso</a:t>
            </a:r>
          </a:p>
          <a:p>
            <a:r>
              <a:rPr lang="cs-CZ" dirty="0" smtClean="0"/>
              <a:t>8. snímek – dokreslení postav k bruslím a kolu, děti souběžně pracují na magnetických tabulkách z </a:t>
            </a:r>
            <a:r>
              <a:rPr lang="cs-CZ" dirty="0" err="1" smtClean="0"/>
              <a:t>KUMUČe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tový efekt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Iontový efekt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tový efekt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484</Words>
  <Application>Microsoft Office PowerPoint</Application>
  <PresentationFormat>Vlastní</PresentationFormat>
  <Paragraphs>72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Iontový efekt</vt:lpstr>
      <vt:lpstr>Motiv Office</vt:lpstr>
      <vt:lpstr>1_Motiv Office</vt:lpstr>
      <vt:lpstr>Moje sporty po celý rok</vt:lpstr>
      <vt:lpstr>Jaro</vt:lpstr>
      <vt:lpstr>Léto</vt:lpstr>
      <vt:lpstr>Podzim</vt:lpstr>
      <vt:lpstr>Zima</vt:lpstr>
      <vt:lpstr>Snímek 6</vt:lpstr>
      <vt:lpstr>Snímek 7</vt:lpstr>
      <vt:lpstr>Snímek 8</vt:lpstr>
      <vt:lpstr>Použité odkazy</vt:lpstr>
      <vt:lpstr>Metodický pokyn Integrovaný blok: Dítě a jeho psychika/Psychologická/</vt:lpstr>
      <vt:lpstr>Studijní materiály </vt:lpstr>
      <vt:lpstr>   Práce s interaktivním výukovým materiálem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2015-03-25T13:07:18Z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