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41" r:id="rId2"/>
  </p:sldMasterIdLst>
  <p:notesMasterIdLst>
    <p:notesMasterId r:id="rId17"/>
  </p:notesMasterIdLst>
  <p:handoutMasterIdLst>
    <p:handoutMasterId r:id="rId18"/>
  </p:handoutMasterIdLst>
  <p:sldIdLst>
    <p:sldId id="272" r:id="rId3"/>
    <p:sldId id="309" r:id="rId4"/>
    <p:sldId id="312" r:id="rId5"/>
    <p:sldId id="301" r:id="rId6"/>
    <p:sldId id="304" r:id="rId7"/>
    <p:sldId id="313" r:id="rId8"/>
    <p:sldId id="314" r:id="rId9"/>
    <p:sldId id="316" r:id="rId10"/>
    <p:sldId id="275" r:id="rId11"/>
    <p:sldId id="276" r:id="rId12"/>
    <p:sldId id="277" r:id="rId13"/>
    <p:sldId id="278" r:id="rId14"/>
    <p:sldId id="287" r:id="rId15"/>
    <p:sldId id="28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  <p15:guide id="3" orient="horz" pos="2260" userDrawn="1">
          <p15:clr>
            <a:srgbClr val="A4A3A4"/>
          </p15:clr>
        </p15:guide>
        <p15:guide id="4" orient="horz" pos="23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676" autoAdjust="0"/>
    <p:restoredTop sz="94660" autoAdjust="0"/>
  </p:normalViewPr>
  <p:slideViewPr>
    <p:cSldViewPr snapToGrid="0">
      <p:cViewPr>
        <p:scale>
          <a:sx n="90" d="100"/>
          <a:sy n="90" d="100"/>
        </p:scale>
        <p:origin x="84" y="84"/>
      </p:cViewPr>
      <p:guideLst>
        <p:guide pos="3840"/>
        <p:guide orient="horz" pos="2160"/>
        <p:guide orient="horz" pos="2260"/>
        <p:guide orient="horz" pos="2360"/>
      </p:guideLst>
    </p:cSldViewPr>
  </p:slideViewPr>
  <p:outlineViewPr>
    <p:cViewPr>
      <p:scale>
        <a:sx n="33" d="100"/>
        <a:sy n="33" d="100"/>
      </p:scale>
      <p:origin x="0" y="2532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24. 2. 2015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dirty="0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24. 2. 2015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dirty="0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2/24/2015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5401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526336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778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9675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9061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5725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231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8126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373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752708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803315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193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  <p:sldLayoutId id="2147483649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10" Type="http://schemas.openxmlformats.org/officeDocument/2006/relationships/image" Target="../media/image21.jpeg"/><Relationship Id="rId4" Type="http://schemas.openxmlformats.org/officeDocument/2006/relationships/image" Target="../media/image15.jpeg"/><Relationship Id="rId9" Type="http://schemas.openxmlformats.org/officeDocument/2006/relationships/image" Target="../media/image20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5.jpeg"/><Relationship Id="rId7" Type="http://schemas.openxmlformats.org/officeDocument/2006/relationships/image" Target="../media/image24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18.jpeg"/><Relationship Id="rId7" Type="http://schemas.openxmlformats.org/officeDocument/2006/relationships/image" Target="../media/image28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3" Type="http://schemas.openxmlformats.org/officeDocument/2006/relationships/image" Target="../media/image10.jpeg"/><Relationship Id="rId7" Type="http://schemas.openxmlformats.org/officeDocument/2006/relationships/image" Target="../media/image31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jpeg"/><Relationship Id="rId5" Type="http://schemas.openxmlformats.org/officeDocument/2006/relationships/image" Target="../media/image9.jpeg"/><Relationship Id="rId10" Type="http://schemas.openxmlformats.org/officeDocument/2006/relationships/image" Target="../media/image34.jpeg"/><Relationship Id="rId4" Type="http://schemas.openxmlformats.org/officeDocument/2006/relationships/image" Target="../media/image13.jpeg"/><Relationship Id="rId9" Type="http://schemas.openxmlformats.org/officeDocument/2006/relationships/image" Target="../media/image33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3" Type="http://schemas.openxmlformats.org/officeDocument/2006/relationships/image" Target="../media/image12.jpeg"/><Relationship Id="rId7" Type="http://schemas.openxmlformats.org/officeDocument/2006/relationships/image" Target="../media/image36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jpeg"/><Relationship Id="rId5" Type="http://schemas.openxmlformats.org/officeDocument/2006/relationships/image" Target="../media/image20.jpeg"/><Relationship Id="rId10" Type="http://schemas.openxmlformats.org/officeDocument/2006/relationships/image" Target="../media/image26.jpeg"/><Relationship Id="rId4" Type="http://schemas.openxmlformats.org/officeDocument/2006/relationships/image" Target="../media/image21.jpeg"/><Relationship Id="rId9" Type="http://schemas.openxmlformats.org/officeDocument/2006/relationships/image" Target="../media/image28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eg"/><Relationship Id="rId3" Type="http://schemas.openxmlformats.org/officeDocument/2006/relationships/image" Target="../media/image7.jpeg"/><Relationship Id="rId7" Type="http://schemas.openxmlformats.org/officeDocument/2006/relationships/image" Target="../media/image3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jpeg"/><Relationship Id="rId5" Type="http://schemas.openxmlformats.org/officeDocument/2006/relationships/image" Target="../media/image19.jpeg"/><Relationship Id="rId10" Type="http://schemas.openxmlformats.org/officeDocument/2006/relationships/image" Target="../media/image29.jpeg"/><Relationship Id="rId4" Type="http://schemas.openxmlformats.org/officeDocument/2006/relationships/image" Target="../media/image14.jpeg"/><Relationship Id="rId9" Type="http://schemas.openxmlformats.org/officeDocument/2006/relationships/image" Target="../media/image24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01006" y="549977"/>
            <a:ext cx="7766936" cy="164630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800" dirty="0" smtClean="0"/>
              <a:t>OBRYSY  DOPRAVNÍCH  </a:t>
            </a:r>
            <a:r>
              <a:rPr lang="cs-CZ" sz="2800" dirty="0" err="1" smtClean="0"/>
              <a:t>pROSTŘEDKŮ</a:t>
            </a:r>
            <a:r>
              <a:rPr lang="cs-CZ" sz="2800" dirty="0" smtClean="0"/>
              <a:t> I.</a:t>
            </a:r>
            <a:endParaRPr lang="cs-CZ" sz="28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1006" y="2350822"/>
            <a:ext cx="7766936" cy="1096899"/>
          </a:xfrm>
        </p:spPr>
        <p:txBody>
          <a:bodyPr/>
          <a:lstStyle/>
          <a:p>
            <a:r>
              <a:rPr lang="cs-CZ" cap="none" dirty="0" smtClean="0"/>
              <a:t>Jarmila Svobodová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1014885"/>
            <a:ext cx="9872871" cy="5081116"/>
          </a:xfrm>
        </p:spPr>
        <p:txBody>
          <a:bodyPr/>
          <a:lstStyle/>
          <a:p>
            <a:r>
              <a:rPr lang="cs-CZ" b="1" dirty="0" smtClean="0"/>
              <a:t>Pojmenuj, co vidíš.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6755" y="3530877"/>
            <a:ext cx="1863745" cy="13017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210" y="1755441"/>
            <a:ext cx="1831712" cy="139780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1755" y="4603988"/>
            <a:ext cx="1863745" cy="121434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0406" y="3339117"/>
            <a:ext cx="1863745" cy="112989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8066" y="2055388"/>
            <a:ext cx="1863745" cy="109786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7203" y="1970937"/>
            <a:ext cx="1863745" cy="118231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8068" y="3616784"/>
            <a:ext cx="1863745" cy="112989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8686" y="2397204"/>
            <a:ext cx="1863745" cy="121143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7904" y="4746680"/>
            <a:ext cx="1863745" cy="1071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1813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1045029"/>
            <a:ext cx="9872871" cy="5050971"/>
          </a:xfrm>
        </p:spPr>
        <p:txBody>
          <a:bodyPr/>
          <a:lstStyle/>
          <a:p>
            <a:r>
              <a:rPr lang="cs-CZ" b="1" dirty="0" smtClean="0"/>
              <a:t>Pojmenuj, co vidíš.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0408" y="1876276"/>
            <a:ext cx="1863745" cy="128714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8970" y="3467007"/>
            <a:ext cx="1863745" cy="133956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4824" y="3560194"/>
            <a:ext cx="1863745" cy="124638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4314" y="1991187"/>
            <a:ext cx="1863745" cy="12725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1945" y="3353025"/>
            <a:ext cx="1863745" cy="114445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6025" y="1991187"/>
            <a:ext cx="1863745" cy="134539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0072" y="2049064"/>
            <a:ext cx="1863745" cy="1103687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7693" y="4810474"/>
            <a:ext cx="1863745" cy="116192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4624" y="4912744"/>
            <a:ext cx="1863745" cy="115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5937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1115367"/>
            <a:ext cx="9872871" cy="4980633"/>
          </a:xfrm>
        </p:spPr>
        <p:txBody>
          <a:bodyPr/>
          <a:lstStyle/>
          <a:p>
            <a:r>
              <a:rPr lang="cs-CZ" b="1" dirty="0" smtClean="0"/>
              <a:t>Pojmenuj dopravní prostředky v horní řadě a vyber ke každému z nich dopravní prostředek podle jeho obrysu (černý obrázek). </a:t>
            </a:r>
            <a:r>
              <a:rPr lang="cs-CZ" b="1" dirty="0"/>
              <a:t>Spoj perem. </a:t>
            </a:r>
            <a:endParaRPr lang="cs-CZ" b="1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7275" y="2124717"/>
            <a:ext cx="1863745" cy="127258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1834" y="2062106"/>
            <a:ext cx="1831712" cy="139780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3163" y="2124717"/>
            <a:ext cx="1863745" cy="130171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53940" y="3873089"/>
            <a:ext cx="1863745" cy="127258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060" y="3776989"/>
            <a:ext cx="1831712" cy="139780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2009" y="4023062"/>
            <a:ext cx="1863745" cy="110368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4832" y="3825039"/>
            <a:ext cx="1863745" cy="1301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3318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03251" y="1041524"/>
            <a:ext cx="9872871" cy="5005050"/>
          </a:xfrm>
        </p:spPr>
        <p:txBody>
          <a:bodyPr/>
          <a:lstStyle/>
          <a:p>
            <a:r>
              <a:rPr lang="cs-CZ" b="1" dirty="0" smtClean="0"/>
              <a:t>Pojmenuj dopravní prostředky v horní řadě a vyber ke každému z nich dopravní prostředek podle jeho obrysu (černý  obrázek). </a:t>
            </a:r>
            <a:r>
              <a:rPr lang="cs-CZ" b="1" dirty="0"/>
              <a:t>Spoj perem. </a:t>
            </a:r>
            <a:endParaRPr lang="cs-CZ" b="1" dirty="0" smtClean="0"/>
          </a:p>
          <a:p>
            <a:pPr marL="45720" indent="0">
              <a:buNone/>
            </a:pP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7234" y="2041823"/>
            <a:ext cx="1863745" cy="124638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5049" y="2048621"/>
            <a:ext cx="1863745" cy="134539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7562" y="2172386"/>
            <a:ext cx="1863745" cy="109786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6922" y="4076294"/>
            <a:ext cx="1863745" cy="124638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9053" y="3960215"/>
            <a:ext cx="1863745" cy="134539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8035" y="3741719"/>
            <a:ext cx="1863745" cy="121434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0907" y="3758787"/>
            <a:ext cx="1863745" cy="1097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7145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1056068"/>
            <a:ext cx="9872871" cy="5039933"/>
          </a:xfrm>
        </p:spPr>
        <p:txBody>
          <a:bodyPr/>
          <a:lstStyle/>
          <a:p>
            <a:r>
              <a:rPr lang="cs-CZ" b="1" dirty="0" smtClean="0"/>
              <a:t>Pojmenuj dopravní prostředky v horní řadě a vyber ke každému z nich dopravní prostředek podle jeho obrysu (černý  obrázek). </a:t>
            </a:r>
            <a:r>
              <a:rPr lang="cs-CZ" b="1" dirty="0"/>
              <a:t>Spoj perem. </a:t>
            </a:r>
            <a:endParaRPr lang="cs-CZ" b="1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14029" y="1944420"/>
            <a:ext cx="1863745" cy="121143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6217" y="2011288"/>
            <a:ext cx="1863745" cy="112989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2311" y="2011288"/>
            <a:ext cx="1863745" cy="128714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0123" y="2011288"/>
            <a:ext cx="1863745" cy="118231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045" y="3792414"/>
            <a:ext cx="1863745" cy="128714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0420" y="3984788"/>
            <a:ext cx="1863745" cy="112989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3145" y="4559857"/>
            <a:ext cx="1863745" cy="118231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3132" y="4342764"/>
            <a:ext cx="1863745" cy="121143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714" y="3860849"/>
            <a:ext cx="1863745" cy="115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5376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1075175"/>
            <a:ext cx="9872871" cy="5020826"/>
          </a:xfrm>
        </p:spPr>
        <p:txBody>
          <a:bodyPr/>
          <a:lstStyle/>
          <a:p>
            <a:r>
              <a:rPr lang="cs-CZ" b="1" dirty="0" smtClean="0"/>
              <a:t>Pojmenuj dopravní prostředky v horní řadě a vyber ke každému z nich dopravní prostředek podle jeho obrysu (černý  obrázek). </a:t>
            </a:r>
            <a:r>
              <a:rPr lang="cs-CZ" b="1" dirty="0"/>
              <a:t>Spoj perem. </a:t>
            </a:r>
            <a:endParaRPr lang="cs-CZ" b="1" dirty="0" smtClean="0"/>
          </a:p>
          <a:p>
            <a:pPr marL="45720" indent="0">
              <a:buNone/>
            </a:pP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3713" y="2214401"/>
            <a:ext cx="1863745" cy="121434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01455" y="2266818"/>
            <a:ext cx="1863745" cy="107165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8710" y="2188192"/>
            <a:ext cx="1863745" cy="115028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8171" y="2214401"/>
            <a:ext cx="1863745" cy="116192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7788" y="4050782"/>
            <a:ext cx="1863745" cy="116192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8802" y="4154161"/>
            <a:ext cx="1863745" cy="107165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2508" y="4014381"/>
            <a:ext cx="1863745" cy="115028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6774" y="3982348"/>
            <a:ext cx="1863745" cy="121434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5760" y="3950314"/>
            <a:ext cx="1863745" cy="1246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491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0185" y="1013543"/>
            <a:ext cx="9872871" cy="4962659"/>
          </a:xfrm>
        </p:spPr>
        <p:txBody>
          <a:bodyPr/>
          <a:lstStyle/>
          <a:p>
            <a:r>
              <a:rPr lang="cs-CZ" b="1" dirty="0" smtClean="0"/>
              <a:t>Pojmenuj dopravní prostředky v horní řadě a vyber ke každému z nich dopravní prostředek podle jeho obrysu (černý  obrázek). Spoj perem.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4973" y="2188674"/>
            <a:ext cx="1863745" cy="114445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4499" y="2235860"/>
            <a:ext cx="1863745" cy="112989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8741" y="2131025"/>
            <a:ext cx="1863745" cy="133956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89249" y="2131025"/>
            <a:ext cx="1863745" cy="110368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8009" y="3972917"/>
            <a:ext cx="1863745" cy="133956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4749" y="4032615"/>
            <a:ext cx="1863745" cy="112989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1622" y="3988934"/>
            <a:ext cx="1863745" cy="114445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6846" y="4045720"/>
            <a:ext cx="1863745" cy="110368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5215" y="4028248"/>
            <a:ext cx="1863745" cy="1097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0187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/>
              <a:t>O</a:t>
            </a:r>
            <a:r>
              <a:rPr lang="cs-CZ" dirty="0" smtClean="0"/>
              <a:t>brázky z archivu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sz="2000" b="1" dirty="0" smtClean="0">
                <a:cs typeface="Times New Roman" panose="02020603050405020304" pitchFamily="18" charset="0"/>
              </a:rPr>
              <a:t>Popis</a:t>
            </a:r>
          </a:p>
          <a:p>
            <a:pPr>
              <a:spcBef>
                <a:spcPts val="1000"/>
              </a:spcBef>
            </a:pPr>
            <a:r>
              <a:rPr lang="cs-CZ" sz="2000" dirty="0">
                <a:cs typeface="Times New Roman" panose="02020603050405020304" pitchFamily="18" charset="0"/>
              </a:rPr>
              <a:t>Prezentace v </a:t>
            </a:r>
            <a:r>
              <a:rPr lang="cs-CZ" sz="2000" dirty="0" smtClean="0">
                <a:cs typeface="Times New Roman" panose="02020603050405020304" pitchFamily="18" charset="0"/>
              </a:rPr>
              <a:t>PowerPointu obsahuje </a:t>
            </a:r>
            <a:r>
              <a:rPr lang="cs-CZ" sz="2000" dirty="0" smtClean="0">
                <a:cs typeface="Times New Roman" panose="02020603050405020304" pitchFamily="18" charset="0"/>
              </a:rPr>
              <a:t>7 </a:t>
            </a:r>
            <a:r>
              <a:rPr lang="cs-CZ" sz="2000" dirty="0" smtClean="0">
                <a:cs typeface="Times New Roman" panose="02020603050405020304" pitchFamily="18" charset="0"/>
              </a:rPr>
              <a:t>pracovních listů </a:t>
            </a:r>
            <a:r>
              <a:rPr lang="cs-CZ" sz="2000" dirty="0">
                <a:cs typeface="Times New Roman" panose="02020603050405020304" pitchFamily="18" charset="0"/>
              </a:rPr>
              <a:t>s </a:t>
            </a:r>
            <a:r>
              <a:rPr lang="cs-CZ" sz="2000" dirty="0" smtClean="0">
                <a:cs typeface="Times New Roman" panose="02020603050405020304" pitchFamily="18" charset="0"/>
              </a:rPr>
              <a:t>jednoduchými interaktivními úkoly.  </a:t>
            </a:r>
          </a:p>
          <a:p>
            <a:pPr marL="45720" indent="0">
              <a:buNone/>
            </a:pPr>
            <a:r>
              <a:rPr lang="cs-CZ" sz="2000" b="1" dirty="0" smtClean="0">
                <a:cs typeface="Times New Roman" panose="02020603050405020304" pitchFamily="18" charset="0"/>
              </a:rPr>
              <a:t>Očekávání </a:t>
            </a:r>
            <a:r>
              <a:rPr lang="cs-CZ" sz="2000" b="1" dirty="0">
                <a:cs typeface="Times New Roman" panose="02020603050405020304" pitchFamily="18" charset="0"/>
              </a:rPr>
              <a:t>a cíle</a:t>
            </a:r>
          </a:p>
          <a:p>
            <a:pPr>
              <a:spcBef>
                <a:spcPts val="1000"/>
              </a:spcBef>
            </a:pPr>
            <a:r>
              <a:rPr lang="cs-CZ" sz="2000" dirty="0" smtClean="0">
                <a:cs typeface="Times New Roman" panose="02020603050405020304" pitchFamily="18" charset="0"/>
              </a:rPr>
              <a:t>Dítě dokáže samostatně splnit jednoduchý úkol. Dokáže samostatně pracovat podle pokynů. Dokáže </a:t>
            </a:r>
            <a:r>
              <a:rPr lang="cs-CZ" sz="2000" dirty="0">
                <a:cs typeface="Times New Roman" panose="02020603050405020304" pitchFamily="18" charset="0"/>
              </a:rPr>
              <a:t>přiřazovat prvky, které k sobě logicky </a:t>
            </a:r>
            <a:r>
              <a:rPr lang="cs-CZ" sz="2000" dirty="0" smtClean="0">
                <a:cs typeface="Times New Roman" panose="02020603050405020304" pitchFamily="18" charset="0"/>
              </a:rPr>
              <a:t>patří. Má základní znalosti o dopravních prostředcích, o místě jejich pohybu a funkčnosti.</a:t>
            </a:r>
            <a:endParaRPr lang="cs-CZ" sz="2000" dirty="0"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8357" y="1727557"/>
            <a:ext cx="10538534" cy="3524813"/>
          </a:xfrm>
        </p:spPr>
        <p:txBody>
          <a:bodyPr>
            <a:normAutofit/>
          </a:bodyPr>
          <a:lstStyle/>
          <a:p>
            <a:r>
              <a:rPr lang="cs-CZ" sz="1900" b="1" dirty="0" smtClean="0"/>
              <a:t>2</a:t>
            </a:r>
            <a:r>
              <a:rPr lang="cs-CZ" sz="1900" b="1" dirty="0" smtClean="0"/>
              <a:t>. - 3. snímek</a:t>
            </a:r>
            <a:r>
              <a:rPr lang="cs-CZ" sz="1900" b="1" dirty="0" smtClean="0"/>
              <a:t>: </a:t>
            </a:r>
            <a:r>
              <a:rPr lang="cs-CZ" sz="1900" dirty="0" smtClean="0"/>
              <a:t>Každý list obsahuje několik obrázků dopravních prostředků. Děti obrázky pojmenovávají, popisují, určují, kde se dopravní prostředky pohybují, kdo je řídí, koho nebo co vozí apod. </a:t>
            </a:r>
          </a:p>
          <a:p>
            <a:r>
              <a:rPr lang="cs-CZ" sz="1900" b="1" dirty="0" smtClean="0"/>
              <a:t>4. - </a:t>
            </a:r>
            <a:r>
              <a:rPr lang="cs-CZ" sz="1900" b="1" dirty="0" smtClean="0"/>
              <a:t>8. snímek: </a:t>
            </a:r>
            <a:r>
              <a:rPr lang="cs-CZ" sz="1900" dirty="0" smtClean="0"/>
              <a:t>Každý list obsahuje několik obrázků dopravních prostředků  s úkolem. Děti vybírají pro jednotlivé dopravní prostředky podle jejich tvaru správný obrys (černobílý obrázek) – perem přiřadí obrázek dopravního prostředku ke správnému obrysu. </a:t>
            </a:r>
          </a:p>
          <a:p>
            <a:pPr marL="45720" indent="0">
              <a:buNone/>
            </a:pP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77334" y="1510725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:p14="http://schemas.microsoft.com/office/powerpoint/2010/main" val="1706039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6"/>
            <a:ext cx="7234991" cy="3610016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721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Základ">
  <a:themeElements>
    <a:clrScheme name="Modro-zelená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Zákla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Základ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TM03457444[[fn=Základna]]</Template>
  <TotalTime>0</TotalTime>
  <Words>487</Words>
  <Application>Microsoft Office PowerPoint</Application>
  <PresentationFormat>Širokoúhlá obrazovka</PresentationFormat>
  <Paragraphs>66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20" baseType="lpstr">
      <vt:lpstr>Arial</vt:lpstr>
      <vt:lpstr>Calibri</vt:lpstr>
      <vt:lpstr>Century Gothic</vt:lpstr>
      <vt:lpstr>Corbel</vt:lpstr>
      <vt:lpstr>Times New Roman</vt:lpstr>
      <vt:lpstr>Základ</vt:lpstr>
      <vt:lpstr>OBRYSY  DOPRAVNÍCH  pROSTŘEDKŮ I.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Dítě a jeho psychika</vt:lpstr>
      <vt:lpstr>Studijní materiály </vt:lpstr>
      <vt:lpstr>Práce s interaktivním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2015-02-24T14:31:56Z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