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1" r:id="rId2"/>
  </p:sldMasterIdLst>
  <p:notesMasterIdLst>
    <p:notesMasterId r:id="rId18"/>
  </p:notesMasterIdLst>
  <p:handoutMasterIdLst>
    <p:handoutMasterId r:id="rId19"/>
  </p:handoutMasterIdLst>
  <p:sldIdLst>
    <p:sldId id="272" r:id="rId3"/>
    <p:sldId id="331" r:id="rId4"/>
    <p:sldId id="334" r:id="rId5"/>
    <p:sldId id="335" r:id="rId6"/>
    <p:sldId id="329" r:id="rId7"/>
    <p:sldId id="330" r:id="rId8"/>
    <p:sldId id="337" r:id="rId9"/>
    <p:sldId id="336" r:id="rId10"/>
    <p:sldId id="333" r:id="rId11"/>
    <p:sldId id="275" r:id="rId12"/>
    <p:sldId id="276" r:id="rId13"/>
    <p:sldId id="277" r:id="rId14"/>
    <p:sldId id="278" r:id="rId15"/>
    <p:sldId id="287" r:id="rId16"/>
    <p:sldId id="28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  <p15:guide id="3" orient="horz" pos="2260" userDrawn="1">
          <p15:clr>
            <a:srgbClr val="A4A3A4"/>
          </p15:clr>
        </p15:guide>
        <p15:guide id="4" orient="horz" pos="23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162" autoAdjust="0"/>
    <p:restoredTop sz="94434" autoAdjust="0"/>
  </p:normalViewPr>
  <p:slideViewPr>
    <p:cSldViewPr snapToGrid="0">
      <p:cViewPr varScale="1">
        <p:scale>
          <a:sx n="74" d="100"/>
          <a:sy n="74" d="100"/>
        </p:scale>
        <p:origin x="654" y="72"/>
      </p:cViewPr>
      <p:guideLst>
        <p:guide pos="3840"/>
        <p:guide orient="horz" pos="2160"/>
        <p:guide orient="horz" pos="2260"/>
        <p:guide orient="horz" pos="2360"/>
      </p:guideLst>
    </p:cSldViewPr>
  </p:slideViewPr>
  <p:outlineViewPr>
    <p:cViewPr>
      <p:scale>
        <a:sx n="33" d="100"/>
        <a:sy n="33" d="100"/>
      </p:scale>
      <p:origin x="0" y="2532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360045" cy="36004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3/24/2015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40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2633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77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67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06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72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23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12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7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5270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0331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19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5" Type="http://schemas.openxmlformats.org/officeDocument/2006/relationships/image" Target="../media/image2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Relationship Id="rId14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13" Type="http://schemas.openxmlformats.org/officeDocument/2006/relationships/image" Target="../media/image22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12" Type="http://schemas.openxmlformats.org/officeDocument/2006/relationships/image" Target="../media/image1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11" Type="http://schemas.openxmlformats.org/officeDocument/2006/relationships/image" Target="../media/image24.jpeg"/><Relationship Id="rId5" Type="http://schemas.openxmlformats.org/officeDocument/2006/relationships/image" Target="../media/image32.jpeg"/><Relationship Id="rId10" Type="http://schemas.openxmlformats.org/officeDocument/2006/relationships/image" Target="../media/image8.jpeg"/><Relationship Id="rId4" Type="http://schemas.openxmlformats.org/officeDocument/2006/relationships/image" Target="../media/image31.jpeg"/><Relationship Id="rId9" Type="http://schemas.openxmlformats.org/officeDocument/2006/relationships/image" Target="../media/image3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7" Type="http://schemas.openxmlformats.org/officeDocument/2006/relationships/image" Target="../media/image6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5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13" Type="http://schemas.openxmlformats.org/officeDocument/2006/relationships/image" Target="../media/image23.jpeg"/><Relationship Id="rId3" Type="http://schemas.openxmlformats.org/officeDocument/2006/relationships/image" Target="../media/image11.jpeg"/><Relationship Id="rId7" Type="http://schemas.openxmlformats.org/officeDocument/2006/relationships/image" Target="../media/image16.jpeg"/><Relationship Id="rId12" Type="http://schemas.openxmlformats.org/officeDocument/2006/relationships/image" Target="../media/image2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19.jpeg"/><Relationship Id="rId5" Type="http://schemas.openxmlformats.org/officeDocument/2006/relationships/image" Target="../media/image14.jpeg"/><Relationship Id="rId10" Type="http://schemas.openxmlformats.org/officeDocument/2006/relationships/image" Target="../media/image27.jpeg"/><Relationship Id="rId4" Type="http://schemas.openxmlformats.org/officeDocument/2006/relationships/image" Target="../media/image12.jpeg"/><Relationship Id="rId9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13" Type="http://schemas.openxmlformats.org/officeDocument/2006/relationships/image" Target="../media/image8.jpeg"/><Relationship Id="rId3" Type="http://schemas.openxmlformats.org/officeDocument/2006/relationships/image" Target="../media/image13.jpeg"/><Relationship Id="rId7" Type="http://schemas.openxmlformats.org/officeDocument/2006/relationships/image" Target="../media/image30.jpeg"/><Relationship Id="rId12" Type="http://schemas.openxmlformats.org/officeDocument/2006/relationships/image" Target="../media/image3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11" Type="http://schemas.openxmlformats.org/officeDocument/2006/relationships/image" Target="../media/image28.jpeg"/><Relationship Id="rId5" Type="http://schemas.openxmlformats.org/officeDocument/2006/relationships/image" Target="../media/image34.jpeg"/><Relationship Id="rId10" Type="http://schemas.openxmlformats.org/officeDocument/2006/relationships/image" Target="../media/image29.jpeg"/><Relationship Id="rId4" Type="http://schemas.openxmlformats.org/officeDocument/2006/relationships/image" Target="../media/image35.jpeg"/><Relationship Id="rId9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JAK JDE ŽIVOT I – 0-3 roky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Jarmila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79870" y="808640"/>
            <a:ext cx="3367564" cy="5240988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192192"/>
            <a:ext cx="9872871" cy="4903808"/>
          </a:xfrm>
        </p:spPr>
        <p:txBody>
          <a:bodyPr/>
          <a:lstStyle/>
          <a:p>
            <a:r>
              <a:rPr lang="cs-CZ" dirty="0" smtClean="0"/>
              <a:t>Odkryj obrázek  a povídej, co vidíš.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2987899" y="1622738"/>
            <a:ext cx="5679023" cy="6181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987898" y="2148625"/>
            <a:ext cx="5679023" cy="6181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987898" y="2656268"/>
            <a:ext cx="5679023" cy="6181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987897" y="3197992"/>
            <a:ext cx="5679023" cy="6181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987897" y="3767075"/>
            <a:ext cx="5679023" cy="6181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987896" y="4131711"/>
            <a:ext cx="5679023" cy="6181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987896" y="4612247"/>
            <a:ext cx="5679023" cy="6181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012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59873"/>
            <a:ext cx="9872871" cy="5036127"/>
          </a:xfrm>
        </p:spPr>
        <p:txBody>
          <a:bodyPr/>
          <a:lstStyle/>
          <a:p>
            <a:r>
              <a:rPr lang="cs-CZ" dirty="0" smtClean="0"/>
              <a:t>Podívej, jak děťátko roste. Povídej, co už umí.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6132" y="2184712"/>
            <a:ext cx="3033180" cy="238175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99" b="5607"/>
          <a:stretch/>
        </p:blipFill>
        <p:spPr>
          <a:xfrm rot="5400000">
            <a:off x="8112935" y="1933821"/>
            <a:ext cx="2433188" cy="28476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78" r="10096"/>
          <a:stretch/>
        </p:blipFill>
        <p:spPr>
          <a:xfrm rot="5400000">
            <a:off x="1716129" y="1820123"/>
            <a:ext cx="2416873" cy="3146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67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68946"/>
            <a:ext cx="9872871" cy="5027054"/>
          </a:xfrm>
        </p:spPr>
        <p:txBody>
          <a:bodyPr/>
          <a:lstStyle/>
          <a:p>
            <a:r>
              <a:rPr lang="cs-CZ" dirty="0" smtClean="0"/>
              <a:t>Zakroužkuj, co potřebuje miminko.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6" name="Zástupný symbol pro obsah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20983" y="1663712"/>
            <a:ext cx="2210763" cy="3440642"/>
          </a:xfrm>
          <a:prstGeom prst="rect">
            <a:avLst/>
          </a:prstGeom>
        </p:spPr>
      </p:pic>
      <p:pic>
        <p:nvPicPr>
          <p:cNvPr id="1026" name="Picture 2" descr="C:\Users\Jájina\Desktop\obrázky _b\1_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85452">
            <a:off x="1185266" y="4994215"/>
            <a:ext cx="1094654" cy="73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ájina\Desktop\obrázky _b\2_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7860" y="4315019"/>
            <a:ext cx="1792682" cy="153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ájina\Desktop\obrázky _b\11_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870" y="1821731"/>
            <a:ext cx="1258513" cy="134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ájina\Desktop\obrázky _b\13_b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258" y="1508999"/>
            <a:ext cx="1330625" cy="129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ájina\Desktop\obrázky _b\16_b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6" r="7812"/>
          <a:stretch/>
        </p:blipFill>
        <p:spPr bwMode="auto">
          <a:xfrm>
            <a:off x="2222407" y="3950852"/>
            <a:ext cx="1601437" cy="1258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ájina\Desktop\obrázky _b\8_b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997" y="1924978"/>
            <a:ext cx="1046043" cy="176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ájina\Desktop\obrázky _b\3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6508" y="3001193"/>
            <a:ext cx="778180" cy="211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ájina\Desktop\obrázky _b\4_b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7131" y="1452799"/>
            <a:ext cx="1121261" cy="112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ájina\Desktop\obrázky _b\10_b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2162" y="2759737"/>
            <a:ext cx="1270537" cy="1238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88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81825"/>
            <a:ext cx="9872871" cy="5014175"/>
          </a:xfrm>
        </p:spPr>
        <p:txBody>
          <a:bodyPr/>
          <a:lstStyle/>
          <a:p>
            <a:r>
              <a:rPr lang="cs-CZ" dirty="0" smtClean="0"/>
              <a:t>Škrtni, co dítě nepotřebuje.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4996" y="2535424"/>
            <a:ext cx="3056599" cy="2292450"/>
          </a:xfrm>
          <a:prstGeom prst="rect">
            <a:avLst/>
          </a:prstGeom>
        </p:spPr>
      </p:pic>
      <p:pic>
        <p:nvPicPr>
          <p:cNvPr id="2050" name="Picture 2" descr="C:\Users\Jájina\Desktop\obrázky _b\10_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79158">
            <a:off x="5481747" y="1167932"/>
            <a:ext cx="1125565" cy="109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ájina\Desktop\obrázky _b\5_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833" y="4251413"/>
            <a:ext cx="1412467" cy="75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ájina\Desktop\obrázky _b\9_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4854">
            <a:off x="9528245" y="4702782"/>
            <a:ext cx="1135765" cy="132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ájina\Desktop\obrázky _b\8_b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4636" y="2935489"/>
            <a:ext cx="882982" cy="1492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ájina\Desktop\obrázky _b\13_b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805" y="1625003"/>
            <a:ext cx="1049975" cy="1025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ájina\Desktop\obrázky _b\6_b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3269" y="2896678"/>
            <a:ext cx="1408448" cy="88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ájina\Desktop\obrázky _b\14_b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69000">
            <a:off x="10168659" y="1487171"/>
            <a:ext cx="377824" cy="139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ájina\Desktop\obrázky _b\11_b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988" y="2198626"/>
            <a:ext cx="1146107" cy="122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:\PREZENTACE JAK JDE ŽIVOT\školní aktovka_kluk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564" y="2968450"/>
            <a:ext cx="1364424" cy="136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:\PREZENTACE JAK JDE ŽIVOT\Nová složka (2) - kopie\20150306_175522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96000" y="-5715000"/>
            <a:ext cx="21600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PREZENTACE JAK JDE ŽIVOT\Nová složka\vlacek_b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8" t="6226" r="5269" b="10015"/>
          <a:stretch/>
        </p:blipFill>
        <p:spPr bwMode="auto">
          <a:xfrm>
            <a:off x="7527235" y="1345678"/>
            <a:ext cx="2120516" cy="114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7988" y="3944180"/>
            <a:ext cx="1400173" cy="864169"/>
          </a:xfrm>
          <a:prstGeom prst="rect">
            <a:avLst/>
          </a:prstGeom>
        </p:spPr>
      </p:pic>
      <p:pic>
        <p:nvPicPr>
          <p:cNvPr id="2" name="Picture 2" descr="F:\PREZENTACE JAK JDE ŽIVOT\imagesJES6JJ6I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551" y="4866195"/>
            <a:ext cx="1996400" cy="1004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40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81825"/>
            <a:ext cx="9872871" cy="5014175"/>
          </a:xfrm>
        </p:spPr>
        <p:txBody>
          <a:bodyPr/>
          <a:lstStyle/>
          <a:p>
            <a:r>
              <a:rPr lang="cs-CZ" dirty="0" smtClean="0"/>
              <a:t>Škrtni, co nepotřebuje.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723281" y="2156482"/>
            <a:ext cx="2507839" cy="33181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8" r="12879"/>
          <a:stretch/>
        </p:blipFill>
        <p:spPr>
          <a:xfrm>
            <a:off x="7785671" y="1346709"/>
            <a:ext cx="1515862" cy="13453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187" y="4782142"/>
            <a:ext cx="1863745" cy="1272589"/>
          </a:xfrm>
          <a:prstGeom prst="rect">
            <a:avLst/>
          </a:prstGeom>
        </p:spPr>
      </p:pic>
      <p:pic>
        <p:nvPicPr>
          <p:cNvPr id="2050" name="Picture 2" descr="F:\PREZENTACE JAK JDE ŽIVOT\Nová složka\20150306_17513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814941" y="2034008"/>
            <a:ext cx="1418350" cy="1064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PREZENTACE JAK JDE ŽIVOT\Nová složka\20150306_180138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36" t="4618" r="10820"/>
          <a:stretch/>
        </p:blipFill>
        <p:spPr bwMode="auto">
          <a:xfrm>
            <a:off x="9159390" y="4436076"/>
            <a:ext cx="1626754" cy="155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PREZENTACE JAK JDE ŽIVOT\Nová složka\brusle-krasobruslení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7605" y="2845261"/>
            <a:ext cx="1290324" cy="130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F:\PREZENTACE JAK JDE ŽIVOT\Nová složka\20150306_17584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352" y="3116285"/>
            <a:ext cx="1047750" cy="139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:\PREZENTACE JAK JDE ŽIVOT\Nová složka\20150125_173513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65" t="15359" r="20597" b="11402"/>
          <a:stretch/>
        </p:blipFill>
        <p:spPr bwMode="auto">
          <a:xfrm>
            <a:off x="5396248" y="1129224"/>
            <a:ext cx="1493949" cy="1289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ájina\Desktop\obrázky _b\1_b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309188">
            <a:off x="1382981" y="1836604"/>
            <a:ext cx="1248797" cy="84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Users\Jájina\Desktop\obrázky _b\11_b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465" y="3559875"/>
            <a:ext cx="1146107" cy="122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Jájina\Desktop\obrázky _b\4_b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749" y="3388396"/>
            <a:ext cx="1121261" cy="112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Jájina\Desktop\obrázky _b\6_b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55626">
            <a:off x="9450761" y="1694449"/>
            <a:ext cx="1408448" cy="88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97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134319"/>
            <a:ext cx="9872871" cy="4961681"/>
          </a:xfrm>
        </p:spPr>
        <p:txBody>
          <a:bodyPr/>
          <a:lstStyle/>
          <a:p>
            <a:r>
              <a:rPr lang="cs-CZ" dirty="0" smtClean="0"/>
              <a:t>Prohlédni si děti na obrázcích v dolní řadě a seřaď je do horní řady podle toho, jak dítě roste.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801760" y="3816505"/>
            <a:ext cx="956609" cy="14887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099117" y="3960998"/>
            <a:ext cx="965246" cy="128699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95481" y="3956724"/>
            <a:ext cx="973625" cy="12871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5823" y="4082592"/>
            <a:ext cx="1298166" cy="9736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635381" y="3908170"/>
            <a:ext cx="957382" cy="12646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15423" y="3879017"/>
            <a:ext cx="981580" cy="1298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47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143000" y="935183"/>
            <a:ext cx="9872871" cy="5160818"/>
          </a:xfrm>
        </p:spPr>
        <p:txBody>
          <a:bodyPr/>
          <a:lstStyle/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27" name="Picture 3" descr="C:\Users\Jájina\Desktop\obrázky _b\2_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5710" y="4404170"/>
            <a:ext cx="1792682" cy="153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ájina\Desktop\obrázky _b\13_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649" y="1394403"/>
            <a:ext cx="1330625" cy="129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ájina\Desktop\obrázky _b\16_b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6" r="7812"/>
          <a:stretch/>
        </p:blipFill>
        <p:spPr bwMode="auto">
          <a:xfrm>
            <a:off x="2803501" y="3387264"/>
            <a:ext cx="1601437" cy="1258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ájina\Desktop\obrázky _b\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822" y="1581721"/>
            <a:ext cx="778180" cy="211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ájina\Desktop\obrázky _b\4_b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040" y="1252736"/>
            <a:ext cx="1121261" cy="112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ájina\Desktop\obrázky _b\10_b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485" y="1505068"/>
            <a:ext cx="1270537" cy="1238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4647" y="2806424"/>
            <a:ext cx="1863745" cy="1272589"/>
          </a:xfrm>
          <a:prstGeom prst="rect">
            <a:avLst/>
          </a:prstGeom>
        </p:spPr>
      </p:pic>
      <p:pic>
        <p:nvPicPr>
          <p:cNvPr id="17" name="Picture 3" descr="C:\Users\Jájina\Desktop\obrázky _b\5_b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2091" y="1531166"/>
            <a:ext cx="1412467" cy="75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F:\PREZENTACE JAK JDE ŽIVOT\Nová složka\vlacek_b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8" t="6226" r="5269" b="10015"/>
          <a:stretch/>
        </p:blipFill>
        <p:spPr bwMode="auto">
          <a:xfrm>
            <a:off x="6034842" y="3823240"/>
            <a:ext cx="2120516" cy="114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Jájina\Desktop\obrázky _b\9_b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4854">
            <a:off x="1406213" y="4522142"/>
            <a:ext cx="1135765" cy="132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Jájina\Desktop\obrázky _b\6_b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640" y="2662933"/>
            <a:ext cx="1408448" cy="88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Jájina\Desktop\obrázky _b\14_b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072378">
            <a:off x="4978512" y="3321205"/>
            <a:ext cx="377824" cy="139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42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6" name="Picture 4" descr="C:\Users\Jájina\Desktop\obrázky _b\11_b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236" y="1570778"/>
            <a:ext cx="1018309" cy="1088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Jájina\Desktop\obrázky _b\8_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563" y="4216984"/>
            <a:ext cx="1046043" cy="176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F:\PREZENTACE JAK JDE ŽIVOT\Nová složka\20150306_17584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641" y="3349436"/>
            <a:ext cx="1047750" cy="139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F:\PREZENTACE JAK JDE ŽIVOT\Nová složka\brusle-krasobruslení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4257" y="2909301"/>
            <a:ext cx="1290324" cy="130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:\PREZENTACE JAK JDE ŽIVOT\Nová složka\20150306_17513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645395" y="1583077"/>
            <a:ext cx="1418350" cy="1064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8" r="12879"/>
          <a:stretch/>
        </p:blipFill>
        <p:spPr>
          <a:xfrm>
            <a:off x="9520789" y="1315537"/>
            <a:ext cx="1515862" cy="1345391"/>
          </a:xfrm>
          <a:prstGeom prst="rect">
            <a:avLst/>
          </a:prstGeom>
        </p:spPr>
      </p:pic>
      <p:pic>
        <p:nvPicPr>
          <p:cNvPr id="12" name="Picture 6" descr="F:\PREZENTACE JAK JDE ŽIVOT\Nová složka\20150125_173513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65" t="15359" r="20597" b="11402"/>
          <a:stretch/>
        </p:blipFill>
        <p:spPr bwMode="auto">
          <a:xfrm>
            <a:off x="3223008" y="3571080"/>
            <a:ext cx="1493949" cy="1289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F:\PREZENTACE JAK JDE ŽIVOT\školní aktovka_kluk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622" y="2280792"/>
            <a:ext cx="1364424" cy="136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F:\PREZENTACE JAK JDE ŽIVOT\imagesJES6JJ6I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9089" y="4598679"/>
            <a:ext cx="1996400" cy="1004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4548" y="3922705"/>
            <a:ext cx="1400173" cy="864169"/>
          </a:xfrm>
          <a:prstGeom prst="rect">
            <a:avLst/>
          </a:prstGeom>
        </p:spPr>
      </p:pic>
      <p:pic>
        <p:nvPicPr>
          <p:cNvPr id="16" name="Picture 3" descr="F:\PREZENTACE JAK JDE ŽIVOT\Nová složka\20150306_180138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36" t="4618" r="10820"/>
          <a:stretch/>
        </p:blipFill>
        <p:spPr bwMode="auto">
          <a:xfrm>
            <a:off x="3664373" y="1501783"/>
            <a:ext cx="1624769" cy="1558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Jájina\Desktop\obrázky _b\1_b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636392" y="1201142"/>
            <a:ext cx="1094654" cy="73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023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Nakreslené a oskenované obrázky z archivu autora</a:t>
            </a:r>
          </a:p>
          <a:p>
            <a:r>
              <a:rPr lang="cs-CZ" dirty="0" smtClean="0"/>
              <a:t>Fotografie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>
                <a:cs typeface="Times New Roman" panose="02020603050405020304" pitchFamily="18" charset="0"/>
              </a:rPr>
              <a:t>Popis</a:t>
            </a:r>
          </a:p>
          <a:p>
            <a:pPr>
              <a:spcBef>
                <a:spcPts val="1000"/>
              </a:spcBef>
            </a:pPr>
            <a:r>
              <a:rPr lang="cs-CZ" sz="2000" dirty="0">
                <a:cs typeface="Times New Roman" panose="02020603050405020304" pitchFamily="18" charset="0"/>
              </a:rPr>
              <a:t>Prezentace v </a:t>
            </a:r>
            <a:r>
              <a:rPr lang="cs-CZ" sz="2000" dirty="0" smtClean="0">
                <a:cs typeface="Times New Roman" panose="02020603050405020304" pitchFamily="18" charset="0"/>
              </a:rPr>
              <a:t>PowerPointu obsahuje 6 pracovních listů </a:t>
            </a:r>
            <a:r>
              <a:rPr lang="cs-CZ" sz="2000" dirty="0">
                <a:cs typeface="Times New Roman" panose="02020603050405020304" pitchFamily="18" charset="0"/>
              </a:rPr>
              <a:t>s </a:t>
            </a:r>
            <a:r>
              <a:rPr lang="cs-CZ" sz="2000" dirty="0" smtClean="0">
                <a:cs typeface="Times New Roman" panose="02020603050405020304" pitchFamily="18" charset="0"/>
              </a:rPr>
              <a:t>jednoduchými interaktivními úkoly. </a:t>
            </a:r>
          </a:p>
          <a:p>
            <a:pPr>
              <a:spcBef>
                <a:spcPts val="1000"/>
              </a:spcBef>
            </a:pPr>
            <a:r>
              <a:rPr lang="cs-CZ" sz="2000" dirty="0" smtClean="0">
                <a:cs typeface="Times New Roman" panose="02020603050405020304" pitchFamily="18" charset="0"/>
              </a:rPr>
              <a:t>Součástí prezentace jsou </a:t>
            </a:r>
            <a:r>
              <a:rPr lang="cs-CZ" sz="2000" dirty="0">
                <a:cs typeface="Times New Roman" panose="02020603050405020304" pitchFamily="18" charset="0"/>
              </a:rPr>
              <a:t>2 pracovní listy (k </a:t>
            </a:r>
            <a:r>
              <a:rPr lang="cs-CZ" sz="2000" dirty="0" smtClean="0">
                <a:cs typeface="Times New Roman" panose="02020603050405020304" pitchFamily="18" charset="0"/>
              </a:rPr>
              <a:t>tisku a rozstříhání) </a:t>
            </a:r>
            <a:r>
              <a:rPr lang="cs-CZ" sz="2000" dirty="0">
                <a:cs typeface="Times New Roman" panose="02020603050405020304" pitchFamily="18" charset="0"/>
              </a:rPr>
              <a:t>na samostatnou práci dětí u </a:t>
            </a:r>
            <a:r>
              <a:rPr lang="cs-CZ" sz="2000" dirty="0" smtClean="0">
                <a:cs typeface="Times New Roman" panose="02020603050405020304" pitchFamily="18" charset="0"/>
              </a:rPr>
              <a:t>stolků k práci na magnetických tabulkách z </a:t>
            </a:r>
            <a:r>
              <a:rPr lang="cs-CZ" sz="2000" dirty="0" err="1" smtClean="0">
                <a:cs typeface="Times New Roman" panose="02020603050405020304" pitchFamily="18" charset="0"/>
              </a:rPr>
              <a:t>KUMUČe</a:t>
            </a:r>
            <a:r>
              <a:rPr lang="cs-CZ" sz="2000" dirty="0" smtClean="0">
                <a:cs typeface="Times New Roman" panose="02020603050405020304" pitchFamily="18" charset="0"/>
              </a:rPr>
              <a:t>. </a:t>
            </a:r>
            <a:endParaRPr lang="cs-CZ" sz="2000" dirty="0"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000" b="1" dirty="0" smtClean="0">
                <a:cs typeface="Times New Roman" panose="02020603050405020304" pitchFamily="18" charset="0"/>
              </a:rPr>
              <a:t>Očekávání </a:t>
            </a:r>
            <a:r>
              <a:rPr lang="cs-CZ" sz="2000" b="1" dirty="0">
                <a:cs typeface="Times New Roman" panose="02020603050405020304" pitchFamily="18" charset="0"/>
              </a:rPr>
              <a:t>a cíle</a:t>
            </a:r>
          </a:p>
          <a:p>
            <a:pPr>
              <a:spcBef>
                <a:spcPts val="1000"/>
              </a:spcBef>
            </a:pPr>
            <a:r>
              <a:rPr lang="cs-CZ" sz="2000" dirty="0" smtClean="0">
                <a:cs typeface="Times New Roman" panose="02020603050405020304" pitchFamily="18" charset="0"/>
              </a:rPr>
              <a:t>Dítě dokáže samostatně splnit jednoduchý úkol. Dokáže samostatně pracovat podle pokynů. Dokáže </a:t>
            </a:r>
            <a:r>
              <a:rPr lang="cs-CZ" sz="2000" dirty="0">
                <a:cs typeface="Times New Roman" panose="02020603050405020304" pitchFamily="18" charset="0"/>
              </a:rPr>
              <a:t>přiřazovat prvky, které k sobě logicky </a:t>
            </a:r>
            <a:r>
              <a:rPr lang="cs-CZ" sz="2000" dirty="0" smtClean="0">
                <a:cs typeface="Times New Roman" panose="02020603050405020304" pitchFamily="18" charset="0"/>
              </a:rPr>
              <a:t>patří. Má základní znalosti </a:t>
            </a:r>
            <a:r>
              <a:rPr lang="cs-CZ" sz="2000">
                <a:cs typeface="Times New Roman" panose="02020603050405020304" pitchFamily="18" charset="0"/>
              </a:rPr>
              <a:t>o </a:t>
            </a:r>
            <a:r>
              <a:rPr lang="cs-CZ" sz="2000" smtClean="0">
                <a:cs typeface="Times New Roman" panose="02020603050405020304" pitchFamily="18" charset="0"/>
              </a:rPr>
              <a:t>tom</a:t>
            </a:r>
            <a:r>
              <a:rPr lang="cs-CZ" sz="2000" dirty="0">
                <a:cs typeface="Times New Roman" panose="02020603050405020304" pitchFamily="18" charset="0"/>
              </a:rPr>
              <a:t>, jak roste a vyvíjí se a které předměty a věci v daném věku potřebuje a proč.</a:t>
            </a:r>
          </a:p>
          <a:p>
            <a:pPr marL="45720" indent="0">
              <a:spcBef>
                <a:spcPts val="1000"/>
              </a:spcBef>
              <a:buNone/>
            </a:pPr>
            <a:r>
              <a:rPr lang="cs-CZ" sz="2000" dirty="0" smtClean="0">
                <a:cs typeface="Times New Roman" panose="02020603050405020304" pitchFamily="18" charset="0"/>
              </a:rPr>
              <a:t> </a:t>
            </a:r>
            <a:endParaRPr lang="cs-CZ" sz="2000" dirty="0"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8357" y="1727557"/>
            <a:ext cx="10538534" cy="3524813"/>
          </a:xfrm>
        </p:spPr>
        <p:txBody>
          <a:bodyPr>
            <a:normAutofit/>
          </a:bodyPr>
          <a:lstStyle/>
          <a:p>
            <a:pPr algn="just"/>
            <a:r>
              <a:rPr lang="cs-CZ" sz="1900" b="1" dirty="0" smtClean="0"/>
              <a:t>2. snímek: </a:t>
            </a:r>
            <a:r>
              <a:rPr lang="cs-CZ" sz="1900" dirty="0" smtClean="0"/>
              <a:t>obsahuje obrázek, který děti odkryjí a pojmenují, popisují.</a:t>
            </a:r>
          </a:p>
          <a:p>
            <a:pPr algn="just"/>
            <a:r>
              <a:rPr lang="cs-CZ" sz="1900" b="1" dirty="0" smtClean="0"/>
              <a:t>3. snímek: </a:t>
            </a:r>
            <a:r>
              <a:rPr lang="cs-CZ" sz="1900" dirty="0" smtClean="0"/>
              <a:t>list obsahuje 3 fotografie, děti si je pozorně prohlížejí, říkají, jak na nich dítě roste a co už asi v daném věku umí.</a:t>
            </a:r>
          </a:p>
          <a:p>
            <a:pPr algn="just"/>
            <a:r>
              <a:rPr lang="cs-CZ" sz="1900" b="1" dirty="0" smtClean="0"/>
              <a:t>4- 6. snímek: </a:t>
            </a:r>
            <a:r>
              <a:rPr lang="cs-CZ" sz="1900" dirty="0" smtClean="0"/>
              <a:t>každý list obsahuje foto dítěte v určitém věku a obrázky předmětů a věcí. Děti je pojmenovávají a určují, co dítě v daném věku potřebuje či nepotřebuje. Kroužkují nebo škrtají podle zadání. </a:t>
            </a:r>
          </a:p>
          <a:p>
            <a:pPr algn="just"/>
            <a:r>
              <a:rPr lang="cs-CZ" sz="1900" b="1" dirty="0" smtClean="0"/>
              <a:t>7. snímek: </a:t>
            </a:r>
            <a:r>
              <a:rPr lang="cs-CZ" sz="1900" dirty="0" smtClean="0"/>
              <a:t>list obsahuje 6 fotografií dětí různého věku, děti je řadí podle věku.</a:t>
            </a:r>
          </a:p>
          <a:p>
            <a:pPr algn="just"/>
            <a:r>
              <a:rPr lang="cs-CZ" sz="1900" b="1" dirty="0" smtClean="0"/>
              <a:t>8. – 9. snímek: </a:t>
            </a:r>
            <a:r>
              <a:rPr lang="cs-CZ" sz="1900" dirty="0" smtClean="0"/>
              <a:t>využití </a:t>
            </a:r>
            <a:r>
              <a:rPr lang="cs-CZ" sz="1900" dirty="0" err="1"/>
              <a:t>KUMUČe</a:t>
            </a:r>
            <a:r>
              <a:rPr lang="cs-CZ" sz="1900" dirty="0"/>
              <a:t> – </a:t>
            </a:r>
            <a:r>
              <a:rPr lang="cs-CZ" sz="1900"/>
              <a:t>obrázky </a:t>
            </a:r>
            <a:r>
              <a:rPr lang="cs-CZ" sz="1900" smtClean="0"/>
              <a:t>je </a:t>
            </a:r>
            <a:r>
              <a:rPr lang="cs-CZ" sz="1900" dirty="0"/>
              <a:t>možné vytisknout, rozstříhat a </a:t>
            </a:r>
            <a:r>
              <a:rPr lang="cs-CZ" sz="1900" dirty="0" smtClean="0"/>
              <a:t>pracovat s nimi u stolků na </a:t>
            </a:r>
            <a:r>
              <a:rPr lang="cs-CZ" sz="1900" dirty="0"/>
              <a:t>magnetické </a:t>
            </a:r>
            <a:r>
              <a:rPr lang="cs-CZ" sz="1900" dirty="0" smtClean="0"/>
              <a:t>tabulce podle pokynů učitelky.</a:t>
            </a:r>
            <a:endParaRPr lang="cs-CZ" sz="1600" dirty="0"/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Modro-zelená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Zákla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TM03457444[[fn=Základna]]</Template>
  <TotalTime>0</TotalTime>
  <Words>490</Words>
  <Application>Microsoft Office PowerPoint</Application>
  <PresentationFormat>Širokoúhlá obrazovka</PresentationFormat>
  <Paragraphs>73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</vt:lpstr>
      <vt:lpstr>Calibri</vt:lpstr>
      <vt:lpstr>Century Gothic</vt:lpstr>
      <vt:lpstr>Corbel</vt:lpstr>
      <vt:lpstr>Times New Roman</vt:lpstr>
      <vt:lpstr>Základ</vt:lpstr>
      <vt:lpstr>JAK JDE ŽIVOT I – 0-3 roky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2015-03-24T12:47:41Z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