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Default Extension="doc" ContentType="application/msword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41" r:id="rId2"/>
  </p:sldMasterIdLst>
  <p:notesMasterIdLst>
    <p:notesMasterId r:id="rId16"/>
  </p:notesMasterIdLst>
  <p:handoutMasterIdLst>
    <p:handoutMasterId r:id="rId17"/>
  </p:handoutMasterIdLst>
  <p:sldIdLst>
    <p:sldId id="272" r:id="rId3"/>
    <p:sldId id="331" r:id="rId4"/>
    <p:sldId id="326" r:id="rId5"/>
    <p:sldId id="327" r:id="rId6"/>
    <p:sldId id="334" r:id="rId7"/>
    <p:sldId id="328" r:id="rId8"/>
    <p:sldId id="330" r:id="rId9"/>
    <p:sldId id="275" r:id="rId10"/>
    <p:sldId id="276" r:id="rId11"/>
    <p:sldId id="277" r:id="rId12"/>
    <p:sldId id="278" r:id="rId13"/>
    <p:sldId id="287" r:id="rId14"/>
    <p:sldId id="28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  <p15:guide id="3" orient="horz" pos="2260" userDrawn="1">
          <p15:clr>
            <a:srgbClr val="A4A3A4"/>
          </p15:clr>
        </p15:guide>
        <p15:guide id="4" orient="horz" pos="23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76" autoAdjust="0"/>
    <p:restoredTop sz="94660" autoAdjust="0"/>
  </p:normalViewPr>
  <p:slideViewPr>
    <p:cSldViewPr snapToGrid="0">
      <p:cViewPr varScale="1">
        <p:scale>
          <a:sx n="80" d="100"/>
          <a:sy n="80" d="100"/>
        </p:scale>
        <p:origin x="-90" y="-636"/>
      </p:cViewPr>
      <p:guideLst>
        <p:guide orient="horz" pos="2160"/>
        <p:guide orient="horz" pos="2260"/>
        <p:guide orient="horz" pos="2360"/>
        <p:guide pos="3840"/>
      </p:guideLst>
    </p:cSldViewPr>
  </p:slideViewPr>
  <p:outlineViewPr>
    <p:cViewPr>
      <p:scale>
        <a:sx n="33" d="100"/>
        <a:sy n="33" d="100"/>
      </p:scale>
      <p:origin x="0" y="2532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368685763" cy="36868576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25.3.2015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25.3.2015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5401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9526336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3778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59675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29061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7572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7231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18126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137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8752708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5803315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7193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649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kument_aplikace_Microsoft_Office_Word_97-_20031.doc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01006" y="549977"/>
            <a:ext cx="7766936" cy="1646302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sz="2800" dirty="0" smtClean="0"/>
              <a:t>JAK JDE ŽIVOT II – 3-6 let (školka)</a:t>
            </a:r>
            <a:endParaRPr lang="cs-CZ" sz="28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01006" y="2350822"/>
            <a:ext cx="7766936" cy="1096899"/>
          </a:xfrm>
        </p:spPr>
        <p:txBody>
          <a:bodyPr/>
          <a:lstStyle/>
          <a:p>
            <a:r>
              <a:rPr lang="cs-CZ" cap="none" dirty="0" smtClean="0"/>
              <a:t>Jarmila Svobodová</a:t>
            </a:r>
            <a:endParaRPr lang="cs-CZ" cap="none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3682" b="42703"/>
          <a:stretch/>
        </p:blipFill>
        <p:spPr>
          <a:xfrm>
            <a:off x="5116187" y="2686032"/>
            <a:ext cx="1130784" cy="1846362"/>
          </a:xfrm>
        </p:spPr>
      </p:pic>
      <p:pic>
        <p:nvPicPr>
          <p:cNvPr id="6" name="Zástupný symbol pro obsah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2775" b="42237"/>
          <a:stretch/>
        </p:blipFill>
        <p:spPr>
          <a:xfrm>
            <a:off x="1262370" y="3425095"/>
            <a:ext cx="1599386" cy="1861388"/>
          </a:xfrm>
          <a:prstGeom prst="rect">
            <a:avLst/>
          </a:prstGeom>
        </p:spPr>
      </p:pic>
      <p:pic>
        <p:nvPicPr>
          <p:cNvPr id="7" name="Zástupný symbol pro obsah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2071" t="56246" r="19680"/>
          <a:stretch/>
        </p:blipFill>
        <p:spPr>
          <a:xfrm>
            <a:off x="8917277" y="4090050"/>
            <a:ext cx="1643399" cy="1409943"/>
          </a:xfrm>
          <a:prstGeom prst="rect">
            <a:avLst/>
          </a:prstGeom>
        </p:spPr>
      </p:pic>
      <p:pic>
        <p:nvPicPr>
          <p:cNvPr id="8" name="Zástupný symbol pro obsah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6165" r="57622"/>
          <a:stretch/>
        </p:blipFill>
        <p:spPr>
          <a:xfrm>
            <a:off x="2385238" y="814881"/>
            <a:ext cx="1820799" cy="1412576"/>
          </a:xfrm>
          <a:prstGeom prst="rect">
            <a:avLst/>
          </a:prstGeom>
        </p:spPr>
      </p:pic>
      <p:pic>
        <p:nvPicPr>
          <p:cNvPr id="9" name="Zástupný symbol pro obsah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875" r="25972" b="42703"/>
          <a:stretch/>
        </p:blipFill>
        <p:spPr>
          <a:xfrm>
            <a:off x="7070594" y="814881"/>
            <a:ext cx="1596328" cy="1846362"/>
          </a:xfrm>
          <a:prstGeom prst="rect">
            <a:avLst/>
          </a:prstGeom>
        </p:spPr>
      </p:pic>
      <p:pic>
        <p:nvPicPr>
          <p:cNvPr id="10" name="Zástupný symbol pro obsah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0131" t="56246" r="-1"/>
          <a:stretch/>
        </p:blipFill>
        <p:spPr>
          <a:xfrm>
            <a:off x="10818253" y="1956271"/>
            <a:ext cx="853736" cy="1409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422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5122" name="Picture 2" descr="F:\PREZENTACE Jak jde život\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05301" y="1880393"/>
            <a:ext cx="3251199" cy="2567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F:\PREZENTACE Jak jde život\PA04015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1224" y="2299493"/>
            <a:ext cx="2898776" cy="2174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Jájina\Desktop\showthumb.php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64500" y="2159001"/>
            <a:ext cx="2806700" cy="2280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07971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6146" name="Picture 2" descr="C:\Users\Jájina\Desktop\Nová složka (4)\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16786" y="1272893"/>
            <a:ext cx="24384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Jájina\Desktop\Nová složka (4)\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16786" y="3388399"/>
            <a:ext cx="2438400" cy="1842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Jájina\Desktop\Nová složka (4)\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0149" y="1261370"/>
            <a:ext cx="2453764" cy="184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Jájina\Desktop\Nová složka (4)\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0149" y="3388399"/>
            <a:ext cx="2453764" cy="1839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Jájina\Desktop\Nová složka (4)\1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71554" y="3385335"/>
            <a:ext cx="2453764" cy="1839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Jájina\Desktop\Nová složka (4)\1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71554" y="1272893"/>
            <a:ext cx="2399120" cy="1798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1561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43000" y="1134319"/>
            <a:ext cx="9872871" cy="4961681"/>
          </a:xfrm>
        </p:spPr>
        <p:txBody>
          <a:bodyPr/>
          <a:lstStyle/>
          <a:p>
            <a:r>
              <a:rPr lang="cs-CZ" dirty="0" smtClean="0"/>
              <a:t>Zakroužkuj věci, které potřebují děti v mateřské škole. </a:t>
            </a:r>
            <a:r>
              <a:rPr lang="cs-CZ" dirty="0" smtClean="0"/>
              <a:t>Pověz, </a:t>
            </a:r>
            <a:r>
              <a:rPr lang="cs-CZ" dirty="0" smtClean="0"/>
              <a:t>na co je potřebují.</a:t>
            </a:r>
          </a:p>
          <a:p>
            <a:r>
              <a:rPr lang="cs-CZ" dirty="0"/>
              <a:t>Přeškrtni věci, které děti v mateřské škole nepotřebují. Řekni proč.</a:t>
            </a:r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84034" y="3779935"/>
            <a:ext cx="1807910" cy="135593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84351" y="2683213"/>
            <a:ext cx="1848945" cy="138670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43374" y="2217350"/>
            <a:ext cx="1863745" cy="139780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25234" y="4477808"/>
            <a:ext cx="1754826" cy="131612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28765" y="3769276"/>
            <a:ext cx="1822122" cy="1366592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95690" y="2400150"/>
            <a:ext cx="1812624" cy="1072469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06931" y="4457445"/>
            <a:ext cx="1809128" cy="135684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33631" y="2400150"/>
            <a:ext cx="1155728" cy="1540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640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143000" y="1145894"/>
            <a:ext cx="9872871" cy="4950106"/>
          </a:xfrm>
        </p:spPr>
        <p:txBody>
          <a:bodyPr/>
          <a:lstStyle/>
          <a:p>
            <a:r>
              <a:rPr lang="cs-CZ" dirty="0"/>
              <a:t>Zakroužkuj věci, které potřebují děti v mateřské škole. </a:t>
            </a:r>
            <a:r>
              <a:rPr lang="cs-CZ" dirty="0" smtClean="0"/>
              <a:t>Pověz, co s nimi dělají.</a:t>
            </a:r>
          </a:p>
          <a:p>
            <a:r>
              <a:rPr lang="cs-CZ" dirty="0" smtClean="0"/>
              <a:t>Přeškrtni věci, které děti v mateřské škole nepotřebují. Řekni proč.</a:t>
            </a:r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93542" y="3677927"/>
            <a:ext cx="1863745" cy="139780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72333" y="3224704"/>
            <a:ext cx="1607064" cy="120529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57389" y="5203564"/>
            <a:ext cx="1061144" cy="79585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672" b="9490"/>
          <a:stretch/>
        </p:blipFill>
        <p:spPr>
          <a:xfrm>
            <a:off x="2148317" y="2236554"/>
            <a:ext cx="1863745" cy="108802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17920" y="3788163"/>
            <a:ext cx="1711570" cy="1283678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29530" y="4936380"/>
            <a:ext cx="1334947" cy="100121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520" y="2143192"/>
            <a:ext cx="1699660" cy="127474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2" b="9620"/>
          <a:stretch/>
        </p:blipFill>
        <p:spPr>
          <a:xfrm>
            <a:off x="7326668" y="2072393"/>
            <a:ext cx="1574244" cy="1423399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74488" y="3495792"/>
            <a:ext cx="1834491" cy="1579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120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graphicFrame>
        <p:nvGraphicFramePr>
          <p:cNvPr id="2" name="Zástupný symbol pro obsah 1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4843381"/>
              </p:ext>
            </p:extLst>
          </p:nvPr>
        </p:nvGraphicFramePr>
        <p:xfrm>
          <a:off x="2900217" y="1542098"/>
          <a:ext cx="6390843" cy="3676447"/>
        </p:xfrm>
        <a:graphic>
          <a:graphicData uri="http://schemas.openxmlformats.org/presentationml/2006/ole">
            <p:oleObj spid="_x0000_s1033" name="Document" r:id="rId3" imgW="9609114" imgH="5527946" progId="Word.Documen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4296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/>
              <a:t>Fotografie z archivu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>
                <a:latin typeface="Calibri" panose="020F0502020204030204" pitchFamily="34" charset="0"/>
              </a:rPr>
              <a:t>Integrovaný blok</a:t>
            </a:r>
            <a:r>
              <a:rPr lang="cs-CZ" sz="2800" dirty="0" smtClean="0">
                <a:latin typeface="Calibri" panose="020F0502020204030204" pitchFamily="34" charset="0"/>
              </a:rPr>
              <a:t>: Dítě a jeho psychika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" indent="0">
              <a:buNone/>
            </a:pPr>
            <a:r>
              <a:rPr lang="cs-CZ" sz="2000" b="1" dirty="0">
                <a:cs typeface="Times New Roman" panose="02020603050405020304" pitchFamily="18" charset="0"/>
              </a:rPr>
              <a:t>Popis</a:t>
            </a:r>
          </a:p>
          <a:p>
            <a:pPr>
              <a:spcBef>
                <a:spcPts val="1000"/>
              </a:spcBef>
            </a:pPr>
            <a:r>
              <a:rPr lang="cs-CZ" sz="2000" dirty="0">
                <a:cs typeface="Times New Roman" panose="02020603050405020304" pitchFamily="18" charset="0"/>
              </a:rPr>
              <a:t>Prezentace v PowerPointu obsahuje </a:t>
            </a:r>
            <a:r>
              <a:rPr lang="cs-CZ" sz="2000" dirty="0" smtClean="0">
                <a:cs typeface="Times New Roman" panose="02020603050405020304" pitchFamily="18" charset="0"/>
              </a:rPr>
              <a:t>5 </a:t>
            </a:r>
            <a:r>
              <a:rPr lang="cs-CZ" sz="2000" dirty="0">
                <a:cs typeface="Times New Roman" panose="02020603050405020304" pitchFamily="18" charset="0"/>
              </a:rPr>
              <a:t>pracovních listů s jednoduchými interaktivními úkoly. </a:t>
            </a:r>
          </a:p>
          <a:p>
            <a:pPr>
              <a:spcBef>
                <a:spcPts val="1000"/>
              </a:spcBef>
            </a:pPr>
            <a:r>
              <a:rPr lang="cs-CZ" sz="2000" dirty="0">
                <a:cs typeface="Times New Roman" panose="02020603050405020304" pitchFamily="18" charset="0"/>
              </a:rPr>
              <a:t>Součástí prezentace </a:t>
            </a:r>
            <a:r>
              <a:rPr lang="cs-CZ" sz="2000" dirty="0" smtClean="0">
                <a:cs typeface="Times New Roman" panose="02020603050405020304" pitchFamily="18" charset="0"/>
              </a:rPr>
              <a:t>je 1 </a:t>
            </a:r>
            <a:r>
              <a:rPr lang="cs-CZ" sz="2000" dirty="0">
                <a:cs typeface="Times New Roman" panose="02020603050405020304" pitchFamily="18" charset="0"/>
              </a:rPr>
              <a:t>pracovní </a:t>
            </a:r>
            <a:r>
              <a:rPr lang="cs-CZ" sz="2000" dirty="0" smtClean="0">
                <a:cs typeface="Times New Roman" panose="02020603050405020304" pitchFamily="18" charset="0"/>
              </a:rPr>
              <a:t>list </a:t>
            </a:r>
            <a:r>
              <a:rPr lang="cs-CZ" sz="2000" dirty="0">
                <a:cs typeface="Times New Roman" panose="02020603050405020304" pitchFamily="18" charset="0"/>
              </a:rPr>
              <a:t>(k tisku a rozstříhání) na samostatnou práci dětí u stolků k práci na magnetických tabulkách z </a:t>
            </a:r>
            <a:r>
              <a:rPr lang="cs-CZ" sz="2000" dirty="0" err="1">
                <a:cs typeface="Times New Roman" panose="02020603050405020304" pitchFamily="18" charset="0"/>
              </a:rPr>
              <a:t>KUMUČe</a:t>
            </a:r>
            <a:r>
              <a:rPr lang="cs-CZ" sz="2000" dirty="0">
                <a:cs typeface="Times New Roman" panose="02020603050405020304" pitchFamily="18" charset="0"/>
              </a:rPr>
              <a:t>. </a:t>
            </a:r>
          </a:p>
          <a:p>
            <a:pPr marL="45720" indent="0">
              <a:buNone/>
            </a:pPr>
            <a:r>
              <a:rPr lang="cs-CZ" sz="2000" b="1" dirty="0">
                <a:cs typeface="Times New Roman" panose="02020603050405020304" pitchFamily="18" charset="0"/>
              </a:rPr>
              <a:t>Očekávání a cíle</a:t>
            </a:r>
          </a:p>
          <a:p>
            <a:pPr>
              <a:spcBef>
                <a:spcPts val="1000"/>
              </a:spcBef>
            </a:pPr>
            <a:r>
              <a:rPr lang="cs-CZ" sz="2000" dirty="0">
                <a:cs typeface="Times New Roman" panose="02020603050405020304" pitchFamily="18" charset="0"/>
              </a:rPr>
              <a:t>Dítě dokáže samostatně splnit jednoduchý úkol. Dokáže samostatně pracovat podle pokynů. Dokáže přiřazovat prvky, které k sobě logicky patří. Má základní znalosti o </a:t>
            </a:r>
            <a:r>
              <a:rPr lang="cs-CZ" sz="2000" dirty="0" smtClean="0">
                <a:cs typeface="Times New Roman" panose="02020603050405020304" pitchFamily="18" charset="0"/>
              </a:rPr>
              <a:t>tom, jak roste a vyvíjí se a které předměty a věci v daném věku potřebuje a </a:t>
            </a:r>
            <a:r>
              <a:rPr lang="cs-CZ" sz="2000" smtClean="0">
                <a:cs typeface="Times New Roman" panose="02020603050405020304" pitchFamily="18" charset="0"/>
              </a:rPr>
              <a:t>proč.</a:t>
            </a:r>
            <a:endParaRPr lang="cs-CZ" sz="2000" dirty="0"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interaktivním materiálem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8357" y="1727557"/>
            <a:ext cx="10538534" cy="3524813"/>
          </a:xfrm>
        </p:spPr>
        <p:txBody>
          <a:bodyPr>
            <a:normAutofit/>
          </a:bodyPr>
          <a:lstStyle/>
          <a:p>
            <a:pPr algn="just"/>
            <a:r>
              <a:rPr lang="cs-CZ" sz="1900" b="1" dirty="0"/>
              <a:t>2. snímek: </a:t>
            </a:r>
            <a:r>
              <a:rPr lang="cs-CZ" sz="1900" dirty="0"/>
              <a:t>obsahuje </a:t>
            </a:r>
            <a:r>
              <a:rPr lang="cs-CZ" sz="1900" dirty="0" smtClean="0"/>
              <a:t>obrázek</a:t>
            </a:r>
            <a:r>
              <a:rPr lang="cs-CZ" sz="1900" dirty="0"/>
              <a:t>, který děti </a:t>
            </a:r>
            <a:r>
              <a:rPr lang="cs-CZ" sz="1900" dirty="0" smtClean="0"/>
              <a:t>složí </a:t>
            </a:r>
            <a:r>
              <a:rPr lang="cs-CZ" sz="1900" dirty="0"/>
              <a:t>a pojmenují, </a:t>
            </a:r>
            <a:r>
              <a:rPr lang="cs-CZ" sz="1900" dirty="0" smtClean="0"/>
              <a:t>popisují.</a:t>
            </a:r>
            <a:endParaRPr lang="cs-CZ" sz="1900" dirty="0"/>
          </a:p>
          <a:p>
            <a:pPr algn="just"/>
            <a:r>
              <a:rPr lang="cs-CZ" sz="1900" b="1" dirty="0"/>
              <a:t>3. snímek: </a:t>
            </a:r>
            <a:r>
              <a:rPr lang="cs-CZ" sz="1900" dirty="0"/>
              <a:t>list obsahuje 3 fotografie, děti si je pozorně prohlížejí, říkají, </a:t>
            </a:r>
            <a:r>
              <a:rPr lang="cs-CZ" sz="1900" dirty="0" smtClean="0"/>
              <a:t>co na nich vidí, z čeho je to vyrobeno, k čemu je to,  kde to můžeme vidět</a:t>
            </a:r>
          </a:p>
          <a:p>
            <a:pPr algn="just"/>
            <a:r>
              <a:rPr lang="cs-CZ" sz="1900" b="1" dirty="0" smtClean="0"/>
              <a:t>4. snímek: </a:t>
            </a:r>
            <a:r>
              <a:rPr lang="cs-CZ" sz="1900" dirty="0" smtClean="0"/>
              <a:t>obsahuje 6 fotografií s různými činnostmi, které dělají děti v MŠ. Obrázky postupně  odkrývají a pojmenovávají jednotlivé činnosti. Jmenují předměty a věci, které pro danou činnost potřebují. </a:t>
            </a:r>
          </a:p>
          <a:p>
            <a:pPr algn="just"/>
            <a:r>
              <a:rPr lang="cs-CZ" sz="1900" b="1" dirty="0" smtClean="0"/>
              <a:t>5. – 6. snímek: </a:t>
            </a:r>
            <a:r>
              <a:rPr lang="cs-CZ" sz="1900" dirty="0" smtClean="0"/>
              <a:t>každý list obsahuje obrázky různých předmětů, děti kroužkují a škrtají dle zadání</a:t>
            </a:r>
          </a:p>
          <a:p>
            <a:pPr algn="just"/>
            <a:r>
              <a:rPr lang="cs-CZ" sz="1900" b="1" dirty="0" smtClean="0"/>
              <a:t>7</a:t>
            </a:r>
            <a:r>
              <a:rPr lang="cs-CZ" sz="1900" b="1" dirty="0"/>
              <a:t>. snímek: </a:t>
            </a:r>
            <a:r>
              <a:rPr lang="cs-CZ" sz="1900" dirty="0" smtClean="0"/>
              <a:t>využití </a:t>
            </a:r>
            <a:r>
              <a:rPr lang="cs-CZ" sz="1900" dirty="0" err="1"/>
              <a:t>KUMUČe</a:t>
            </a:r>
            <a:r>
              <a:rPr lang="cs-CZ" sz="1900" dirty="0"/>
              <a:t> – obrázky </a:t>
            </a:r>
            <a:r>
              <a:rPr lang="cs-CZ" sz="1900" dirty="0" smtClean="0"/>
              <a:t>předmětů je </a:t>
            </a:r>
            <a:r>
              <a:rPr lang="cs-CZ" sz="1900" dirty="0"/>
              <a:t>možné vytisknout, rozstříhat a pracovat s nimi u stolků na magnetické tabulce podle pokynů učitelky.</a:t>
            </a:r>
            <a:endParaRPr lang="cs-CZ" sz="1600" dirty="0"/>
          </a:p>
          <a:p>
            <a:pPr marL="45720" indent="0">
              <a:buNone/>
            </a:pPr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677334" y="1510725"/>
            <a:ext cx="9595189" cy="3065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Přicházet s vlastními nápady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Řešení jednoduchých problémů a samostatné rozhodování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Spontánně vyprávět zážitky</a:t>
            </a:r>
          </a:p>
        </p:txBody>
      </p:sp>
    </p:spTree>
    <p:extLst>
      <p:ext uri="{BB962C8B-B14F-4D97-AF65-F5344CB8AC3E}">
        <p14:creationId xmlns:p14="http://schemas.microsoft.com/office/powerpoint/2010/main" xmlns="" val="170603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6"/>
            <a:ext cx="7234991" cy="3610016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5721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klad">
  <a:themeElements>
    <a:clrScheme name="Modro-zelená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Základ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Základ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TM03457444[[fn=Základna]]</Template>
  <TotalTime>0</TotalTime>
  <Words>462</Words>
  <Application>Microsoft Office PowerPoint</Application>
  <PresentationFormat>Vlastní</PresentationFormat>
  <Paragraphs>65</Paragraphs>
  <Slides>13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Základ</vt:lpstr>
      <vt:lpstr>Document</vt:lpstr>
      <vt:lpstr>JAK JDE ŽIVOT II – 3-6 let (školka)</vt:lpstr>
      <vt:lpstr>Snímek 2</vt:lpstr>
      <vt:lpstr>Snímek 3</vt:lpstr>
      <vt:lpstr>Snímek 4</vt:lpstr>
      <vt:lpstr>Snímek 5</vt:lpstr>
      <vt:lpstr>Snímek 6</vt:lpstr>
      <vt:lpstr>Snímek 7</vt:lpstr>
      <vt:lpstr>Použité odkazy</vt:lpstr>
      <vt:lpstr>Metodický pokyn Integrovaný blok: Dítě a jeho psychika</vt:lpstr>
      <vt:lpstr>Studijní materiály </vt:lpstr>
      <vt:lpstr>Práce s interaktivním materiálem</vt:lpstr>
      <vt:lpstr>Prvky polytechnické výchovy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2015-03-25T21:26:09Z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