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5" d="100"/>
          <a:sy n="65" d="100"/>
        </p:scale>
        <p:origin x="-154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d/Garden_of_Straka_Academy,_Prague_Mal%C3%A1_Strana.jpg" TargetMode="External"/><Relationship Id="rId2" Type="http://schemas.openxmlformats.org/officeDocument/2006/relationships/hyperlink" Target="http://cs.wikipedia.org/wiki/Soubor:Zasedac%C3%AD_s%C3%A1l_Poslaneck%C3%A9_sn%C4%9Bmovn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oudni_sin.jpg" TargetMode="External"/><Relationship Id="rId5" Type="http://schemas.openxmlformats.org/officeDocument/2006/relationships/hyperlink" Target="http://cs.wikipedia.org/wiki/Soubor:Okresn%C3%AD_soud_Liberec,_severov%C3%BDchodn%C3%AD_pohled.jpg" TargetMode="External"/><Relationship Id="rId4" Type="http://schemas.openxmlformats.org/officeDocument/2006/relationships/hyperlink" Target="http://cs.wikipedia.org/wiki/Soubor:Budova_Nejvy%C5%A1%C5%A1%C3%ADho_soudu_%C4%8C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Podnadpis 2"/>
          <p:cNvSpPr txBox="1">
            <a:spLocks/>
          </p:cNvSpPr>
          <p:nvPr/>
        </p:nvSpPr>
        <p:spPr>
          <a:xfrm>
            <a:off x="1043608" y="476673"/>
            <a:ext cx="6400800" cy="1152128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cs-CZ" sz="3200" dirty="0" smtClean="0">
                <a:solidFill>
                  <a:schemeClr val="tx1"/>
                </a:solidFill>
              </a:rPr>
              <a:t>Moc ve státě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6508" y="534264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6198249"/>
              </p:ext>
            </p:extLst>
          </p:nvPr>
        </p:nvGraphicFramePr>
        <p:xfrm>
          <a:off x="1263875" y="2348880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společnost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Občanská</a:t>
                      </a:r>
                      <a:r>
                        <a:rPr lang="cs-CZ" sz="1400" kern="50" baseline="0" dirty="0" smtClean="0">
                          <a:effectLst/>
                        </a:rPr>
                        <a:t> výchova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071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Stát a právo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Moc ve státě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r>
                        <a:rPr lang="cs-CZ" sz="1400" kern="50" dirty="0" smtClean="0">
                          <a:effectLst/>
                        </a:rPr>
                        <a:t>  Libuše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13.10.2011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Prezentace</a:t>
                      </a:r>
                      <a:r>
                        <a:rPr lang="cs-CZ" sz="1400" kern="50" baseline="0" dirty="0" smtClean="0">
                          <a:effectLst/>
                        </a:rPr>
                        <a:t> o základní formách státní moci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2339752" y="4725144"/>
            <a:ext cx="4248472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VY_32_INOVACE_03-44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555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1545" y="269776"/>
            <a:ext cx="8229600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Moc ve státě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2420888"/>
            <a:ext cx="2592288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zákonodárná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3140224" y="2434341"/>
            <a:ext cx="2592288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výkonná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6156176" y="2420888"/>
            <a:ext cx="2592288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soudní</a:t>
            </a:r>
            <a:endParaRPr lang="cs-CZ" sz="3200" dirty="0"/>
          </a:p>
        </p:txBody>
      </p:sp>
      <p:cxnSp>
        <p:nvCxnSpPr>
          <p:cNvPr id="8" name="Přímá spojnice se šipkou 7"/>
          <p:cNvCxnSpPr>
            <a:endCxn id="4" idx="0"/>
          </p:cNvCxnSpPr>
          <p:nvPr/>
        </p:nvCxnSpPr>
        <p:spPr>
          <a:xfrm flipH="1">
            <a:off x="1547664" y="1412776"/>
            <a:ext cx="1592560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436368" y="1412776"/>
            <a:ext cx="495672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6" idx="0"/>
          </p:cNvCxnSpPr>
          <p:nvPr/>
        </p:nvCxnSpPr>
        <p:spPr>
          <a:xfrm>
            <a:off x="6948264" y="1412776"/>
            <a:ext cx="504056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45064"/>
            <a:ext cx="3050923" cy="228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192" y="3445064"/>
            <a:ext cx="2875685" cy="2189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240300" y="6004934"/>
            <a:ext cx="2745577" cy="37639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Strakova akademie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251520" y="6004934"/>
            <a:ext cx="2592288" cy="5924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Zasedací sál Poslanecké sněmovny ČR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03230"/>
            <a:ext cx="2915836" cy="2186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6516216" y="6004934"/>
            <a:ext cx="2376264" cy="5924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Budova Nejvyššího soudu v Brně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1151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13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Moc zákonodárná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Zákonodárnou moc má Parlament ČR.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2276872"/>
            <a:ext cx="4176463" cy="57606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Parlament</a:t>
            </a:r>
            <a:r>
              <a:rPr lang="cs-CZ" sz="2800" dirty="0" smtClean="0"/>
              <a:t> ČR</a:t>
            </a:r>
            <a:endParaRPr lang="cs-CZ" sz="28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627784" y="2852936"/>
            <a:ext cx="936104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355976" y="2852936"/>
            <a:ext cx="792088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179512" y="3717032"/>
            <a:ext cx="3384376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Poslanecká</a:t>
            </a:r>
            <a:r>
              <a:rPr lang="cs-CZ" dirty="0" smtClean="0"/>
              <a:t> </a:t>
            </a:r>
            <a:r>
              <a:rPr lang="cs-CZ" sz="2400" dirty="0" smtClean="0"/>
              <a:t>sněmovna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499992" y="3717032"/>
            <a:ext cx="2088232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Senát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>
            <a:off x="3156563" y="3140968"/>
            <a:ext cx="1440160" cy="43204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komory</a:t>
            </a:r>
            <a:endParaRPr lang="cs-CZ" dirty="0"/>
          </a:p>
        </p:txBody>
      </p:sp>
      <p:sp>
        <p:nvSpPr>
          <p:cNvPr id="12" name="Šipka dolů 11"/>
          <p:cNvSpPr/>
          <p:nvPr/>
        </p:nvSpPr>
        <p:spPr>
          <a:xfrm>
            <a:off x="1691680" y="4293096"/>
            <a:ext cx="45719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5526600" y="4293096"/>
            <a:ext cx="45719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73578" y="4761148"/>
            <a:ext cx="2196244" cy="43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poslanci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4636215" y="4768114"/>
            <a:ext cx="1872208" cy="5040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senátoři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72386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Poslanecká sněmovna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3900" dirty="0"/>
              <a:t> </a:t>
            </a:r>
            <a:r>
              <a:rPr lang="cs-CZ" sz="3900" dirty="0" smtClean="0"/>
              <a:t>200 poslanců</a:t>
            </a:r>
          </a:p>
          <a:p>
            <a:r>
              <a:rPr lang="cs-CZ" sz="3900" dirty="0" smtClean="0"/>
              <a:t>Voleni na 4 roky</a:t>
            </a:r>
          </a:p>
          <a:p>
            <a:r>
              <a:rPr lang="cs-CZ" sz="3900" dirty="0" smtClean="0"/>
              <a:t>Věk – 21 let</a:t>
            </a:r>
          </a:p>
          <a:p>
            <a:r>
              <a:rPr lang="cs-CZ" sz="3900" dirty="0" smtClean="0"/>
              <a:t>Volební systém  - poměrný</a:t>
            </a:r>
            <a:endParaRPr lang="cs-CZ" sz="3900" dirty="0"/>
          </a:p>
        </p:txBody>
      </p:sp>
      <p:sp>
        <p:nvSpPr>
          <p:cNvPr id="4" name="Šipka dolů 3"/>
          <p:cNvSpPr/>
          <p:nvPr/>
        </p:nvSpPr>
        <p:spPr>
          <a:xfrm>
            <a:off x="3923928" y="1700808"/>
            <a:ext cx="504056" cy="14401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220072" y="2060848"/>
            <a:ext cx="252028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poslanci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8981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Senát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81 senátorů/:3</a:t>
            </a:r>
          </a:p>
          <a:p>
            <a:r>
              <a:rPr lang="cs-CZ" dirty="0" smtClean="0"/>
              <a:t>1xza 2 roky se volí třetina</a:t>
            </a:r>
          </a:p>
          <a:p>
            <a:r>
              <a:rPr lang="cs-CZ" dirty="0" smtClean="0"/>
              <a:t>Volební období – 6 let</a:t>
            </a:r>
          </a:p>
          <a:p>
            <a:r>
              <a:rPr lang="cs-CZ" dirty="0" smtClean="0"/>
              <a:t>Věk – 40 let</a:t>
            </a:r>
          </a:p>
          <a:p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067944" y="1628800"/>
            <a:ext cx="432048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36096" y="2060848"/>
            <a:ext cx="2304256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senátoři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7409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Výkonná moc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483768" y="1484784"/>
            <a:ext cx="936104" cy="15841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>
            <a:stCxn id="2" idx="2"/>
          </p:cNvCxnSpPr>
          <p:nvPr/>
        </p:nvCxnSpPr>
        <p:spPr>
          <a:xfrm>
            <a:off x="4572000" y="1417638"/>
            <a:ext cx="1296144" cy="165132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1383150" y="3164844"/>
            <a:ext cx="2232248" cy="5760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vláda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4572000" y="3237709"/>
            <a:ext cx="2232248" cy="5760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prezident</a:t>
            </a:r>
            <a:endParaRPr lang="cs-CZ" sz="3200" dirty="0"/>
          </a:p>
        </p:txBody>
      </p:sp>
      <p:sp>
        <p:nvSpPr>
          <p:cNvPr id="10" name="Šipka dolů 9"/>
          <p:cNvSpPr/>
          <p:nvPr/>
        </p:nvSpPr>
        <p:spPr>
          <a:xfrm>
            <a:off x="2339752" y="3813773"/>
            <a:ext cx="432048" cy="98337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322" y="4797152"/>
            <a:ext cx="1766398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předseda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925771" y="4797152"/>
            <a:ext cx="1766398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ministři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285322" y="5877272"/>
            <a:ext cx="1766398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premiér</a:t>
            </a:r>
            <a:endParaRPr lang="cs-CZ" dirty="0"/>
          </a:p>
        </p:txBody>
      </p:sp>
      <p:sp>
        <p:nvSpPr>
          <p:cNvPr id="14" name="Plus 13"/>
          <p:cNvSpPr/>
          <p:nvPr/>
        </p:nvSpPr>
        <p:spPr>
          <a:xfrm>
            <a:off x="2304340" y="4941168"/>
            <a:ext cx="442003" cy="288032"/>
          </a:xfrm>
          <a:prstGeom prst="mathPlus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Je rovno 15"/>
          <p:cNvSpPr/>
          <p:nvPr/>
        </p:nvSpPr>
        <p:spPr>
          <a:xfrm rot="16200000">
            <a:off x="930050" y="5390605"/>
            <a:ext cx="581609" cy="504056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6300192" y="3813773"/>
            <a:ext cx="360040" cy="98337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436096" y="5060274"/>
            <a:ext cx="2952328" cy="136815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věk – 40 let</a:t>
            </a:r>
          </a:p>
          <a:p>
            <a:pPr algn="ctr"/>
            <a:r>
              <a:rPr lang="cs-CZ" sz="2400" dirty="0" smtClean="0"/>
              <a:t>volební období – 5  let</a:t>
            </a:r>
          </a:p>
          <a:p>
            <a:pPr algn="ctr"/>
            <a:r>
              <a:rPr lang="cs-CZ" sz="2400" dirty="0" smtClean="0"/>
              <a:t>volen pouze 2x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36812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Soudní 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Soudce jmenuje prezident.</a:t>
            </a:r>
          </a:p>
          <a:p>
            <a:r>
              <a:rPr lang="cs-CZ" dirty="0" smtClean="0"/>
              <a:t>Soudy jsou nezávislé na zákonodárné a výkonné moci.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49" y="2728913"/>
            <a:ext cx="4604063" cy="3076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99592" y="4581128"/>
            <a:ext cx="2304256" cy="122413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/>
              <a:t>Budova Krajského soudu v Ústí nad Labem - pobočka v Liberci</a:t>
            </a:r>
          </a:p>
        </p:txBody>
      </p:sp>
    </p:spTree>
    <p:extLst>
      <p:ext uri="{BB962C8B-B14F-4D97-AF65-F5344CB8AC3E}">
        <p14:creationId xmlns:p14="http://schemas.microsoft.com/office/powerpoint/2010/main" val="3043282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Soudy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rozhodují:</a:t>
            </a:r>
            <a:endParaRPr lang="cs-CZ" dirty="0"/>
          </a:p>
          <a:p>
            <a:pPr lvl="1"/>
            <a:r>
              <a:rPr lang="cs-CZ" dirty="0" smtClean="0"/>
              <a:t> v občanskoprávních řízeních</a:t>
            </a:r>
          </a:p>
          <a:p>
            <a:pPr lvl="1"/>
            <a:r>
              <a:rPr lang="cs-CZ" dirty="0" smtClean="0"/>
              <a:t>v trestních řízeních</a:t>
            </a:r>
          </a:p>
          <a:p>
            <a:pPr lvl="1"/>
            <a:r>
              <a:rPr lang="cs-CZ" dirty="0" smtClean="0"/>
              <a:t>ve správních řízeních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068960"/>
            <a:ext cx="3665984" cy="2749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5394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99792" y="2636912"/>
            <a:ext cx="2664296" cy="122413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Parlament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poslanci a senátoři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95836" y="34599"/>
            <a:ext cx="1872208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občané</a:t>
            </a:r>
            <a:endParaRPr lang="cs-CZ" sz="3600" dirty="0"/>
          </a:p>
        </p:txBody>
      </p:sp>
      <p:sp>
        <p:nvSpPr>
          <p:cNvPr id="7" name="Šipka dolů 6"/>
          <p:cNvSpPr/>
          <p:nvPr/>
        </p:nvSpPr>
        <p:spPr>
          <a:xfrm>
            <a:off x="3713106" y="908720"/>
            <a:ext cx="540060" cy="1342173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44008" y="684691"/>
            <a:ext cx="648072" cy="179023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wordArtVert"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volí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3851920" y="4005064"/>
            <a:ext cx="401246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807804" y="5752384"/>
            <a:ext cx="24482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prezidenta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2448" y="3962154"/>
            <a:ext cx="648072" cy="179023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wordArtVert"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volí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13" name="Přímá spojnice se šipkou 12"/>
          <p:cNvCxnSpPr>
            <a:stCxn id="10" idx="3"/>
          </p:cNvCxnSpPr>
          <p:nvPr/>
        </p:nvCxnSpPr>
        <p:spPr>
          <a:xfrm flipV="1">
            <a:off x="5256076" y="4102734"/>
            <a:ext cx="2722452" cy="197368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10" idx="1"/>
          </p:cNvCxnSpPr>
          <p:nvPr/>
        </p:nvCxnSpPr>
        <p:spPr>
          <a:xfrm flipH="1" flipV="1">
            <a:off x="1259632" y="4797152"/>
            <a:ext cx="1548172" cy="12792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7092280" y="3465004"/>
            <a:ext cx="1800200" cy="540060"/>
          </a:xfrm>
          <a:prstGeom prst="rect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soudy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7544" y="4102734"/>
            <a:ext cx="1944216" cy="754535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v</a:t>
            </a:r>
            <a:r>
              <a:rPr lang="cs-CZ" sz="3200" dirty="0" smtClean="0">
                <a:solidFill>
                  <a:schemeClr val="tx1"/>
                </a:solidFill>
              </a:rPr>
              <a:t>láda</a:t>
            </a:r>
            <a:endParaRPr lang="cs-CZ" sz="3200" dirty="0"/>
          </a:p>
        </p:txBody>
      </p:sp>
      <p:sp>
        <p:nvSpPr>
          <p:cNvPr id="21" name="Obdélník 20"/>
          <p:cNvSpPr/>
          <p:nvPr/>
        </p:nvSpPr>
        <p:spPr>
          <a:xfrm>
            <a:off x="6617302" y="5089577"/>
            <a:ext cx="2275178" cy="347209"/>
          </a:xfrm>
          <a:prstGeom prst="rect">
            <a:avLst/>
          </a:prstGeom>
          <a:ln>
            <a:noFill/>
          </a:ln>
          <a:effectLst>
            <a:softEdge rad="317500"/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jmenuje</a:t>
            </a:r>
            <a:r>
              <a:rPr lang="cs-CZ" dirty="0" smtClean="0"/>
              <a:t> </a:t>
            </a:r>
            <a:r>
              <a:rPr lang="cs-CZ" sz="2400" dirty="0" smtClean="0"/>
              <a:t>soudce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-85092" y="5522715"/>
            <a:ext cx="2689448" cy="487180"/>
          </a:xfrm>
          <a:prstGeom prst="rect">
            <a:avLst/>
          </a:prstGeom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jmenuje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premiéra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086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6" grpId="0" animBg="1"/>
      <p:bldP spid="17" grpId="0" animBg="1"/>
      <p:bldP spid="21" grpId="0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Použití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r>
              <a:rPr lang="cs-CZ" dirty="0"/>
              <a:t>Poslanecká sněmovna[cit.2011-10-13]. Dostupný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www:&lt;</a:t>
            </a:r>
            <a:r>
              <a:rPr lang="cs-CZ" dirty="0">
                <a:hlinkClick r:id="rId2"/>
              </a:rPr>
              <a:t>http://cs.wikipedia.org/wiki/Soubor:Zasedac%C3%AD_s%C3%A1l_Poslaneck%C3%A9_sn%C4%9Bmovny.jpg</a:t>
            </a:r>
            <a:r>
              <a:rPr lang="cs-CZ" dirty="0"/>
              <a:t>&gt;</a:t>
            </a:r>
          </a:p>
          <a:p>
            <a:r>
              <a:rPr lang="cs-CZ" dirty="0"/>
              <a:t>Strakova akademie [cit.2011-10-13]. Dostupný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Commons:na</a:t>
            </a:r>
            <a:r>
              <a:rPr lang="cs-CZ" dirty="0"/>
              <a:t> www: </a:t>
            </a:r>
            <a:r>
              <a:rPr lang="cs-CZ" dirty="0" smtClean="0"/>
              <a:t>&lt;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upload.wikimedia.org/</a:t>
            </a:r>
            <a:r>
              <a:rPr lang="cs-CZ" dirty="0" err="1" smtClean="0">
                <a:hlinkClick r:id="rId3"/>
              </a:rPr>
              <a:t>wikipedia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commons</a:t>
            </a:r>
            <a:r>
              <a:rPr lang="cs-CZ" smtClean="0">
                <a:hlinkClick r:id="rId3"/>
              </a:rPr>
              <a:t>/6/6d/Garden_of_Straka_Academy%2C_Prague_Mal%C3%A1_Strana.jpg</a:t>
            </a:r>
            <a:r>
              <a:rPr lang="cs-CZ" smtClean="0"/>
              <a:t>&gt;</a:t>
            </a:r>
            <a:endParaRPr lang="cs-CZ" dirty="0"/>
          </a:p>
          <a:p>
            <a:r>
              <a:rPr lang="cs-CZ" dirty="0"/>
              <a:t>Budova Nejvyššího soudu [cit.2011-10-13]. Dostupný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Commons:na</a:t>
            </a:r>
            <a:r>
              <a:rPr lang="cs-CZ" dirty="0"/>
              <a:t> www: </a:t>
            </a:r>
            <a:r>
              <a:rPr lang="cs-CZ" dirty="0" smtClean="0"/>
              <a:t>&lt;</a:t>
            </a:r>
            <a:r>
              <a:rPr lang="cs-CZ" dirty="0" smtClean="0">
                <a:hlinkClick r:id="rId4"/>
              </a:rPr>
              <a:t>http://cs.wikipedia.org/wiki/Soubor:Budova_Nejvy%C5%A1%C5%A1%C3%ADho_soudu_%C4%8CR.jpg</a:t>
            </a:r>
            <a:r>
              <a:rPr lang="cs-CZ" dirty="0" smtClean="0"/>
              <a:t>&gt;</a:t>
            </a:r>
            <a:endParaRPr lang="cs-CZ" dirty="0"/>
          </a:p>
          <a:p>
            <a:r>
              <a:rPr lang="cs-CZ" dirty="0" smtClean="0"/>
              <a:t>Okresní soud v Liberci</a:t>
            </a:r>
            <a:r>
              <a:rPr lang="cs-CZ" dirty="0"/>
              <a:t> [cit.2011-10-13].</a:t>
            </a:r>
            <a:r>
              <a:rPr lang="cs-CZ" dirty="0" smtClean="0"/>
              <a:t> &lt;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://cs.wikipedia.org/wiki/Soubor:Okresn%C3%AD_soud_Liberec,_</a:t>
            </a:r>
            <a:r>
              <a:rPr lang="cs-CZ" dirty="0" smtClean="0">
                <a:hlinkClick r:id="rId5"/>
              </a:rPr>
              <a:t>severov%C3%BDchodn%C3%AD_pohled.jpg</a:t>
            </a:r>
            <a:r>
              <a:rPr lang="cs-CZ" dirty="0" smtClean="0"/>
              <a:t>&gt;</a:t>
            </a:r>
            <a:endParaRPr lang="cs-CZ" dirty="0"/>
          </a:p>
          <a:p>
            <a:r>
              <a:rPr lang="cs-CZ" dirty="0" smtClean="0"/>
              <a:t>Soudní síň </a:t>
            </a:r>
            <a:r>
              <a:rPr lang="cs-CZ" dirty="0"/>
              <a:t>[cit.2011-10-13].</a:t>
            </a:r>
            <a:r>
              <a:rPr lang="cs-CZ" dirty="0" smtClean="0"/>
              <a:t> &lt;</a:t>
            </a:r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cs.wikipedia.org/wiki/</a:t>
            </a:r>
            <a:r>
              <a:rPr lang="cs-CZ" dirty="0" err="1" smtClean="0">
                <a:hlinkClick r:id="rId6"/>
              </a:rPr>
              <a:t>Soubor:Soudni_sin.jpg</a:t>
            </a:r>
            <a:r>
              <a:rPr lang="cs-CZ" dirty="0" smtClean="0"/>
              <a:t>&gt;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28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781</TotalTime>
  <Words>252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Moc ve státě</vt:lpstr>
      <vt:lpstr>Moc zákonodárná</vt:lpstr>
      <vt:lpstr>Poslanecká sněmovna</vt:lpstr>
      <vt:lpstr>Senát</vt:lpstr>
      <vt:lpstr>Výkonná moc</vt:lpstr>
      <vt:lpstr>Soudní moc</vt:lpstr>
      <vt:lpstr>Soudy</vt:lpstr>
      <vt:lpstr>Prezentace aplikace PowerPoint</vt:lpstr>
      <vt:lpstr>Použití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Libuše Gondkovská</cp:lastModifiedBy>
  <cp:revision>29</cp:revision>
  <dcterms:created xsi:type="dcterms:W3CDTF">2011-08-03T06:27:36Z</dcterms:created>
  <dcterms:modified xsi:type="dcterms:W3CDTF">2012-03-21T22:10:47Z</dcterms:modified>
</cp:coreProperties>
</file>