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981" r:id="rId2"/>
  </p:sldMasterIdLst>
  <p:notesMasterIdLst>
    <p:notesMasterId r:id="rId14"/>
  </p:notesMasterIdLst>
  <p:handoutMasterIdLst>
    <p:handoutMasterId r:id="rId15"/>
  </p:handoutMasterIdLst>
  <p:sldIdLst>
    <p:sldId id="272" r:id="rId3"/>
    <p:sldId id="295" r:id="rId4"/>
    <p:sldId id="294" r:id="rId5"/>
    <p:sldId id="298" r:id="rId6"/>
    <p:sldId id="299" r:id="rId7"/>
    <p:sldId id="275" r:id="rId8"/>
    <p:sldId id="276" r:id="rId9"/>
    <p:sldId id="277" r:id="rId10"/>
    <p:sldId id="278" r:id="rId11"/>
    <p:sldId id="287" r:id="rId12"/>
    <p:sldId id="28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0074" autoAdjust="0"/>
    <p:restoredTop sz="94660"/>
  </p:normalViewPr>
  <p:slideViewPr>
    <p:cSldViewPr snapToGrid="0">
      <p:cViewPr varScale="1">
        <p:scale>
          <a:sx n="74" d="100"/>
          <a:sy n="74" d="100"/>
        </p:scale>
        <p:origin x="780" y="72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24. 2. 2015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24. 2. 2015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7213577" y="3810001"/>
            <a:ext cx="4978425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7213601" y="3897010"/>
            <a:ext cx="49784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7213601" y="4115167"/>
            <a:ext cx="49784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7213600" y="4164403"/>
            <a:ext cx="262128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7213600" y="4199572"/>
            <a:ext cx="262128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7213600" y="3962400"/>
            <a:ext cx="408432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9835343" y="4060983"/>
            <a:ext cx="21336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12192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" y="3675528"/>
            <a:ext cx="12192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8552068" y="3643090"/>
            <a:ext cx="3639933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12192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09600" y="2401888"/>
            <a:ext cx="112776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609600" y="3899938"/>
            <a:ext cx="6604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8940800" y="4206240"/>
            <a:ext cx="1280160" cy="457200"/>
          </a:xfrm>
        </p:spPr>
        <p:txBody>
          <a:bodyPr/>
          <a:lstStyle/>
          <a:p>
            <a:fld id="{B61BEF0D-F0BB-DE4B-95CE-6DB70DBA9567}" type="datetimeFigureOut">
              <a:rPr lang="en-US" smtClean="0"/>
              <a:pPr/>
              <a:t>2/24/2015</a:t>
            </a:fld>
            <a:endParaRPr lang="en-US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7213600" y="4205288"/>
            <a:ext cx="1727200" cy="457200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1093451" y="1136"/>
            <a:ext cx="996949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8" name="Obrázek 1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1981201"/>
            <a:ext cx="103632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3367088"/>
            <a:ext cx="103632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2249425"/>
            <a:ext cx="53848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2249425"/>
            <a:ext cx="53848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8000" y="1143000"/>
            <a:ext cx="11176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8000" y="2244970"/>
            <a:ext cx="5388864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6294968" y="2244970"/>
            <a:ext cx="5389033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508000" y="2708519"/>
            <a:ext cx="5388864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91073" y="2708519"/>
            <a:ext cx="5389033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43000"/>
            <a:ext cx="109728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8778240" y="612648"/>
            <a:ext cx="1276352" cy="4572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7010400" y="612648"/>
            <a:ext cx="1767840" cy="457200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10899648" y="2272"/>
            <a:ext cx="1016000" cy="365760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137995" y="1101970"/>
            <a:ext cx="451104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7137995" y="2010727"/>
            <a:ext cx="451104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03200" y="776287"/>
            <a:ext cx="6803136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53913" y="1109161"/>
            <a:ext cx="782404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38228" y="1143000"/>
            <a:ext cx="6096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17924" y="3274309"/>
            <a:ext cx="34544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9042400" y="1143000"/>
            <a:ext cx="2540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1143000"/>
            <a:ext cx="83312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9"/>
            <a:ext cx="12192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12192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1" y="308277"/>
            <a:ext cx="12192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7213577" y="360247"/>
            <a:ext cx="4978425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7213601" y="440113"/>
            <a:ext cx="49784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7209785" y="497504"/>
            <a:ext cx="408432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9831528" y="588943"/>
            <a:ext cx="21336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12113288" y="-2001"/>
            <a:ext cx="76835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12059308" y="-2001"/>
            <a:ext cx="3657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12033904" y="-2001"/>
            <a:ext cx="12192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11967231" y="-2001"/>
            <a:ext cx="36576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11887569" y="380"/>
            <a:ext cx="73152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11831300" y="380"/>
            <a:ext cx="12192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1143000"/>
            <a:ext cx="109728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09600" y="2249424"/>
            <a:ext cx="109728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8782048" y="612648"/>
            <a:ext cx="1276352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7010400" y="612648"/>
            <a:ext cx="176784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0899648" y="2272"/>
            <a:ext cx="1016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982" r:id="rId1"/>
    <p:sldLayoutId id="2147483983" r:id="rId2"/>
    <p:sldLayoutId id="2147483984" r:id="rId3"/>
    <p:sldLayoutId id="2147483985" r:id="rId4"/>
    <p:sldLayoutId id="2147483986" r:id="rId5"/>
    <p:sldLayoutId id="2147483987" r:id="rId6"/>
    <p:sldLayoutId id="2147483988" r:id="rId7"/>
    <p:sldLayoutId id="2147483989" r:id="rId8"/>
    <p:sldLayoutId id="2147483990" r:id="rId9"/>
    <p:sldLayoutId id="2147483991" r:id="rId10"/>
    <p:sldLayoutId id="2147483992" r:id="rId11"/>
    <p:sldLayoutId id="2147483649" r:id="rId12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jpeg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10" Type="http://schemas.openxmlformats.org/officeDocument/2006/relationships/image" Target="../media/image17.jpeg"/><Relationship Id="rId4" Type="http://schemas.openxmlformats.org/officeDocument/2006/relationships/image" Target="../media/image11.jpeg"/><Relationship Id="rId9" Type="http://schemas.openxmlformats.org/officeDocument/2006/relationships/image" Target="../media/image16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2.png"/><Relationship Id="rId11" Type="http://schemas.openxmlformats.org/officeDocument/2006/relationships/image" Target="../media/image27.png"/><Relationship Id="rId5" Type="http://schemas.openxmlformats.org/officeDocument/2006/relationships/image" Target="../media/image21.png"/><Relationship Id="rId10" Type="http://schemas.openxmlformats.org/officeDocument/2006/relationships/image" Target="../media/image26.png"/><Relationship Id="rId4" Type="http://schemas.openxmlformats.org/officeDocument/2006/relationships/image" Target="../media/image20.png"/><Relationship Id="rId9" Type="http://schemas.openxmlformats.org/officeDocument/2006/relationships/image" Target="../media/image2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01006" y="549977"/>
            <a:ext cx="7766936" cy="1646302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cs-CZ" sz="2800" b="1" dirty="0" smtClean="0"/>
              <a:t>Výroba kostry</a:t>
            </a:r>
            <a:endParaRPr lang="cs-CZ" sz="28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01006" y="2350822"/>
            <a:ext cx="7766936" cy="1096899"/>
          </a:xfrm>
        </p:spPr>
        <p:txBody>
          <a:bodyPr/>
          <a:lstStyle/>
          <a:p>
            <a:r>
              <a:rPr lang="cs-CZ" cap="none" dirty="0" smtClean="0">
                <a:solidFill>
                  <a:schemeClr val="bg1"/>
                </a:solidFill>
              </a:rPr>
              <a:t>Bc. Tereza Michalcová</a:t>
            </a:r>
            <a:endParaRPr lang="cs-CZ" cap="none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17" name="Obrázek 16" descr="P127033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rot="5400000">
            <a:off x="114028" y="2161088"/>
            <a:ext cx="3180803" cy="2385603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222068" y="548640"/>
            <a:ext cx="689718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Co se skrývá v našem těle? Co nám drží tělo pohromadě?</a:t>
            </a:r>
          </a:p>
          <a:p>
            <a:endParaRPr lang="cs-CZ" b="1" dirty="0" smtClean="0"/>
          </a:p>
          <a:p>
            <a:r>
              <a:rPr lang="cs-CZ" b="1" dirty="0" smtClean="0"/>
              <a:t>Poznej z obrázku </a:t>
            </a:r>
            <a:endParaRPr lang="cs-CZ" b="1" dirty="0"/>
          </a:p>
        </p:txBody>
      </p:sp>
      <p:pic>
        <p:nvPicPr>
          <p:cNvPr id="23" name="Obrázek 22" descr="P127033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5400000">
            <a:off x="2994301" y="2158281"/>
            <a:ext cx="3146692" cy="2360019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75285" y="20520211"/>
            <a:ext cx="4900982" cy="70120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" name="Obrázek 24" descr="P1270335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 rot="5400000">
            <a:off x="7996283" y="1837874"/>
            <a:ext cx="3730171" cy="2797628"/>
          </a:xfrm>
          <a:prstGeom prst="rect">
            <a:avLst/>
          </a:prstGeom>
        </p:spPr>
      </p:pic>
      <p:sp>
        <p:nvSpPr>
          <p:cNvPr id="27" name="Zaoblený obdélník 26"/>
          <p:cNvSpPr/>
          <p:nvPr/>
        </p:nvSpPr>
        <p:spPr>
          <a:xfrm>
            <a:off x="7981405" y="1319348"/>
            <a:ext cx="3749040" cy="66620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Zaoblený obdélník 27"/>
          <p:cNvSpPr/>
          <p:nvPr/>
        </p:nvSpPr>
        <p:spPr>
          <a:xfrm>
            <a:off x="7977051" y="2477588"/>
            <a:ext cx="3749040" cy="66620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Zaoblený obdélník 28"/>
          <p:cNvSpPr/>
          <p:nvPr/>
        </p:nvSpPr>
        <p:spPr>
          <a:xfrm>
            <a:off x="7985760" y="3126377"/>
            <a:ext cx="3749040" cy="66620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Zaoblený obdélník 29"/>
          <p:cNvSpPr/>
          <p:nvPr/>
        </p:nvSpPr>
        <p:spPr>
          <a:xfrm>
            <a:off x="7968344" y="3788228"/>
            <a:ext cx="3749040" cy="66620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Zaoblený obdélník 30"/>
          <p:cNvSpPr/>
          <p:nvPr/>
        </p:nvSpPr>
        <p:spPr>
          <a:xfrm>
            <a:off x="7963988" y="4450080"/>
            <a:ext cx="3749040" cy="66620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Zaoblený obdélník 31"/>
          <p:cNvSpPr/>
          <p:nvPr/>
        </p:nvSpPr>
        <p:spPr>
          <a:xfrm>
            <a:off x="7981406" y="1867988"/>
            <a:ext cx="3749040" cy="66620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9083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05098"/>
            <a:ext cx="7654834" cy="1258388"/>
          </a:xfrm>
        </p:spPr>
        <p:txBody>
          <a:bodyPr>
            <a:normAutofit/>
          </a:bodyPr>
          <a:lstStyle/>
          <a:p>
            <a:r>
              <a:rPr lang="cs-CZ" sz="2300" b="1" dirty="0" smtClean="0">
                <a:solidFill>
                  <a:schemeClr val="tx1"/>
                </a:solidFill>
                <a:latin typeface="+mn-lt"/>
              </a:rPr>
              <a:t>Co budeme potřebovat na výrobu ,,</a:t>
            </a:r>
            <a:r>
              <a:rPr lang="cs-CZ" sz="2300" b="1" dirty="0" err="1" smtClean="0">
                <a:solidFill>
                  <a:schemeClr val="tx1"/>
                </a:solidFill>
                <a:latin typeface="+mn-lt"/>
              </a:rPr>
              <a:t>kostráčka</a:t>
            </a:r>
            <a:r>
              <a:rPr lang="cs-CZ" sz="2300" b="1" dirty="0" smtClean="0">
                <a:solidFill>
                  <a:schemeClr val="tx1"/>
                </a:solidFill>
                <a:latin typeface="+mn-lt"/>
              </a:rPr>
              <a:t>“? Poznej z předlohy</a:t>
            </a:r>
            <a:endParaRPr lang="cs-CZ" sz="23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7" name="Obrázek 6" descr="P224002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885612" y="1785367"/>
            <a:ext cx="1467393" cy="1100545"/>
          </a:xfrm>
          <a:prstGeom prst="rect">
            <a:avLst/>
          </a:prstGeom>
        </p:spPr>
      </p:pic>
      <p:pic>
        <p:nvPicPr>
          <p:cNvPr id="9" name="Obrázek 8" descr="P224002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9871166" y="1528353"/>
            <a:ext cx="1428207" cy="1071155"/>
          </a:xfrm>
          <a:prstGeom prst="rect">
            <a:avLst/>
          </a:prstGeom>
        </p:spPr>
      </p:pic>
      <p:pic>
        <p:nvPicPr>
          <p:cNvPr id="10" name="Obrázek 9" descr="P2240020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rot="5400000">
            <a:off x="-141879" y="2303054"/>
            <a:ext cx="3730172" cy="2797629"/>
          </a:xfrm>
          <a:prstGeom prst="rect">
            <a:avLst/>
          </a:prstGeom>
        </p:spPr>
      </p:pic>
      <p:pic>
        <p:nvPicPr>
          <p:cNvPr id="12" name="Obrázek 11" descr="P2240026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821680" y="1711233"/>
            <a:ext cx="1480457" cy="1110343"/>
          </a:xfrm>
          <a:prstGeom prst="rect">
            <a:avLst/>
          </a:prstGeom>
        </p:spPr>
      </p:pic>
      <p:pic>
        <p:nvPicPr>
          <p:cNvPr id="13" name="Obrázek 12" descr="P2240027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901440" y="2468879"/>
            <a:ext cx="1445623" cy="1084217"/>
          </a:xfrm>
          <a:prstGeom prst="rect">
            <a:avLst/>
          </a:prstGeom>
        </p:spPr>
      </p:pic>
      <p:pic>
        <p:nvPicPr>
          <p:cNvPr id="14" name="Obrázek 13" descr="P2240028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834743" y="3631474"/>
            <a:ext cx="1375954" cy="1031966"/>
          </a:xfrm>
          <a:prstGeom prst="rect">
            <a:avLst/>
          </a:prstGeom>
        </p:spPr>
      </p:pic>
      <p:pic>
        <p:nvPicPr>
          <p:cNvPr id="15" name="Obrázek 14" descr="P2240029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10054045" y="3321230"/>
            <a:ext cx="1232263" cy="924197"/>
          </a:xfrm>
          <a:prstGeom prst="rect">
            <a:avLst/>
          </a:prstGeom>
        </p:spPr>
      </p:pic>
      <p:pic>
        <p:nvPicPr>
          <p:cNvPr id="16" name="Obrázek 15" descr="P2240032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 rot="5400000">
            <a:off x="10001794" y="5012870"/>
            <a:ext cx="1571897" cy="1178923"/>
          </a:xfrm>
          <a:prstGeom prst="rect">
            <a:avLst/>
          </a:prstGeom>
        </p:spPr>
      </p:pic>
      <p:pic>
        <p:nvPicPr>
          <p:cNvPr id="17" name="Obrázek 16" descr="P2240033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7846422" y="3775166"/>
            <a:ext cx="1428204" cy="1071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455927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6" name="Obrázek 5" descr="P2230002 (2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1233" y="1998618"/>
            <a:ext cx="2272936" cy="3030581"/>
          </a:xfrm>
          <a:prstGeom prst="rect">
            <a:avLst/>
          </a:prstGeom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3092" y="3331897"/>
            <a:ext cx="857677" cy="11586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931944" y="1931794"/>
            <a:ext cx="589495" cy="10479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21285224">
            <a:off x="5836920" y="1658982"/>
            <a:ext cx="668382" cy="1077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Picture 8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18885630">
            <a:off x="7935686" y="1524000"/>
            <a:ext cx="646610" cy="10425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scene3d>
            <a:camera prst="perspectiveFront"/>
            <a:lightRig rig="threePt" dir="t"/>
          </a:scene3d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62027" y="2612571"/>
            <a:ext cx="773314" cy="10007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3" name="Picture 11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rot="21142860">
            <a:off x="10839270" y="4624249"/>
            <a:ext cx="360072" cy="9107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" name="Picture 11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rot="477818">
            <a:off x="9802949" y="1497872"/>
            <a:ext cx="360072" cy="9107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4" name="Picture 1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rot="5566320">
            <a:off x="8783171" y="3049602"/>
            <a:ext cx="1681052" cy="10784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7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 rot="8831869" flipH="1">
            <a:off x="7798103" y="4158285"/>
            <a:ext cx="334274" cy="7159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 rot="1632654">
            <a:off x="5334630" y="994456"/>
            <a:ext cx="286122" cy="6862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" name="TextovéPole 27"/>
          <p:cNvSpPr txBox="1"/>
          <p:nvPr/>
        </p:nvSpPr>
        <p:spPr>
          <a:xfrm>
            <a:off x="156753" y="535576"/>
            <a:ext cx="519901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Seřaď jednotlivé kosti podle obrázku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567663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8160" y="646612"/>
            <a:ext cx="5412377" cy="816429"/>
          </a:xfrm>
        </p:spPr>
        <p:txBody>
          <a:bodyPr/>
          <a:lstStyle/>
          <a:p>
            <a:r>
              <a:rPr lang="cs-CZ" b="1" dirty="0" smtClean="0">
                <a:latin typeface="+mn-lt"/>
              </a:rPr>
              <a:t>Práce s </a:t>
            </a:r>
            <a:r>
              <a:rPr lang="cs-CZ" b="1" dirty="0" err="1" smtClean="0">
                <a:latin typeface="+mn-lt"/>
              </a:rPr>
              <a:t>KUMUČem</a:t>
            </a:r>
            <a:endParaRPr lang="cs-CZ" b="1" dirty="0">
              <a:latin typeface="+mn-lt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5" name="Obrázek 4" descr="P224003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96538" y="1946366"/>
            <a:ext cx="3814353" cy="2860765"/>
          </a:xfrm>
          <a:prstGeom prst="rect">
            <a:avLst/>
          </a:prstGeom>
        </p:spPr>
      </p:pic>
      <p:pic>
        <p:nvPicPr>
          <p:cNvPr id="6" name="Obrázek 5" descr="P224003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820298" y="1910442"/>
            <a:ext cx="3897086" cy="2922814"/>
          </a:xfrm>
          <a:prstGeom prst="rect">
            <a:avLst/>
          </a:prstGeom>
        </p:spPr>
      </p:pic>
      <p:sp>
        <p:nvSpPr>
          <p:cNvPr id="10" name="Šipka doprava 9"/>
          <p:cNvSpPr/>
          <p:nvPr/>
        </p:nvSpPr>
        <p:spPr>
          <a:xfrm>
            <a:off x="4676503" y="2965269"/>
            <a:ext cx="2899954" cy="73152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zdroje, vlastní tvorba obrázků</a:t>
            </a:r>
          </a:p>
          <a:p>
            <a:r>
              <a:rPr lang="cs-CZ" dirty="0" smtClean="0"/>
              <a:t>Fotografie  a obrázky z archivu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>
                <a:latin typeface="Calibri" panose="020F0502020204030204" pitchFamily="34" charset="0"/>
              </a:rPr>
              <a:t>Integrovaný blok</a:t>
            </a:r>
            <a:r>
              <a:rPr lang="cs-CZ" sz="2800" dirty="0" smtClean="0">
                <a:latin typeface="Calibri" panose="020F0502020204030204" pitchFamily="34" charset="0"/>
              </a:rPr>
              <a:t>: Dítě a jeho tělo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09600" y="2532888"/>
            <a:ext cx="10972800" cy="4325112"/>
          </a:xfrm>
        </p:spPr>
        <p:txBody>
          <a:bodyPr>
            <a:noAutofit/>
          </a:bodyPr>
          <a:lstStyle/>
          <a:p>
            <a:pPr marL="45720" indent="0">
              <a:buNone/>
            </a:pPr>
            <a:r>
              <a:rPr lang="cs-CZ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Popis</a:t>
            </a:r>
          </a:p>
          <a:p>
            <a:r>
              <a:rPr lang="cs-CZ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Prezentace v PowerPointu, která obsahuje </a:t>
            </a: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čty</a:t>
            </a: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ři </a:t>
            </a: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pracovní listy </a:t>
            </a:r>
            <a:r>
              <a:rPr lang="cs-CZ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 jednoduchým interaktivním úkolem. </a:t>
            </a:r>
            <a:br>
              <a:rPr lang="cs-CZ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cs-CZ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" indent="0">
              <a:buNone/>
            </a:pPr>
            <a:r>
              <a:rPr lang="cs-CZ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Očekávání </a:t>
            </a:r>
            <a:r>
              <a:rPr lang="cs-CZ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cíle</a:t>
            </a:r>
          </a:p>
          <a:p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Dítě se učí, z čeho se skládá naše tělo. Samostatně rozhoduje o tom, co budeme potřebovat na výrobu tzv. </a:t>
            </a:r>
            <a:r>
              <a:rPr lang="cs-CZ" sz="2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kostráčka</a:t>
            </a: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endParaRPr lang="cs-CZ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b="1" dirty="0" smtClean="0"/>
              <a:t>Povinné </a:t>
            </a:r>
            <a:r>
              <a:rPr lang="cs-CZ" sz="2000" b="1" dirty="0"/>
              <a:t>materiály, pomůcky a technické vybavení</a:t>
            </a:r>
          </a:p>
          <a:p>
            <a:pPr lvl="0"/>
            <a:r>
              <a:rPr lang="cs-CZ" sz="2000" dirty="0" smtClean="0"/>
              <a:t>zdroj</a:t>
            </a:r>
            <a:r>
              <a:rPr lang="cs-CZ" sz="2000" dirty="0"/>
              <a:t>: </a:t>
            </a:r>
            <a:r>
              <a:rPr lang="cs-CZ" sz="2000" u="sng" dirty="0">
                <a:hlinkClick r:id="rId2"/>
              </a:rPr>
              <a:t>www.dumy.cz</a:t>
            </a:r>
            <a:endParaRPr lang="cs-CZ" sz="2000" dirty="0"/>
          </a:p>
          <a:p>
            <a:pPr lvl="0"/>
            <a:r>
              <a:rPr lang="cs-CZ" sz="2000" dirty="0"/>
              <a:t>Dotyková obrazovka, připojená k PC</a:t>
            </a:r>
          </a:p>
          <a:p>
            <a:pPr marL="45720" indent="0">
              <a:buNone/>
            </a:pPr>
            <a:endParaRPr lang="cs-CZ" sz="2000" dirty="0"/>
          </a:p>
          <a:p>
            <a:r>
              <a:rPr lang="cs-CZ" sz="2000" b="1" dirty="0"/>
              <a:t>Nepovinné materiály</a:t>
            </a:r>
          </a:p>
          <a:p>
            <a:r>
              <a:rPr lang="cs-CZ" sz="2000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0" y="555172"/>
            <a:ext cx="8429897" cy="698863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+mn-lt"/>
              </a:rPr>
              <a:t>Práce s interaktivním materiálem</a:t>
            </a:r>
            <a:endParaRPr lang="cs-CZ" sz="3200" b="1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77334" y="1750706"/>
            <a:ext cx="9509760" cy="3524813"/>
          </a:xfrm>
        </p:spPr>
        <p:txBody>
          <a:bodyPr>
            <a:normAutofit/>
          </a:bodyPr>
          <a:lstStyle/>
          <a:p>
            <a:r>
              <a:rPr lang="cs-CZ" sz="2000" dirty="0" smtClean="0"/>
              <a:t>2. snímek – na tomto snímku mají děti za úkol hádat, co se skrývá v našem těle a co nás drží pohromadě. Správnou odpověď najdou při dotyku na obrazovku, kdy se jim odkrývají jednotlivé obdélníky.</a:t>
            </a:r>
          </a:p>
          <a:p>
            <a:r>
              <a:rPr lang="cs-CZ" sz="2000" dirty="0" smtClean="0"/>
              <a:t>3. snímek - děti samostatně volí správné pomůcky k výrobě „</a:t>
            </a:r>
            <a:r>
              <a:rPr lang="cs-CZ" sz="2000" dirty="0" err="1" smtClean="0"/>
              <a:t>kostráčka</a:t>
            </a:r>
            <a:r>
              <a:rPr lang="cs-CZ" sz="2000" dirty="0" smtClean="0"/>
              <a:t>“, předtím, než jim to učitel prozradí. Kroužkují pomocí lišty pera (správné zakroužkovat, nesprávné škrtnout).</a:t>
            </a:r>
            <a:endParaRPr lang="cs-CZ" sz="2000" dirty="0"/>
          </a:p>
          <a:p>
            <a:r>
              <a:rPr lang="cs-CZ" sz="2000" dirty="0" smtClean="0"/>
              <a:t>4. snímek – na tomto snímku se děti snaží složit jednotlivé kosti do tvaru kostry, dle předlohy na levé straně.</a:t>
            </a:r>
          </a:p>
          <a:p>
            <a:r>
              <a:rPr lang="cs-CZ" sz="2000" dirty="0" smtClean="0"/>
              <a:t>5. snímek – ukázka práce s </a:t>
            </a:r>
            <a:r>
              <a:rPr lang="cs-CZ" sz="2000" dirty="0" err="1" smtClean="0"/>
              <a:t>KUMUČem</a:t>
            </a:r>
            <a:r>
              <a:rPr lang="cs-CZ" sz="2000" dirty="0" smtClean="0"/>
              <a:t>, pro ostatní děti           skládání kostry. 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7" name="Šipka doprava 6"/>
          <p:cNvSpPr/>
          <p:nvPr/>
        </p:nvSpPr>
        <p:spPr>
          <a:xfrm>
            <a:off x="7406640" y="4467497"/>
            <a:ext cx="522515" cy="914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3474" y="920931"/>
            <a:ext cx="10972800" cy="1066800"/>
          </a:xfrm>
        </p:spPr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627017" y="1954861"/>
            <a:ext cx="9595189" cy="30651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Přicházet s vlastními nápady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Řešení jednoduchých problémů a samostatné rozhodování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Spontánně vyprávět zážitky</a:t>
            </a:r>
          </a:p>
        </p:txBody>
      </p:sp>
    </p:spTree>
    <p:extLst>
      <p:ext uri="{BB962C8B-B14F-4D97-AF65-F5344CB8AC3E}">
        <p14:creationId xmlns:p14="http://schemas.microsoft.com/office/powerpoint/2010/main" val="1706039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275121" y="1196774"/>
            <a:ext cx="7234991" cy="3610016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65760" y="500427"/>
            <a:ext cx="65578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polytechnické výchovy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5721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0</TotalTime>
  <Words>384</Words>
  <Application>Microsoft Office PowerPoint</Application>
  <PresentationFormat>Širokoúhlá obrazovka</PresentationFormat>
  <Paragraphs>60</Paragraphs>
  <Slides>11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9" baseType="lpstr">
      <vt:lpstr>Arial</vt:lpstr>
      <vt:lpstr>Calibri</vt:lpstr>
      <vt:lpstr>Century Gothic</vt:lpstr>
      <vt:lpstr>Georgia</vt:lpstr>
      <vt:lpstr>Times New Roman</vt:lpstr>
      <vt:lpstr>Trebuchet MS</vt:lpstr>
      <vt:lpstr>Wingdings 2</vt:lpstr>
      <vt:lpstr>Urbanistický</vt:lpstr>
      <vt:lpstr>Výroba kostry</vt:lpstr>
      <vt:lpstr>Prezentace aplikace PowerPoint</vt:lpstr>
      <vt:lpstr>Co budeme potřebovat na výrobu ,,kostráčka“? Poznej z předlohy</vt:lpstr>
      <vt:lpstr>Prezentace aplikace PowerPoint</vt:lpstr>
      <vt:lpstr>Práce s KUMUČem</vt:lpstr>
      <vt:lpstr>Použité odkazy</vt:lpstr>
      <vt:lpstr>Metodický pokyn Integrovaný blok: Dítě a jeho tělo</vt:lpstr>
      <vt:lpstr>Studijní materiály </vt:lpstr>
      <vt:lpstr>Práce s interaktivním materiálem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2015-02-24T13:24:33Z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