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41" r:id="rId2"/>
  </p:sldMasterIdLst>
  <p:notesMasterIdLst>
    <p:notesMasterId r:id="rId14"/>
  </p:notesMasterIdLst>
  <p:handoutMasterIdLst>
    <p:handoutMasterId r:id="rId15"/>
  </p:handoutMasterIdLst>
  <p:sldIdLst>
    <p:sldId id="272" r:id="rId3"/>
    <p:sldId id="295" r:id="rId4"/>
    <p:sldId id="296" r:id="rId5"/>
    <p:sldId id="297" r:id="rId6"/>
    <p:sldId id="298" r:id="rId7"/>
    <p:sldId id="275" r:id="rId8"/>
    <p:sldId id="276" r:id="rId9"/>
    <p:sldId id="277" r:id="rId10"/>
    <p:sldId id="278" r:id="rId11"/>
    <p:sldId id="287" r:id="rId12"/>
    <p:sldId id="28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80" d="100"/>
          <a:sy n="80" d="100"/>
        </p:scale>
        <p:origin x="-78" y="-63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26.3.2015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26.3.2015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3/26/2015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540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526336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778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967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2906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572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723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18126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137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8752708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5803315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7193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01006" y="549977"/>
            <a:ext cx="7766936" cy="1646302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2800" dirty="0" smtClean="0"/>
              <a:t>Logická řada </a:t>
            </a:r>
            <a:r>
              <a:rPr lang="cs-CZ" sz="2800" dirty="0" err="1" smtClean="0"/>
              <a:t>vÝroby</a:t>
            </a:r>
            <a:r>
              <a:rPr lang="cs-CZ" sz="2800" dirty="0" smtClean="0"/>
              <a:t> Židle</a:t>
            </a:r>
            <a:endParaRPr lang="cs-CZ" sz="28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01006" y="2350822"/>
            <a:ext cx="7766936" cy="1096899"/>
          </a:xfrm>
        </p:spPr>
        <p:txBody>
          <a:bodyPr/>
          <a:lstStyle/>
          <a:p>
            <a:r>
              <a:rPr lang="cs-CZ" dirty="0" smtClean="0"/>
              <a:t>Ivana Šůsová</a:t>
            </a:r>
            <a:endParaRPr lang="cs-CZ" cap="none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vznikne židle</a:t>
            </a:r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806" y="1766877"/>
            <a:ext cx="2210367" cy="244451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648"/>
          <a:stretch/>
        </p:blipFill>
        <p:spPr>
          <a:xfrm>
            <a:off x="6404520" y="1844219"/>
            <a:ext cx="2359120" cy="236717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788" b="5287"/>
          <a:stretch/>
        </p:blipFill>
        <p:spPr>
          <a:xfrm>
            <a:off x="3566595" y="2466129"/>
            <a:ext cx="2164503" cy="13961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38452" y="1999897"/>
            <a:ext cx="1888371" cy="232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908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Seřaď</a:t>
            </a:r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2909" y="2362171"/>
            <a:ext cx="2210367" cy="244451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648"/>
          <a:stretch/>
        </p:blipFill>
        <p:spPr>
          <a:xfrm>
            <a:off x="8993276" y="1511647"/>
            <a:ext cx="2359120" cy="236717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788" b="5287"/>
          <a:stretch/>
        </p:blipFill>
        <p:spPr>
          <a:xfrm>
            <a:off x="1025786" y="3396822"/>
            <a:ext cx="2164503" cy="13961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23953" y="1197868"/>
            <a:ext cx="1888371" cy="232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148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1460" y="0"/>
            <a:ext cx="3493149" cy="146015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337" y="1457856"/>
            <a:ext cx="3493149" cy="120111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9173" y="2651510"/>
            <a:ext cx="3400582" cy="145524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6743" y="4092885"/>
            <a:ext cx="4082224" cy="113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5836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1160227" y="673994"/>
            <a:ext cx="9875520" cy="135636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Pracovní list</a:t>
            </a:r>
            <a:endParaRPr lang="cs-CZ" sz="1600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4729" y="1472976"/>
            <a:ext cx="2210367" cy="244451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648"/>
          <a:stretch/>
        </p:blipFill>
        <p:spPr>
          <a:xfrm>
            <a:off x="8993276" y="1511647"/>
            <a:ext cx="2359120" cy="236717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788" b="5287"/>
          <a:stretch/>
        </p:blipFill>
        <p:spPr>
          <a:xfrm>
            <a:off x="840724" y="2275851"/>
            <a:ext cx="2164503" cy="13961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49148" y="1511647"/>
            <a:ext cx="1888371" cy="2328605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697149" y="1823018"/>
            <a:ext cx="2496811" cy="240125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457333" y="1494608"/>
            <a:ext cx="2496811" cy="240125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5819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Fotografie  a obrázky z archivu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</a:t>
            </a:r>
            <a:r>
              <a:rPr lang="cs-CZ" sz="2800" dirty="0" smtClean="0">
                <a:latin typeface="Calibri" panose="020F0502020204030204" pitchFamily="34" charset="0"/>
              </a:rPr>
              <a:t>: Dítě a jeho psychika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obsahuje t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ři pracovní listy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s jednoduchým interaktivním úkolem. </a:t>
            </a:r>
            <a:endParaRPr lang="cs-C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Součástí prezentace je pracovní list k vystřihnutí kartiček.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dokáže samostatně splnit jednoduchý úkol – vytvořit logickou řadu postupu </a:t>
            </a:r>
            <a:r>
              <a:rPr lang="cs-CZ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výroby židle.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interaktivním materiálem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750706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2. snímek – na snímku jsou obrázky popisující logickou řadu výroby židle</a:t>
            </a:r>
            <a:endParaRPr lang="cs-CZ" dirty="0"/>
          </a:p>
          <a:p>
            <a:r>
              <a:rPr lang="cs-CZ" dirty="0" smtClean="0"/>
              <a:t>3. snímek </a:t>
            </a:r>
            <a:r>
              <a:rPr lang="cs-CZ" dirty="0"/>
              <a:t>– děti přesouvají obrázky ve správném pořadí podle snímku 2</a:t>
            </a:r>
            <a:endParaRPr lang="cs-CZ" dirty="0" smtClean="0"/>
          </a:p>
          <a:p>
            <a:r>
              <a:rPr lang="cs-CZ" dirty="0"/>
              <a:t>4</a:t>
            </a:r>
            <a:r>
              <a:rPr lang="cs-CZ" dirty="0" smtClean="0"/>
              <a:t>. snímek – děti přesouvají části obrázku a složí strom</a:t>
            </a:r>
          </a:p>
          <a:p>
            <a:r>
              <a:rPr lang="cs-CZ" dirty="0" smtClean="0"/>
              <a:t>5. snímek – pracovní list, děti vystřihnou obrázky z pracovního listu (obrázek truhláře a stromu je součástí KUMUČE)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677334" y="1510725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</p:txBody>
      </p:sp>
    </p:spTree>
    <p:extLst>
      <p:ext uri="{BB962C8B-B14F-4D97-AF65-F5344CB8AC3E}">
        <p14:creationId xmlns:p14="http://schemas.microsoft.com/office/powerpoint/2010/main" xmlns="" val="170603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6"/>
            <a:ext cx="7234991" cy="3610016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72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klad">
  <a:themeElements>
    <a:clrScheme name="Žluto-oranžová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Základ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Základ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TM03457444[[fn=Základna]]</Template>
  <TotalTime>0</TotalTime>
  <Words>300</Words>
  <Application>Microsoft Office PowerPoint</Application>
  <PresentationFormat>Vlastní</PresentationFormat>
  <Paragraphs>59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Základ</vt:lpstr>
      <vt:lpstr>Logická řada vÝroby Židle</vt:lpstr>
      <vt:lpstr>Jak vznikne židle</vt:lpstr>
      <vt:lpstr>Seřaď</vt:lpstr>
      <vt:lpstr>Snímek 4</vt:lpstr>
      <vt:lpstr>Pracovní list</vt:lpstr>
      <vt:lpstr>Použité odkazy</vt:lpstr>
      <vt:lpstr>Metodický pokyn Integrovaný blok: Dítě a jeho psychika</vt:lpstr>
      <vt:lpstr>Studijní materiály </vt:lpstr>
      <vt:lpstr>Práce s interaktivním materiálem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2015-03-26T19:16:37Z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