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45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3" r:id="rId5"/>
    <p:sldId id="285" r:id="rId6"/>
    <p:sldId id="284" r:id="rId7"/>
    <p:sldId id="286" r:id="rId8"/>
    <p:sldId id="290" r:id="rId9"/>
    <p:sldId id="287" r:id="rId10"/>
    <p:sldId id="288" r:id="rId11"/>
    <p:sldId id="289" r:id="rId12"/>
    <p:sldId id="275" r:id="rId13"/>
    <p:sldId id="280" r:id="rId14"/>
    <p:sldId id="276" r:id="rId15"/>
    <p:sldId id="277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FB2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3/26/2015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57903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998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06369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7739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9931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6084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6602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5065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3115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1459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2723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986241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0159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566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7036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6650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562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8814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 cstate="print">
            <a:alphaModFix amt="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57405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6" r:id="rId1"/>
    <p:sldLayoutId id="2147483947" r:id="rId2"/>
    <p:sldLayoutId id="2147483948" r:id="rId3"/>
    <p:sldLayoutId id="2147483949" r:id="rId4"/>
    <p:sldLayoutId id="2147483950" r:id="rId5"/>
    <p:sldLayoutId id="2147483951" r:id="rId6"/>
    <p:sldLayoutId id="2147483952" r:id="rId7"/>
    <p:sldLayoutId id="2147483953" r:id="rId8"/>
    <p:sldLayoutId id="2147483954" r:id="rId9"/>
    <p:sldLayoutId id="2147483955" r:id="rId10"/>
    <p:sldLayoutId id="2147483956" r:id="rId11"/>
    <p:sldLayoutId id="2147483957" r:id="rId12"/>
    <p:sldLayoutId id="2147483958" r:id="rId13"/>
    <p:sldLayoutId id="2147483959" r:id="rId14"/>
    <p:sldLayoutId id="2147483960" r:id="rId15"/>
    <p:sldLayoutId id="2147483961" r:id="rId16"/>
    <p:sldLayoutId id="2147483962" r:id="rId17"/>
    <p:sldLayoutId id="2147483963" r:id="rId18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jpeg"/><Relationship Id="rId18" Type="http://schemas.openxmlformats.org/officeDocument/2006/relationships/image" Target="../media/image24.jpeg"/><Relationship Id="rId3" Type="http://schemas.openxmlformats.org/officeDocument/2006/relationships/image" Target="../media/image9.jpeg"/><Relationship Id="rId21" Type="http://schemas.openxmlformats.org/officeDocument/2006/relationships/image" Target="../media/image27.jpeg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17" Type="http://schemas.openxmlformats.org/officeDocument/2006/relationships/image" Target="../media/image23.jpeg"/><Relationship Id="rId25" Type="http://schemas.openxmlformats.org/officeDocument/2006/relationships/image" Target="../media/image31.jpeg"/><Relationship Id="rId2" Type="http://schemas.openxmlformats.org/officeDocument/2006/relationships/image" Target="../media/image8.jpeg"/><Relationship Id="rId16" Type="http://schemas.openxmlformats.org/officeDocument/2006/relationships/image" Target="../media/image22.jpeg"/><Relationship Id="rId20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24" Type="http://schemas.openxmlformats.org/officeDocument/2006/relationships/image" Target="../media/image30.jpeg"/><Relationship Id="rId5" Type="http://schemas.openxmlformats.org/officeDocument/2006/relationships/image" Target="../media/image11.jpeg"/><Relationship Id="rId15" Type="http://schemas.openxmlformats.org/officeDocument/2006/relationships/image" Target="../media/image21.jpeg"/><Relationship Id="rId23" Type="http://schemas.openxmlformats.org/officeDocument/2006/relationships/image" Target="../media/image29.jpeg"/><Relationship Id="rId10" Type="http://schemas.openxmlformats.org/officeDocument/2006/relationships/image" Target="../media/image16.jpeg"/><Relationship Id="rId19" Type="http://schemas.openxmlformats.org/officeDocument/2006/relationships/image" Target="../media/image25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Relationship Id="rId14" Type="http://schemas.openxmlformats.org/officeDocument/2006/relationships/image" Target="../media/image20.jpeg"/><Relationship Id="rId22" Type="http://schemas.openxmlformats.org/officeDocument/2006/relationships/image" Target="../media/image2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12" Type="http://schemas.openxmlformats.org/officeDocument/2006/relationships/image" Target="../media/image48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2.jpeg"/><Relationship Id="rId11" Type="http://schemas.openxmlformats.org/officeDocument/2006/relationships/image" Target="../media/image47.jpeg"/><Relationship Id="rId5" Type="http://schemas.openxmlformats.org/officeDocument/2006/relationships/image" Target="../media/image41.jpeg"/><Relationship Id="rId10" Type="http://schemas.openxmlformats.org/officeDocument/2006/relationships/image" Target="../media/image46.jpeg"/><Relationship Id="rId4" Type="http://schemas.openxmlformats.org/officeDocument/2006/relationships/image" Target="../media/image40.jpeg"/><Relationship Id="rId9" Type="http://schemas.openxmlformats.org/officeDocument/2006/relationships/image" Target="../media/image4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50.jpeg"/><Relationship Id="rId7" Type="http://schemas.openxmlformats.org/officeDocument/2006/relationships/image" Target="../media/image54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10" Type="http://schemas.openxmlformats.org/officeDocument/2006/relationships/image" Target="../media/image57.jpeg"/><Relationship Id="rId4" Type="http://schemas.openxmlformats.org/officeDocument/2006/relationships/image" Target="../media/image51.jpeg"/><Relationship Id="rId9" Type="http://schemas.openxmlformats.org/officeDocument/2006/relationships/image" Target="../media/image5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2.jpeg"/><Relationship Id="rId3" Type="http://schemas.openxmlformats.org/officeDocument/2006/relationships/image" Target="../media/image59.jpeg"/><Relationship Id="rId7" Type="http://schemas.openxmlformats.org/officeDocument/2006/relationships/image" Target="../media/image62.jpeg"/><Relationship Id="rId12" Type="http://schemas.openxmlformats.org/officeDocument/2006/relationships/image" Target="../media/image64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11" Type="http://schemas.openxmlformats.org/officeDocument/2006/relationships/image" Target="../media/image21.jpeg"/><Relationship Id="rId5" Type="http://schemas.openxmlformats.org/officeDocument/2006/relationships/image" Target="../media/image61.jpeg"/><Relationship Id="rId10" Type="http://schemas.openxmlformats.org/officeDocument/2006/relationships/image" Target="../media/image18.jpeg"/><Relationship Id="rId4" Type="http://schemas.openxmlformats.org/officeDocument/2006/relationships/image" Target="../media/image60.jpeg"/><Relationship Id="rId9" Type="http://schemas.openxmlformats.org/officeDocument/2006/relationships/image" Target="../media/image63.jpeg"/><Relationship Id="rId14" Type="http://schemas.openxmlformats.org/officeDocument/2006/relationships/image" Target="../media/image6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59.jpeg"/><Relationship Id="rId7" Type="http://schemas.openxmlformats.org/officeDocument/2006/relationships/image" Target="../media/image21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3" Type="http://schemas.openxmlformats.org/officeDocument/2006/relationships/image" Target="../media/image66.jpeg"/><Relationship Id="rId7" Type="http://schemas.openxmlformats.org/officeDocument/2006/relationships/image" Target="../media/image7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9.jpeg"/><Relationship Id="rId11" Type="http://schemas.openxmlformats.org/officeDocument/2006/relationships/image" Target="../media/image73.png"/><Relationship Id="rId5" Type="http://schemas.openxmlformats.org/officeDocument/2006/relationships/image" Target="../media/image68.jpeg"/><Relationship Id="rId10" Type="http://schemas.openxmlformats.org/officeDocument/2006/relationships/image" Target="../media/image72.png"/><Relationship Id="rId4" Type="http://schemas.openxmlformats.org/officeDocument/2006/relationships/image" Target="../media/image67.jpeg"/><Relationship Id="rId9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hyperlink" Target="https://www.youtube.com/watch?v=yJi_dr73-wU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73480" y="0"/>
            <a:ext cx="9348216" cy="1011936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chemeClr val="accent1"/>
                </a:solidFill>
                <a:latin typeface="Eras Medium ITC" panose="020B0602030504020804" pitchFamily="34" charset="0"/>
              </a:rPr>
              <a:t>Voda a její využití</a:t>
            </a:r>
            <a:endParaRPr lang="cs-CZ" sz="3600" b="0" i="0" dirty="0">
              <a:solidFill>
                <a:schemeClr val="accent1"/>
              </a:solidFill>
              <a:latin typeface="Eras Medium ITC" panose="020B0602030504020804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1109472"/>
            <a:ext cx="9601200" cy="1194817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5400" dirty="0" smtClean="0">
                <a:latin typeface="Baskerville Old Face" panose="02020602080505020303" pitchFamily="18" charset="0"/>
                <a:cs typeface="Andalus" panose="02020603050405020304" pitchFamily="18" charset="-78"/>
              </a:rPr>
              <a:t>Voda v domácnosti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5400" b="0" i="0" baseline="0" dirty="0">
              <a:latin typeface="Arial Rounded MT Bold" panose="020F0704030504030204" pitchFamily="34" charset="0"/>
              <a:cs typeface="Andalus" panose="02020603050405020304" pitchFamily="18" charset="-78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8264" y="2066294"/>
            <a:ext cx="3997452" cy="2633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5780" y="636313"/>
            <a:ext cx="9691911" cy="560813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latin typeface="Arial Narrow" panose="020B0606020202030204" pitchFamily="34" charset="0"/>
              </a:rPr>
              <a:t>Voda u nás doma </a:t>
            </a:r>
            <a:r>
              <a:rPr lang="cs-CZ" b="1" dirty="0" smtClean="0"/>
              <a:t>- </a:t>
            </a:r>
            <a:r>
              <a:rPr lang="cs-CZ" sz="3100" b="1" dirty="0" smtClean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na praní, mytí, zalévání, mytí nádobí, k pití</a:t>
            </a:r>
            <a:endParaRPr lang="cs-CZ" sz="3100" b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7974" t="10755" r="4823" b="-12831"/>
          <a:stretch/>
        </p:blipFill>
        <p:spPr>
          <a:xfrm>
            <a:off x="-2746515" y="1285461"/>
            <a:ext cx="12851313" cy="633683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587720" y="3192804"/>
            <a:ext cx="717411" cy="63680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675579" y="4881864"/>
            <a:ext cx="623659" cy="5459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364795" y="5031006"/>
            <a:ext cx="628694" cy="39199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751903" y="5024311"/>
            <a:ext cx="639520" cy="3694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194669" y="5022594"/>
            <a:ext cx="606479" cy="4088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617343" y="5033075"/>
            <a:ext cx="619258" cy="37507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7" b="4962"/>
          <a:stretch/>
        </p:blipFill>
        <p:spPr>
          <a:xfrm>
            <a:off x="3172415" y="4017585"/>
            <a:ext cx="1754557" cy="68044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8" t="1" r="1" b="6703"/>
          <a:stretch/>
        </p:blipFill>
        <p:spPr>
          <a:xfrm>
            <a:off x="5479101" y="4001872"/>
            <a:ext cx="1045739" cy="6973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88350" y="4301865"/>
            <a:ext cx="277243" cy="40431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4687" y="4407605"/>
            <a:ext cx="549948" cy="32135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7835" y="4018035"/>
            <a:ext cx="671788" cy="43584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34512" y="4353209"/>
            <a:ext cx="442376" cy="36410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03485" y="4046890"/>
            <a:ext cx="321355" cy="32135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25938" y="3971000"/>
            <a:ext cx="679311" cy="39694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46914" y="4983306"/>
            <a:ext cx="969807" cy="49584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86" b="9000"/>
          <a:stretch/>
        </p:blipFill>
        <p:spPr>
          <a:xfrm>
            <a:off x="7315593" y="4904650"/>
            <a:ext cx="697671" cy="64470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81" t="7614"/>
          <a:stretch/>
        </p:blipFill>
        <p:spPr>
          <a:xfrm rot="16200000">
            <a:off x="7252998" y="3344063"/>
            <a:ext cx="590203" cy="45126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145674" y="3253271"/>
            <a:ext cx="686270" cy="48578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683928" y="3219084"/>
            <a:ext cx="693313" cy="57126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599878" y="3263823"/>
            <a:ext cx="390879" cy="59481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893625" y="3248370"/>
            <a:ext cx="558089" cy="50228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734487" y="3302266"/>
            <a:ext cx="466481" cy="35041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227228" y="3274791"/>
            <a:ext cx="518202" cy="471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89164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206" y="176375"/>
            <a:ext cx="9011016" cy="792261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   Maminka </a:t>
            </a:r>
            <a:r>
              <a:rPr lang="cs-CZ" sz="32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vyprala </a:t>
            </a:r>
            <a:r>
              <a:rPr lang="cs-CZ" sz="3200" b="1" dirty="0" smtClean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ponožky. Pomoz </a:t>
            </a:r>
            <a:r>
              <a:rPr lang="cs-CZ" sz="3200" b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jí najít stejné dvojice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542146" y="5841072"/>
            <a:ext cx="764215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88127" y="1557760"/>
            <a:ext cx="2202047" cy="13690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278547" y="1566217"/>
            <a:ext cx="2213480" cy="134068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784044" y="1642508"/>
            <a:ext cx="2234038" cy="12228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109430" y="1613628"/>
            <a:ext cx="2237102" cy="12923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959015" y="1600673"/>
            <a:ext cx="2245750" cy="13182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91662" y="4921672"/>
            <a:ext cx="2245750" cy="13182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747775" y="4906680"/>
            <a:ext cx="2237102" cy="12923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242142" y="4878478"/>
            <a:ext cx="2234038" cy="139293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975150" y="4894323"/>
            <a:ext cx="2213480" cy="134068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126958" y="4893459"/>
            <a:ext cx="2202047" cy="136297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28" t="20164" r="21549" b="15337"/>
          <a:stretch/>
        </p:blipFill>
        <p:spPr>
          <a:xfrm rot="16200000">
            <a:off x="9953397" y="2881947"/>
            <a:ext cx="1997535" cy="2061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97246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51 -0.17778 L 0.00951 -0.17778 C 0.01133 -0.18264 0.01315 -0.1875 0.01524 -0.19236 C 0.01589 -0.19375 0.01654 -0.1956 0.01758 -0.1963 C 0.01966 -0.19838 0.02214 -0.19908 0.02448 -0.20047 L 0.02787 -0.20255 C 0.02904 -0.20324 0.03034 -0.20371 0.03138 -0.20463 C 0.03815 -0.21065 0.03438 -0.20764 0.04297 -0.21273 C 0.04714 -0.21528 0.05091 -0.2176 0.0556 -0.21898 C 0.06016 -0.22014 0.06485 -0.22037 0.0694 -0.22107 C 0.08386 -0.22963 0.06836 -0.22107 0.10638 -0.225 C 0.12266 -0.22685 0.10143 -0.22685 0.11446 -0.22917 C 0.12682 -0.23148 0.16237 -0.23287 0.16979 -0.23334 C 0.18828 -0.23264 0.20677 -0.23287 0.22526 -0.23125 C 0.23203 -0.23056 0.24011 -0.22755 0.24714 -0.225 C 0.26029 -0.2257 0.27331 -0.22593 0.28633 -0.22709 C 0.33086 -0.23125 0.24675 -0.22732 0.29909 -0.23125 C 0.30873 -0.23195 0.39232 -0.23519 0.39831 -0.23542 C 0.40143 -0.23611 0.40443 -0.23658 0.40755 -0.2375 C 0.41133 -0.23843 0.41432 -0.23982 0.41797 -0.24144 C 0.42617 -0.25625 0.4168 -0.24028 0.42487 -0.25185 C 0.42565 -0.25301 0.4263 -0.25486 0.42722 -0.25579 C 0.42865 -0.25764 0.43034 -0.25857 0.43177 -0.25996 C 0.43294 -0.26111 0.43399 -0.2632 0.43529 -0.26412 C 0.4375 -0.26574 0.43985 -0.2669 0.44219 -0.26829 C 0.44336 -0.26898 0.44466 -0.26898 0.44557 -0.27037 L 0.44909 -0.27431 C 0.45117 -0.27986 0.45378 -0.28542 0.45378 -0.29283 L 0.45378 -0.30093 " pathEditMode="relative" ptsTypes="AAAAAAAAAAAAAAAAAAAAAAAAAAA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91 -0.17477 L -0.00091 -0.17477 C 0.00091 -0.17963 0.00274 -0.18449 0.00482 -0.18935 C 0.00547 -0.19074 0.00612 -0.19236 0.00716 -0.19329 C 0.0082 -0.19444 0.00938 -0.19467 0.01055 -0.19537 C 0.01172 -0.19745 0.01263 -0.2 0.01406 -0.20162 C 0.01537 -0.20301 0.01706 -0.20278 0.01862 -0.20347 C 0.02487 -0.20694 0.03021 -0.21157 0.03711 -0.2118 L 0.11901 -0.21389 L 0.23789 -0.20972 C 0.26602 -0.20972 0.29401 -0.21111 0.32214 -0.2118 L 0.33138 -0.21389 C 0.33516 -0.21458 0.33906 -0.21504 0.34297 -0.21597 C 0.34518 -0.21643 0.34753 -0.21713 0.34987 -0.21782 C 0.35182 -0.21852 0.35365 -0.21967 0.3556 -0.21991 C 0.36211 -0.22106 0.36875 -0.22129 0.37526 -0.22199 C 0.37682 -0.22268 0.37826 -0.22338 0.37982 -0.22407 C 0.38412 -0.22569 0.3862 -0.22616 0.39024 -0.22824 C 0.39258 -0.2294 0.39479 -0.23194 0.39714 -0.23217 C 0.42409 -0.2368 0.41341 -0.23426 0.42943 -0.23842 C 0.42982 -0.24051 0.42956 -0.24329 0.4306 -0.24467 C 0.43229 -0.24653 0.43451 -0.24583 0.43633 -0.24676 C 0.43867 -0.24768 0.44089 -0.24977 0.44336 -0.25069 C 0.44479 -0.25139 0.44649 -0.25185 0.44792 -0.25278 C 0.44948 -0.25393 0.45104 -0.25555 0.45261 -0.25694 C 0.45534 -0.26204 0.45781 -0.26389 0.45261 -0.27338 L 0.44792 -0.28148 C 0.44922 -0.28866 0.44818 -0.28611 0.45026 -0.28958 " pathEditMode="relative" ptsTypes="AAAAAAAAAAAAAAAAAAAAAAAAAA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92 -0.18009 L 0.00092 -0.18009 C -0.00468 -0.18125 -0.01093 -0.18171 -0.0164 -0.18426 C -0.01875 -0.18541 -0.02096 -0.1875 -0.02343 -0.18842 C -0.02734 -0.18981 -0.02994 -0.19051 -0.03372 -0.19259 C -0.03489 -0.19305 -0.03606 -0.19398 -0.03724 -0.19444 C -0.04179 -0.19653 -0.04648 -0.19745 -0.05104 -0.19861 L -0.05794 -0.20278 C -0.07395 -0.21227 -0.05898 -0.20393 -0.10065 -0.20694 C -0.10768 -0.20741 -0.11458 -0.20856 -0.12148 -0.20879 L -0.20221 -0.21088 L -0.26914 -0.21296 C -0.27148 -0.21435 -0.27369 -0.21597 -0.27617 -0.21713 C -0.2776 -0.21782 -0.27916 -0.21828 -0.28073 -0.21921 C -0.28307 -0.22037 -0.28528 -0.22176 -0.28763 -0.22315 C -0.2888 -0.22384 -0.28997 -0.22477 -0.29114 -0.22523 C -0.29414 -0.22662 -0.29739 -0.22754 -0.30039 -0.2294 L -0.30729 -0.23356 C -0.3082 -0.23588 -0.31093 -0.24213 -0.31067 -0.24583 C -0.31041 -0.25 -0.30924 -0.25393 -0.30846 -0.2581 L -0.30729 -0.26412 L -0.30612 -0.27037 C -0.30573 -0.27708 -0.3056 -0.28403 -0.30494 -0.29074 C -0.30351 -0.30694 -0.30377 -0.28935 -0.30377 -0.30092 " pathEditMode="relative" ptsTypes="AAAAAAAAAAAAAAAAAAAAAA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9 -0.18356 L 0.00299 -0.18356 C -0.00052 -0.18703 -0.00378 -0.1912 -0.00742 -0.19398 C -0.01276 -0.19791 -0.01914 -0.19838 -0.02474 -0.2 L -0.0444 -0.20625 C -0.04635 -0.20694 -0.04818 -0.20787 -0.05013 -0.20833 L -0.0582 -0.21041 C -0.06706 -0.21828 -0.05833 -0.21134 -0.06979 -0.21643 C -0.08268 -0.22222 -0.07096 -0.21852 -0.08242 -0.22477 C -0.08438 -0.22569 -0.08633 -0.22569 -0.08828 -0.22685 C -0.09023 -0.22778 -0.09206 -0.22963 -0.09401 -0.23102 C -0.09544 -0.23171 -0.09714 -0.23217 -0.09857 -0.23287 C -0.1013 -0.23426 -0.10404 -0.23541 -0.10664 -0.23703 C -0.10859 -0.23819 -0.11042 -0.24051 -0.1125 -0.2412 C -0.11628 -0.24259 -0.12018 -0.24259 -0.12396 -0.24328 C -0.14362 -0.25185 -0.13034 -0.24676 -0.17591 -0.24328 C -0.17747 -0.24305 -0.17891 -0.24143 -0.1806 -0.2412 C -0.18516 -0.24004 -0.18971 -0.23981 -0.1944 -0.23912 C -0.19596 -0.23842 -0.19753 -0.23819 -0.19896 -0.23703 C -0.20026 -0.23611 -0.20117 -0.23379 -0.20247 -0.23287 C -0.2043 -0.23171 -0.20638 -0.23171 -0.2082 -0.23102 C -0.20938 -0.23032 -0.21055 -0.2294 -0.21172 -0.22893 C -0.21328 -0.22801 -0.21471 -0.22754 -0.21628 -0.22685 C -0.21706 -0.22546 -0.21758 -0.22315 -0.21862 -0.22268 C -0.2276 -0.21828 -0.24544 -0.22222 -0.25208 -0.22268 C -0.25482 -0.22338 -0.25755 -0.22361 -0.26016 -0.22477 C -0.26211 -0.22569 -0.26393 -0.22801 -0.26589 -0.22893 C -0.26901 -0.23009 -0.27214 -0.23032 -0.27513 -0.23102 C -0.2763 -0.23148 -0.27747 -0.23194 -0.27865 -0.23287 C -0.27982 -0.23403 -0.28086 -0.23611 -0.28203 -0.23703 C -0.28359 -0.23819 -0.28516 -0.23842 -0.28672 -0.23912 C -0.29089 -0.24653 -0.28737 -0.2419 -0.29596 -0.24537 C -0.30117 -0.24745 -0.29792 -0.24699 -0.30287 -0.25139 C -0.30391 -0.25231 -0.30521 -0.25254 -0.30625 -0.25347 C -0.30755 -0.25463 -0.30872 -0.25602 -0.30977 -0.25764 C -0.31146 -0.26018 -0.31432 -0.26574 -0.31432 -0.26574 C -0.31406 -0.26921 -0.31406 -0.27291 -0.31328 -0.27615 C -0.30794 -0.29676 -0.30859 -0.28078 -0.30859 -0.29444 " pathEditMode="relative" ptsTypes="AAAAAAAAAAAAAAAAAAAAAAAAAAAAAAAAAAAAA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46 -0.17129 L 0.00846 -0.17106 C 0.00612 -0.17616 0.00455 -0.18264 0.00143 -0.18588 C -0.00873 -0.19606 -0.01524 -0.19722 -0.025 -0.20023 C -0.02748 -0.20231 -0.03217 -0.20717 -0.03542 -0.20833 C -0.03815 -0.20926 -0.04089 -0.20972 -0.04349 -0.21042 C -0.04545 -0.2118 -0.0474 -0.21296 -0.04935 -0.21458 C -0.05274 -0.21713 -0.05612 -0.2206 -0.05964 -0.22268 C -0.06185 -0.22407 -0.06433 -0.22384 -0.06667 -0.22477 C -0.12396 -0.24514 -0.04948 -0.23032 -0.19701 -0.23287 C -0.19935 -0.23356 -0.20157 -0.23449 -0.20391 -0.23495 C -0.21003 -0.23657 -0.21628 -0.2375 -0.2224 -0.23912 C -0.23907 -0.24375 -0.2112 -0.23773 -0.2293 -0.24537 C -0.23308 -0.24676 -0.23698 -0.24699 -0.24089 -0.24722 C -0.25352 -0.24838 -0.26628 -0.24861 -0.27891 -0.2493 C -0.2849 -0.25208 -0.2875 -0.25116 -0.29167 -0.25764 C -0.29362 -0.26088 -0.29584 -0.26389 -0.2974 -0.26782 C -0.2987 -0.27153 -0.30065 -0.27546 -0.30079 -0.28009 C -0.30118 -0.28912 -0.30079 -0.29792 -0.30079 -0.30671 " pathEditMode="relative" rAng="0" ptsTypes="AAAAAAAAAAAAAAAAAAA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82" y="-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0694" y="249581"/>
            <a:ext cx="11682004" cy="113188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Maminka třídí vyprané prádlo podle toho, na které písmeno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začínÁ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.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Pomůžeš jí ?</a:t>
            </a:r>
            <a:endParaRPr lang="cs-CZ" sz="3200" b="1" dirty="0">
              <a:solidFill>
                <a:schemeClr val="accent5">
                  <a:lumMod val="50000"/>
                </a:schemeClr>
              </a:solidFill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793049" y="5352860"/>
            <a:ext cx="1514485" cy="11376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814683" y="5018548"/>
            <a:ext cx="1682496" cy="148132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539659" y="2789643"/>
            <a:ext cx="1021311" cy="228670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158" y="1741873"/>
            <a:ext cx="1800000" cy="1800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8498"/>
          <a:stretch/>
        </p:blipFill>
        <p:spPr>
          <a:xfrm>
            <a:off x="10071607" y="4172030"/>
            <a:ext cx="1669289" cy="1800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158" y="4153425"/>
            <a:ext cx="1800000" cy="1800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71607" y="1683862"/>
            <a:ext cx="1672104" cy="18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796002" y="1810120"/>
            <a:ext cx="1364922" cy="122843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496828" y="1377946"/>
            <a:ext cx="1345771" cy="204791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774967" y="3310857"/>
            <a:ext cx="1745321" cy="16851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5753488" y="4866748"/>
            <a:ext cx="1898487" cy="1725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46031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656 -0.01088 L -0.18737 -0.06435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47" y="-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633 0.11158 L -0.37838 0.52038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42" y="20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3.33333E-6 L 0.25677 -0.54213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39" y="-27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4.44444E-6 L 0.42773 0.2231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80" y="1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32756" y="713983"/>
            <a:ext cx="7545470" cy="154579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_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Maminka bude zalévat květiny. Dej na poličku ty, které potřebují vodu nejdříve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______________________________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59733" y="5055493"/>
            <a:ext cx="1795995" cy="14798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13"/>
          <a:stretch/>
        </p:blipFill>
        <p:spPr>
          <a:xfrm rot="16200000">
            <a:off x="547329" y="3135763"/>
            <a:ext cx="1604095" cy="14631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10451771" y="5106634"/>
            <a:ext cx="1609552" cy="142870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644783" y="5268689"/>
            <a:ext cx="1656033" cy="11722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280266" y="3179245"/>
            <a:ext cx="1674707" cy="137617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440553" y="5116326"/>
            <a:ext cx="1694218" cy="139598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0"/>
          <a:stretch/>
        </p:blipFill>
        <p:spPr>
          <a:xfrm rot="16200000">
            <a:off x="6521041" y="5146757"/>
            <a:ext cx="1635812" cy="138836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752" t="-5560" r="-1" b="3418"/>
          <a:stretch/>
        </p:blipFill>
        <p:spPr>
          <a:xfrm rot="16200000">
            <a:off x="2743843" y="5106346"/>
            <a:ext cx="1677203" cy="149693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60" t="1795" r="-1048" b="636"/>
          <a:stretch/>
        </p:blipFill>
        <p:spPr>
          <a:xfrm rot="16200000">
            <a:off x="568515" y="-317093"/>
            <a:ext cx="2279737" cy="3131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2768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003 -0.03333 L 0.28945 -0.098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74" y="-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31 -0.07407 L 0.23281 -0.375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89" y="-1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4883 -0.38009 L 0.19883 -0.3800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1.11111E-6 L 0.40325 -0.0916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56" y="-4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" y="81833"/>
            <a:ext cx="11507371" cy="213286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Pomoz mamince uklidit nádobí. použité dej do dřezu</a:t>
            </a:r>
            <a:r>
              <a:rPr lang="cs-CZ" sz="2800" b="1" dirty="0"/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6" t="46510" r="50727" b="5373"/>
          <a:stretch/>
        </p:blipFill>
        <p:spPr>
          <a:xfrm>
            <a:off x="4773022" y="2214695"/>
            <a:ext cx="7278970" cy="35092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07897" y="3408399"/>
            <a:ext cx="373019" cy="54398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9705" y="4141441"/>
            <a:ext cx="377291" cy="55021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532" y="3024679"/>
            <a:ext cx="1216271" cy="80865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091" y="2135025"/>
            <a:ext cx="1235618" cy="80164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31980" y="3134827"/>
            <a:ext cx="931325" cy="78804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07080" y="4969442"/>
            <a:ext cx="957437" cy="78804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741" y="5220502"/>
            <a:ext cx="1229685" cy="71855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7367" y="4035324"/>
            <a:ext cx="1229685" cy="71855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554" y="2055171"/>
            <a:ext cx="618568" cy="6185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9286" y="3537658"/>
            <a:ext cx="618568" cy="61856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32" y="4198728"/>
            <a:ext cx="1163946" cy="68013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5107" y="2334692"/>
            <a:ext cx="1163946" cy="680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89997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3.7037E-6 L 0.44101 0.1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044" y="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33333E-6 L 0.60808 0.1541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04" y="7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7.40741E-7 L 0.56132 -0.031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38" y="-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7 L 0.44283 0.123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135" y="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0 L 0.81719 0.01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859" y="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51 -0.00139 L 0.62058 -0.1231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98" y="-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81833"/>
            <a:ext cx="11887199" cy="941055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Pomoz mamince s nádobím - čisté ukliď do skříně podle značek.</a:t>
            </a:r>
            <a:endParaRPr lang="cs-CZ" sz="2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6" t="2788" r="50727" b="52729"/>
          <a:stretch/>
        </p:blipFill>
        <p:spPr>
          <a:xfrm>
            <a:off x="1722031" y="1022888"/>
            <a:ext cx="9449436" cy="421146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6749" y="5539942"/>
            <a:ext cx="740571" cy="1080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702" y="5525837"/>
            <a:ext cx="1664661" cy="1080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70801" y="5535254"/>
            <a:ext cx="1312150" cy="108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6432" y="5525837"/>
            <a:ext cx="1848247" cy="108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73556" y="5539942"/>
            <a:ext cx="1080000" cy="1080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425" y="5525837"/>
            <a:ext cx="184824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0292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7.40741E-7 L 0.06823 -0.278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11" y="-1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4.07407E-6 L -0.07656 -0.6217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28" y="-3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724 -0.02662 L 0.25664 -0.4388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88" y="-2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4714 -0.04259 L -0.16029 -0.4432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36" y="-2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1888 0.19815 L 0.11693 -0.619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784" y="-4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7 L -0.01914 -0.2784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4" y="-1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4" t="174" r="23894" b="1313"/>
          <a:stretch/>
        </p:blipFill>
        <p:spPr>
          <a:xfrm>
            <a:off x="203637" y="789140"/>
            <a:ext cx="7210038" cy="602688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849" b="15433"/>
          <a:stretch/>
        </p:blipFill>
        <p:spPr>
          <a:xfrm>
            <a:off x="10666663" y="3649612"/>
            <a:ext cx="770474" cy="72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8373"/>
          <a:stretch/>
        </p:blipFill>
        <p:spPr>
          <a:xfrm>
            <a:off x="10615218" y="1541137"/>
            <a:ext cx="723342" cy="720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34597" y="2477698"/>
            <a:ext cx="802540" cy="720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834" b="8390"/>
          <a:stretch/>
        </p:blipFill>
        <p:spPr>
          <a:xfrm>
            <a:off x="10712591" y="4961380"/>
            <a:ext cx="754302" cy="720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63879" y="973087"/>
            <a:ext cx="692278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Spočítej </a:t>
            </a:r>
            <a:r>
              <a:rPr lang="cs-CZ" sz="3600" b="1" dirty="0">
                <a:solidFill>
                  <a:srgbClr val="0070C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bubliny stejné barvy a přiřaď jim kostku se správným počtem </a:t>
            </a:r>
            <a:endParaRPr lang="cs-CZ" sz="3600" dirty="0"/>
          </a:p>
          <a:p>
            <a:endParaRPr lang="cs-CZ" sz="3600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727" t="21514" r="11102" b="70208"/>
          <a:stretch/>
        </p:blipFill>
        <p:spPr>
          <a:xfrm>
            <a:off x="8131126" y="1167618"/>
            <a:ext cx="590843" cy="5064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3363" t="32858" r="10906" b="58403"/>
          <a:stretch/>
        </p:blipFill>
        <p:spPr>
          <a:xfrm>
            <a:off x="8159262" y="2082018"/>
            <a:ext cx="548640" cy="53457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694" t="44713" r="10988" b="47239"/>
          <a:stretch/>
        </p:blipFill>
        <p:spPr>
          <a:xfrm>
            <a:off x="8091205" y="3073922"/>
            <a:ext cx="604911" cy="49236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5826" b="65943" l="81891" r="897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907" t="54561" r="9248" b="32792"/>
          <a:stretch/>
        </p:blipFill>
        <p:spPr>
          <a:xfrm>
            <a:off x="7978664" y="3915950"/>
            <a:ext cx="942535" cy="77372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0990" b="92210" l="82759" r="896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1892" t="79587" r="9438" b="6387"/>
          <a:stretch/>
        </p:blipFill>
        <p:spPr>
          <a:xfrm>
            <a:off x="8091205" y="5665504"/>
            <a:ext cx="829994" cy="85813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67607" b="78460" l="81533" r="904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416" t="66250" r="8416" b="20183"/>
          <a:stretch/>
        </p:blipFill>
        <p:spPr>
          <a:xfrm>
            <a:off x="7954992" y="4741409"/>
            <a:ext cx="1069144" cy="82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93437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4.07407E-6 L -0.15665 0.118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39" y="590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3.33333E-6 L -0.15312 0.474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56" y="2370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2.59259E-6 L -0.1543 0.2175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21" y="1088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55 -0.03889 L -0.15508 -0.0891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83" y="-252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5213" y="119851"/>
            <a:ext cx="8173667" cy="1248031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Štěňata potřebují napít.</a:t>
            </a:r>
            <a:br>
              <a:rPr lang="cs-CZ" sz="3200" b="1" dirty="0" smtClean="0">
                <a:solidFill>
                  <a:srgbClr val="FF000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lang="cs-CZ" sz="3200" b="1" dirty="0" smtClean="0">
                <a:solidFill>
                  <a:srgbClr val="FF000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 Dej jim misky s vodou podle jejich velikosti</a:t>
            </a:r>
            <a:endParaRPr lang="cs-CZ" sz="3200" b="1" dirty="0">
              <a:solidFill>
                <a:srgbClr val="FF0000"/>
              </a:solidFill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458881" y="5806724"/>
            <a:ext cx="764215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0" b="6086"/>
          <a:stretch/>
        </p:blipFill>
        <p:spPr>
          <a:xfrm>
            <a:off x="764088" y="2827935"/>
            <a:ext cx="1064206" cy="9604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5" b="4036"/>
          <a:stretch/>
        </p:blipFill>
        <p:spPr>
          <a:xfrm>
            <a:off x="2285214" y="2001080"/>
            <a:ext cx="1870272" cy="17873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58" b="5288"/>
          <a:stretch/>
        </p:blipFill>
        <p:spPr>
          <a:xfrm>
            <a:off x="9356102" y="2214694"/>
            <a:ext cx="1622354" cy="15697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456"/>
          <a:stretch/>
        </p:blipFill>
        <p:spPr>
          <a:xfrm>
            <a:off x="4766600" y="1367882"/>
            <a:ext cx="2615809" cy="24205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555" b="5496"/>
          <a:stretch/>
        </p:blipFill>
        <p:spPr>
          <a:xfrm>
            <a:off x="8028987" y="3142410"/>
            <a:ext cx="680537" cy="6460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2715" y="4921938"/>
            <a:ext cx="2582768" cy="121334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30549" y="5528612"/>
            <a:ext cx="1087910" cy="5562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56944" y="5156668"/>
            <a:ext cx="1884045" cy="96327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014" y="5275017"/>
            <a:ext cx="1622354" cy="82947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42543" y="5771996"/>
            <a:ext cx="680537" cy="347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7563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1.85185E-6 L 0.01901 -0.282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1" y="-1412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3.7037E-7 L 0.72682 -0.2203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341" y="-1101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1.48148E-6 L 0.18958 -0.1613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79" y="-807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7.40741E-7 L -0.39206 -0.2518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09" y="-1259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7.40741E-7 L -0.54987 -0.2004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00" y="-1002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3087" y="1741118"/>
            <a:ext cx="10535139" cy="157085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lgerian" panose="04020705040A02060702" pitchFamily="82" charset="0"/>
              </a:rPr>
              <a:t>   </a:t>
            </a:r>
            <a:br>
              <a:rPr lang="cs-CZ" dirty="0" smtClean="0">
                <a:latin typeface="Algerian" panose="04020705040A02060702" pitchFamily="82" charset="0"/>
              </a:rPr>
            </a:br>
            <a:r>
              <a:rPr lang="cs-CZ" dirty="0">
                <a:latin typeface="Algerian" panose="04020705040A02060702" pitchFamily="82" charset="0"/>
              </a:rPr>
              <a:t/>
            </a:r>
            <a:br>
              <a:rPr lang="cs-CZ" dirty="0">
                <a:latin typeface="Algerian" panose="04020705040A02060702" pitchFamily="82" charset="0"/>
              </a:rPr>
            </a:br>
            <a:r>
              <a:rPr lang="cs-CZ" dirty="0" smtClean="0">
                <a:latin typeface="Algerian" panose="04020705040A02060702" pitchFamily="82" charset="0"/>
              </a:rPr>
              <a:t> </a:t>
            </a:r>
            <a:r>
              <a:rPr lang="cs-CZ" u="sng" dirty="0" smtClean="0">
                <a:latin typeface="Algerian" panose="04020705040A02060702" pitchFamily="82" charset="0"/>
              </a:rPr>
              <a:t>Hádanka - Kdo je to?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</a:t>
            </a:r>
            <a: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1. jeho domácnost je ve vodě</a:t>
            </a:r>
            <a:b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      2. sedává na vrbě a šije botičky</a:t>
            </a:r>
            <a:b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                            3. Láká děti k vodě barevnými pentličkami</a:t>
            </a:r>
            <a:b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4. sbírá dušičky do hrníčků</a:t>
            </a:r>
            <a:b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r>
              <a:rPr lang="cs-CZ" b="1" dirty="0" smtClean="0">
                <a:solidFill>
                  <a:srgbClr val="00B050"/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                           5. stará se o všechna zvířátka v rybníčku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509079" y="6492875"/>
            <a:ext cx="6672887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375" y="1755186"/>
            <a:ext cx="2196836" cy="3021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57772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HTTP://clipartsalbum.com/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Materiál autora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38200" y="1690688"/>
            <a:ext cx="10515600" cy="3362195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    </a:t>
            </a:r>
            <a:r>
              <a:rPr lang="cs-CZ" sz="1600" dirty="0">
                <a:latin typeface="Arial Black" panose="020B0A04020102020204" pitchFamily="34" charset="0"/>
              </a:rPr>
              <a:t> </a:t>
            </a:r>
            <a:r>
              <a:rPr lang="cs-CZ" sz="1600" b="1" dirty="0" smtClean="0">
                <a:latin typeface="Arial Black" panose="020B0A04020102020204" pitchFamily="34" charset="0"/>
              </a:rPr>
              <a:t>Název</a:t>
            </a:r>
            <a:r>
              <a:rPr lang="cs-CZ" sz="1600" b="1" dirty="0">
                <a:latin typeface="Arial Black" panose="020B0A04020102020204" pitchFamily="34" charset="0"/>
              </a:rPr>
              <a:t> </a:t>
            </a:r>
            <a:r>
              <a:rPr lang="cs-CZ" sz="1600" b="1" dirty="0" smtClean="0">
                <a:latin typeface="Arial Black" panose="020B0A04020102020204" pitchFamily="34" charset="0"/>
              </a:rPr>
              <a:t>Integrovaného bloku :      </a:t>
            </a:r>
            <a:r>
              <a:rPr lang="cs-CZ" b="1" dirty="0"/>
              <a:t> </a:t>
            </a:r>
            <a:r>
              <a:rPr lang="cs-CZ" dirty="0" smtClean="0">
                <a:solidFill>
                  <a:schemeClr val="accent6"/>
                </a:solidFill>
                <a:latin typeface="Algerian" panose="04020705040A02060702" pitchFamily="82" charset="0"/>
              </a:rPr>
              <a:t>Dítě a svět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accent6"/>
                </a:solidFill>
                <a:latin typeface="Algerian" panose="04020705040A02060702" pitchFamily="82" charset="0"/>
              </a:rPr>
              <a:t>   </a:t>
            </a:r>
            <a:r>
              <a:rPr lang="cs-CZ" sz="1600" dirty="0" smtClean="0">
                <a:latin typeface="Arial Black" panose="020B0A04020102020204" pitchFamily="34" charset="0"/>
              </a:rPr>
              <a:t>  Název vzdělávací oblasti  :            </a:t>
            </a:r>
            <a:r>
              <a:rPr lang="cs-CZ" dirty="0" smtClean="0">
                <a:solidFill>
                  <a:schemeClr val="accent6"/>
                </a:solidFill>
                <a:latin typeface="Algerian" panose="04020705040A02060702" pitchFamily="82" charset="0"/>
              </a:rPr>
              <a:t>Poznatky, sociální informovanost</a:t>
            </a:r>
            <a:endParaRPr lang="cs-CZ" dirty="0">
              <a:solidFill>
                <a:schemeClr val="accent6"/>
              </a:solidFill>
              <a:latin typeface="Algerian" panose="04020705040A02060702" pitchFamily="82" charset="0"/>
            </a:endParaRPr>
          </a:p>
          <a:p>
            <a:pPr marL="45720" indent="0">
              <a:buNone/>
            </a:pPr>
            <a:r>
              <a:rPr lang="cs-CZ" dirty="0"/>
              <a:t>     </a:t>
            </a:r>
            <a:r>
              <a:rPr lang="cs-CZ" sz="1600" b="1" dirty="0">
                <a:latin typeface="Arial Black" panose="020B0A04020102020204" pitchFamily="34" charset="0"/>
              </a:rPr>
              <a:t>Výběr </a:t>
            </a:r>
            <a:r>
              <a:rPr lang="cs-CZ" sz="1600" b="1" dirty="0" smtClean="0">
                <a:latin typeface="Arial Black" panose="020B0A04020102020204" pitchFamily="34" charset="0"/>
              </a:rPr>
              <a:t>tématu:                                   </a:t>
            </a:r>
            <a:r>
              <a:rPr lang="cs-CZ" sz="1600" dirty="0" smtClean="0">
                <a:latin typeface="Arial Black" panose="020B0A04020102020204" pitchFamily="34" charset="0"/>
              </a:rPr>
              <a:t> </a:t>
            </a:r>
            <a:r>
              <a:rPr lang="cs-CZ" dirty="0" smtClean="0">
                <a:solidFill>
                  <a:schemeClr val="accent6"/>
                </a:solidFill>
                <a:latin typeface="Algerian" panose="04020705040A02060702" pitchFamily="82" charset="0"/>
              </a:rPr>
              <a:t>Voda a její využití</a:t>
            </a:r>
            <a:endParaRPr lang="cs-CZ" dirty="0">
              <a:solidFill>
                <a:schemeClr val="accent6"/>
              </a:solidFill>
              <a:latin typeface="Algerian" panose="04020705040A02060702" pitchFamily="82" charset="0"/>
            </a:endParaRPr>
          </a:p>
          <a:p>
            <a:pPr marL="0" indent="0">
              <a:buNone/>
            </a:pPr>
            <a:r>
              <a:rPr lang="cs-CZ" dirty="0" smtClean="0"/>
              <a:t>     </a:t>
            </a:r>
            <a:r>
              <a:rPr lang="cs-CZ" sz="1600" b="1" dirty="0" smtClean="0">
                <a:latin typeface="Arial Black" panose="020B0A04020102020204" pitchFamily="34" charset="0"/>
              </a:rPr>
              <a:t>Dosažené KONKRETIZOVANÉ VÝSTUPY: </a:t>
            </a:r>
            <a:r>
              <a:rPr lang="cs-CZ" dirty="0" smtClean="0">
                <a:solidFill>
                  <a:schemeClr val="accent6"/>
                </a:solidFill>
                <a:latin typeface="Aparajita" panose="020B0604020202020204" pitchFamily="34" charset="0"/>
                <a:cs typeface="Aparajita" panose="020B0604020202020204" pitchFamily="34" charset="0"/>
              </a:rPr>
              <a:t>osvojit si elementární poznatky o okolním prostředí, které jsou dítěti blízké, pro ně smysluplné a přínosné, zajímavé a jemu pochopitelné a využitelné pro další učení a životní praxi</a:t>
            </a:r>
            <a:endParaRPr lang="cs-CZ" dirty="0">
              <a:solidFill>
                <a:schemeClr val="accent6"/>
              </a:solidFill>
              <a:latin typeface="Aparajita" panose="020B0604020202020204" pitchFamily="34" charset="0"/>
              <a:cs typeface="Aparajita" panose="020B0604020202020204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489355" y="6278880"/>
            <a:ext cx="6672887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07634" y="1840992"/>
            <a:ext cx="10070592" cy="3950207"/>
          </a:xfrm>
        </p:spPr>
        <p:txBody>
          <a:bodyPr/>
          <a:lstStyle/>
          <a:p>
            <a:pPr marL="331470" indent="-285750"/>
            <a:r>
              <a:rPr lang="cs-CZ" sz="1800" b="1" dirty="0" smtClean="0">
                <a:latin typeface="Arial Black" panose="020B0A04020102020204" pitchFamily="34" charset="0"/>
                <a:ea typeface="BatangChe" panose="02030609000101010101" pitchFamily="49" charset="-127"/>
              </a:rPr>
              <a:t>Postupujeme </a:t>
            </a:r>
            <a:r>
              <a:rPr lang="cs-CZ" sz="1800" b="1" dirty="0">
                <a:latin typeface="Arial Black" panose="020B0A04020102020204" pitchFamily="34" charset="0"/>
                <a:ea typeface="BatangChe" panose="02030609000101010101" pitchFamily="49" charset="-127"/>
              </a:rPr>
              <a:t>snímek od snímku. Paní učitelka čte dětem zadání.  Děti </a:t>
            </a:r>
            <a:r>
              <a:rPr lang="cs-CZ" sz="1800" b="1" dirty="0" smtClean="0">
                <a:latin typeface="Arial Black" panose="020B0A04020102020204" pitchFamily="34" charset="0"/>
                <a:ea typeface="BatangChe" panose="02030609000101010101" pitchFamily="49" charset="-127"/>
              </a:rPr>
              <a:t>klikají jen </a:t>
            </a:r>
            <a:r>
              <a:rPr lang="cs-CZ" sz="1800" b="1" dirty="0">
                <a:latin typeface="Arial Black" panose="020B0A04020102020204" pitchFamily="34" charset="0"/>
                <a:ea typeface="BatangChe" panose="02030609000101010101" pitchFamily="49" charset="-127"/>
              </a:rPr>
              <a:t>na </a:t>
            </a:r>
            <a:r>
              <a:rPr lang="cs-CZ" sz="1800" b="1" dirty="0" smtClean="0">
                <a:latin typeface="Arial Black" panose="020B0A04020102020204" pitchFamily="34" charset="0"/>
                <a:ea typeface="BatangChe" panose="02030609000101010101" pitchFamily="49" charset="-127"/>
              </a:rPr>
              <a:t>obrázky. Na snímcích č. 3 a 9 předkreslí dráhu perem, kontrola řešení pomocí animací.</a:t>
            </a:r>
          </a:p>
          <a:p>
            <a:pPr marL="331470" indent="-285750"/>
            <a:r>
              <a:rPr lang="cs-CZ" sz="1800" b="1" dirty="0" smtClean="0">
                <a:latin typeface="Arial Black" panose="020B0A04020102020204" pitchFamily="34" charset="0"/>
                <a:ea typeface="BatangChe" panose="02030609000101010101" pitchFamily="49" charset="-127"/>
              </a:rPr>
              <a:t>Snímek č. 8 – kliknutím na kostku se přesune správné řešení. </a:t>
            </a:r>
          </a:p>
          <a:p>
            <a:pPr marL="331470" indent="-285750"/>
            <a:r>
              <a:rPr lang="cs-CZ" sz="1800" b="1" dirty="0" smtClean="0">
                <a:latin typeface="Arial Black" panose="020B0A04020102020204" pitchFamily="34" charset="0"/>
                <a:ea typeface="BatangChe" panose="02030609000101010101" pitchFamily="49" charset="-127"/>
              </a:rPr>
              <a:t>Na snímku č. 10 si děti poslechnou nápovědy k hádance, o správnosti řešení se přesvědčí kliknutím (objeví se obrázek, který skrývá odkaz na píseň).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13775" y="6460049"/>
            <a:ext cx="6672887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13774" y="1828800"/>
            <a:ext cx="10363826" cy="3962399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Povinné </a:t>
            </a:r>
            <a:r>
              <a:rPr lang="cs-CZ" b="1" u="sng" dirty="0"/>
              <a:t>materiály, pomůcky a technické vybavení</a:t>
            </a:r>
          </a:p>
          <a:p>
            <a:pPr lvl="0"/>
            <a:r>
              <a:rPr lang="cs-CZ" dirty="0" smtClean="0">
                <a:solidFill>
                  <a:schemeClr val="accent6"/>
                </a:solidFill>
              </a:rPr>
              <a:t>zdroj</a:t>
            </a:r>
            <a:r>
              <a:rPr lang="cs-CZ" dirty="0">
                <a:solidFill>
                  <a:schemeClr val="accent6"/>
                </a:solidFill>
              </a:rPr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>
                <a:solidFill>
                  <a:schemeClr val="accent6"/>
                </a:solidFill>
              </a:rPr>
              <a:t>Dotyková obrazovka, připojená k PC</a:t>
            </a:r>
          </a:p>
          <a:p>
            <a:r>
              <a:rPr lang="cs-CZ" b="1" u="sng" dirty="0"/>
              <a:t>Nepovinné materiály</a:t>
            </a:r>
          </a:p>
          <a:p>
            <a:r>
              <a:rPr lang="cs-CZ" dirty="0">
                <a:solidFill>
                  <a:schemeClr val="accent6"/>
                </a:solidFill>
              </a:rPr>
              <a:t>Didaktický kufřík - KUMUČ </a:t>
            </a:r>
            <a:r>
              <a:rPr lang="cs-CZ" dirty="0" smtClean="0">
                <a:solidFill>
                  <a:schemeClr val="accent6"/>
                </a:solidFill>
              </a:rPr>
              <a:t>– DĚTI </a:t>
            </a:r>
            <a:r>
              <a:rPr lang="cs-CZ" dirty="0">
                <a:solidFill>
                  <a:schemeClr val="accent6"/>
                </a:solidFill>
              </a:rPr>
              <a:t>VYHLEDÁVAJÍ KARTIČKY PODLE URČITÝCH KRITÉRIÍ /BARVY</a:t>
            </a:r>
            <a:r>
              <a:rPr lang="cs-CZ" dirty="0" smtClean="0">
                <a:solidFill>
                  <a:schemeClr val="accent6"/>
                </a:solidFill>
              </a:rPr>
              <a:t>, TVARU, VELIKOSTI, POČTU, POČÁTEČNÍ </a:t>
            </a:r>
            <a:r>
              <a:rPr lang="cs-CZ" dirty="0">
                <a:solidFill>
                  <a:schemeClr val="accent6"/>
                </a:solidFill>
              </a:rPr>
              <a:t>HLÁSKY</a:t>
            </a:r>
            <a:r>
              <a:rPr lang="cs-CZ" dirty="0" smtClean="0">
                <a:solidFill>
                  <a:schemeClr val="accent6"/>
                </a:solidFill>
              </a:rPr>
              <a:t>, PIKTOGRAMŮ/ </a:t>
            </a:r>
            <a:r>
              <a:rPr lang="cs-CZ" dirty="0">
                <a:solidFill>
                  <a:schemeClr val="accent6"/>
                </a:solidFill>
              </a:rPr>
              <a:t>STŘÍHAJÍ OBRÁZKY PRO HRU PEXESO, NAUČÍ SE PÍSNIČKU, VYŘEŠÍ </a:t>
            </a:r>
            <a:r>
              <a:rPr lang="cs-CZ" dirty="0" smtClean="0">
                <a:solidFill>
                  <a:schemeClr val="accent6"/>
                </a:solidFill>
              </a:rPr>
              <a:t>HÁDANKU/</a:t>
            </a:r>
            <a:endParaRPr lang="cs-CZ" dirty="0">
              <a:solidFill>
                <a:schemeClr val="accent6"/>
              </a:solidFill>
            </a:endParaRP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70377" y="6467719"/>
            <a:ext cx="6672887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480516" y="6467719"/>
            <a:ext cx="6672887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058827" y="977897"/>
            <a:ext cx="7515341" cy="4119484"/>
            <a:chOff x="3057284" y="705488"/>
            <a:chExt cx="4243688" cy="3546332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6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accent6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accent6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accent6"/>
                  </a:solidFill>
                </a:rPr>
                <a:t>návyků</a:t>
              </a:r>
              <a:endParaRPr lang="cs-CZ" sz="1600" b="1" dirty="0">
                <a:solidFill>
                  <a:schemeClr val="accent6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accent6"/>
                  </a:solidFill>
                </a:rPr>
                <a:t>Chápat </a:t>
              </a:r>
              <a:r>
                <a:rPr lang="cs-CZ" sz="1600" b="1" dirty="0">
                  <a:solidFill>
                    <a:schemeClr val="accent6"/>
                  </a:solidFill>
                </a:rPr>
                <a:t>p</a:t>
              </a:r>
              <a:r>
                <a:rPr lang="cs-CZ" sz="1600" b="1" dirty="0" smtClean="0">
                  <a:solidFill>
                    <a:schemeClr val="accent6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accent6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6445" y="705488"/>
              <a:ext cx="1532940" cy="131629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6"/>
                  </a:solidFill>
                </a:rPr>
                <a:t>Učit děti základním</a:t>
              </a:r>
              <a:r>
                <a:rPr lang="cs-CZ" sz="1600" b="1" dirty="0">
                  <a:solidFill>
                    <a:schemeClr val="tx1"/>
                  </a:solidFill>
                </a:rPr>
                <a:t> </a:t>
              </a:r>
              <a:r>
                <a:rPr lang="cs-CZ" sz="1600" b="1" dirty="0">
                  <a:solidFill>
                    <a:schemeClr val="accent6"/>
                  </a:solidFill>
                </a:rPr>
                <a:t>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6445" y="2135473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6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6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accent6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416203" y="333430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TM04033925[[fn=Kapka]]</Template>
  <TotalTime>0</TotalTime>
  <Words>348</Words>
  <Application>Microsoft Office PowerPoint</Application>
  <PresentationFormat>Vlastní</PresentationFormat>
  <Paragraphs>59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Kapka</vt:lpstr>
      <vt:lpstr>Voda a její využití</vt:lpstr>
      <vt:lpstr>Voda u nás doma - na praní, mytí, zalévání, mytí nádobí, k pití</vt:lpstr>
      <vt:lpstr>   Maminka vyprala ponožky. Pomoz jí najít stejné dvojice</vt:lpstr>
      <vt:lpstr>Maminka třídí vyprané prádlo podle toho, na které písmeno začínÁ. Pomůžeš jí ?</vt:lpstr>
      <vt:lpstr>_     Maminka bude zalévat květiny. Dej na poličku ty, které potřebují vodu nejdříve     ______________________________</vt:lpstr>
      <vt:lpstr>Pomoz mamince uklidit nádobí. použité dej do dřezu.</vt:lpstr>
      <vt:lpstr>Pomoz mamince s nádobím - čisté ukliď do skříně podle značek.</vt:lpstr>
      <vt:lpstr>Snímek 8</vt:lpstr>
      <vt:lpstr>Štěňata potřebují napít.  Dej jim misky s vodou podle jejich velikosti</vt:lpstr>
      <vt:lpstr>      Hádanka - Kdo je to?   1. jeho domácnost je ve vodě       2. sedává na vrbě a šije botičky                             3. Láká děti k vodě barevnými pentličkami 4. sbírá dušičky do hrníčků                            5. stará se o všechna zvířátka v rybníčku   </vt:lpstr>
      <vt:lpstr>Použité odkazy</vt:lpstr>
      <vt:lpstr>Prvky polytechnické výchovy</vt:lpstr>
      <vt:lpstr>Metodický postup </vt:lpstr>
      <vt:lpstr>Studijní materiály 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2015-03-26T13:14:57Z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