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1" r:id="rId2"/>
  </p:sldMasterIdLst>
  <p:notesMasterIdLst>
    <p:notesMasterId r:id="rId18"/>
  </p:notesMasterIdLst>
  <p:handoutMasterIdLst>
    <p:handoutMasterId r:id="rId19"/>
  </p:handoutMasterIdLst>
  <p:sldIdLst>
    <p:sldId id="272" r:id="rId3"/>
    <p:sldId id="289" r:id="rId4"/>
    <p:sldId id="293" r:id="rId5"/>
    <p:sldId id="294" r:id="rId6"/>
    <p:sldId id="296" r:id="rId7"/>
    <p:sldId id="295" r:id="rId8"/>
    <p:sldId id="297" r:id="rId9"/>
    <p:sldId id="292" r:id="rId10"/>
    <p:sldId id="298" r:id="rId11"/>
    <p:sldId id="275" r:id="rId12"/>
    <p:sldId id="276" r:id="rId13"/>
    <p:sldId id="277" r:id="rId14"/>
    <p:sldId id="278" r:id="rId15"/>
    <p:sldId id="287" r:id="rId16"/>
    <p:sldId id="28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79" autoAdjust="0"/>
    <p:restoredTop sz="90143" autoAdjust="0"/>
  </p:normalViewPr>
  <p:slideViewPr>
    <p:cSldViewPr snapToGrid="0">
      <p:cViewPr>
        <p:scale>
          <a:sx n="110" d="100"/>
          <a:sy n="110" d="100"/>
        </p:scale>
        <p:origin x="-30" y="-1110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11. 2. 2015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11. 2. 2015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3556000" y="0"/>
            <a:ext cx="8636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127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4489157" y="533400"/>
            <a:ext cx="68072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4472589" y="3539864"/>
            <a:ext cx="6819704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7828299" y="6557946"/>
            <a:ext cx="2669952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8CFA630-13BB-46C4-BD44-B2C5F9B66074}" type="datetimeFigureOut">
              <a:rPr lang="en-US" smtClean="0"/>
              <a:pPr/>
              <a:t>2/11/2015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3759200" y="6557946"/>
            <a:ext cx="3903629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507845" y="6556248"/>
            <a:ext cx="784448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5217A8-0E06-4059-AC45-433E2E67A85D}" type="slidenum">
              <a:rPr kumimoji="0" lang="en-US" smtClean="0"/>
              <a:pPr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22400" y="2821838"/>
            <a:ext cx="8340651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422400" y="1905001"/>
            <a:ext cx="8340651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98984" y="6556810"/>
            <a:ext cx="2669952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313811" y="6556810"/>
            <a:ext cx="38608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978603" y="6555112"/>
            <a:ext cx="784448" cy="228600"/>
          </a:xfrm>
        </p:spPr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571744" y="1600201"/>
            <a:ext cx="469392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571744" y="5867400"/>
            <a:ext cx="469392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571744" y="1711840"/>
            <a:ext cx="469392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6064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28600"/>
            <a:ext cx="786384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497416"/>
            <a:ext cx="786384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09600" y="2133600"/>
            <a:ext cx="9652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797292" y="1004669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795609" y="998817"/>
            <a:ext cx="5759369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85464" y="1143000"/>
            <a:ext cx="4572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185464" y="3283634"/>
            <a:ext cx="4572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884909" y="1041002"/>
            <a:ext cx="560832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274956"/>
            <a:ext cx="2032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5657088" y="6557946"/>
            <a:ext cx="2669952" cy="226902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556248"/>
            <a:ext cx="4876800" cy="228600"/>
          </a:xfrm>
        </p:spPr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339328" y="6553200"/>
            <a:ext cx="784448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10871200" y="0"/>
            <a:ext cx="1320800" cy="6858000"/>
          </a:xfrm>
          <a:prstGeom prst="rect">
            <a:avLst/>
          </a:prstGeom>
          <a:blipFill>
            <a:blip r:embed="rId14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609600" y="320040"/>
            <a:ext cx="9652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609600" y="1609416"/>
            <a:ext cx="9652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5661248" y="6557946"/>
            <a:ext cx="2669952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609600" y="6557946"/>
            <a:ext cx="48768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8335264" y="6556248"/>
            <a:ext cx="784448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cs-CZ" sz="4000" dirty="0" smtClean="0"/>
              <a:t>Hra na barevná auta </a:t>
            </a:r>
            <a:r>
              <a:rPr lang="cs-CZ" sz="4000" dirty="0" smtClean="0"/>
              <a:t>II.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none" dirty="0" smtClean="0"/>
              <a:t>Jaroslava Růžičková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pohybové hry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Reakce na barvy- červená, žlutá, zelená. </a:t>
            </a:r>
          </a:p>
          <a:p>
            <a:r>
              <a:rPr lang="cs-CZ" dirty="0" smtClean="0"/>
              <a:t>Volný běh po třídě s vyhýbáním nebo na povel běh v daném směru.</a:t>
            </a:r>
          </a:p>
          <a:p>
            <a:r>
              <a:rPr lang="cs-CZ" dirty="0" smtClean="0"/>
              <a:t>Děti reagují na barvu praporku, který ukazuje učitelka.</a:t>
            </a:r>
          </a:p>
          <a:p>
            <a:r>
              <a:rPr lang="cs-CZ" dirty="0" smtClean="0"/>
              <a:t>Je možné děti rozdělit na skupinky podle barev- žlutá, zelená, modrá, červená.</a:t>
            </a:r>
          </a:p>
          <a:p>
            <a:r>
              <a:rPr lang="cs-CZ" dirty="0" smtClean="0"/>
              <a:t>Běh v prostoru podle barvy s reakcí na praporky nebo povel- domů- zpět na výchozí pozici.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49" t="5832" r="47898" b="74584"/>
          <a:stretch/>
        </p:blipFill>
        <p:spPr>
          <a:xfrm>
            <a:off x="1118821" y="885825"/>
            <a:ext cx="3389715" cy="215741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05" t="10834" r="-1999" b="77500"/>
          <a:stretch/>
        </p:blipFill>
        <p:spPr>
          <a:xfrm>
            <a:off x="724241" y="3221832"/>
            <a:ext cx="4390344" cy="170735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53" t="44792" r="294" b="42916"/>
          <a:stretch/>
        </p:blipFill>
        <p:spPr>
          <a:xfrm>
            <a:off x="5269572" y="1067991"/>
            <a:ext cx="4011636" cy="17930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455" b="25455" l="63053" r="979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152" t="210" r="2013" b="71629"/>
          <a:stretch/>
        </p:blipFill>
        <p:spPr>
          <a:xfrm>
            <a:off x="6622975" y="1778793"/>
            <a:ext cx="2853924" cy="3269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1030124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49" t="5832" r="47898" b="74584"/>
          <a:stretch/>
        </p:blipFill>
        <p:spPr>
          <a:xfrm>
            <a:off x="3562942" y="1800224"/>
            <a:ext cx="3389715" cy="2157412"/>
          </a:xfrm>
          <a:prstGeom prst="rect">
            <a:avLst/>
          </a:prstGeom>
        </p:spPr>
      </p:pic>
      <p:sp>
        <p:nvSpPr>
          <p:cNvPr id="5" name="Šipka doleva 4"/>
          <p:cNvSpPr/>
          <p:nvPr/>
        </p:nvSpPr>
        <p:spPr>
          <a:xfrm>
            <a:off x="1344517" y="2350291"/>
            <a:ext cx="1871663" cy="12144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327248" y="2350291"/>
            <a:ext cx="2016031" cy="11072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2985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0.00509 L -0.00287 0.00509 L -0.00287 0.00509 L -0.01172 0.0044 L -0.01172 0.0044 L -0.03477 0.00717 L -0.03477 0.00717 C -0.03542 0.00694 -0.03607 0.00648 -0.03672 0.00625 C -0.03802 0.00602 -0.03932 0.00602 -0.0405 0.00579 C -0.04115 0.00579 -0.04193 0.00555 -0.04258 0.00555 L -0.04701 0.00579 C -0.05573 0.00648 -0.05078 0.00602 -0.05625 0.00671 C -0.05846 0.0081 -0.05664 0.00717 -0.06003 0.00787 C -0.0612 0.0081 -0.06081 0.0081 -0.06185 0.00879 C -0.06211 0.00879 -0.0625 0.00903 -0.06276 0.00903 C -0.06315 0.00926 -0.06341 0.00972 -0.06367 0.00972 C -0.06406 0.00995 -0.06445 0.01018 -0.06484 0.01018 C -0.0651 0.01042 -0.06537 0.01042 -0.06563 0.01065 C -0.0681 0.01042 -0.0707 0.01018 -0.07318 0.01018 C -0.075 0.01018 -0.07682 0.01065 -0.07865 0.01065 C -0.08073 0.01065 -0.08294 0.01065 -0.08503 0.01065 L -0.08503 0.01065 L -0.08412 0.01111 " pathEditMode="relative" rAng="0" ptsTypes="AAAAAAAAAAAAAAAAAAA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58" y="25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0.00509 L -0.00286 0.00509 L -0.00286 0.00509 L -0.01172 0.00439 L -0.01172 0.00439 L -0.03477 0.00717 L -0.03477 0.00717 C -0.03542 0.00694 -0.03607 0.00648 -0.03672 0.00625 C -0.03802 0.00601 -0.03932 0.00601 -0.04049 0.00578 C -0.04115 0.00578 -0.04193 0.00555 -0.04258 0.00555 L -0.04701 0.00578 C -0.05573 0.00648 -0.05078 0.00601 -0.05625 0.00671 C -0.05846 0.0081 -0.05664 0.00717 -0.06003 0.00787 C -0.0612 0.0081 -0.06081 0.0081 -0.06185 0.00879 C -0.06211 0.00879 -0.0625 0.00902 -0.06276 0.00902 C -0.06315 0.00926 -0.06341 0.00972 -0.06367 0.00972 C -0.06406 0.00995 -0.06445 0.01018 -0.06484 0.01018 C -0.0651 0.01041 -0.06536 0.01041 -0.06562 0.01064 C -0.0681 0.01041 -0.0707 0.01018 -0.07318 0.01018 C -0.075 0.01018 -0.07682 0.01064 -0.07865 0.01064 C -0.08073 0.01064 -0.08294 0.01064 -0.08503 0.01064 L -0.08503 0.01064 L -0.08411 0.01111 " pathEditMode="relative" rAng="0" ptsTypes="AAAAAAAAAAAAAAAAAAAAAAA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58" y="2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1344517" y="2350291"/>
            <a:ext cx="1871663" cy="12144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327248" y="2350291"/>
            <a:ext cx="2016031" cy="11072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455" b="25455" l="63053" r="979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152" t="210" r="2013" b="71629"/>
          <a:stretch/>
        </p:blipFill>
        <p:spPr>
          <a:xfrm>
            <a:off x="3844752" y="1269274"/>
            <a:ext cx="2853924" cy="3269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396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0.00352 -0.00047 0.0069 -0.00186 0.01055 -0.00186 C 0.01172 -0.00186 0.01276 -0.00024 0.01407 0 C 0.01745 0.00115 0.02097 0.00208 0.02461 0.00231 L 0.14883 0.00231 L 0.31641 0.00856 L 0.31875 0.00648 " pathEditMode="relative" ptsTypes="AAAAAA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-0.00093 L -3.95833E-6 -0.00023 C 0.00235 -0.00162 0.00456 -0.0037 0.0073 -0.0037 C 0.00795 -0.0037 0.00873 -0.00093 0.00964 -0.00093 C 0.01198 0.00139 0.01459 0.00324 0.01706 0.00393 L 0.10404 0.00393 L 0.22149 0.0162 L 0.22331 0.01181 " pathEditMode="relative" rAng="0" ptsTypes="AAAAAAAA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59" y="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1247837" y="2296714"/>
            <a:ext cx="1871663" cy="121443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719472" y="2350291"/>
            <a:ext cx="2016031" cy="11072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53" t="44792" r="294" b="42916"/>
          <a:stretch/>
        </p:blipFill>
        <p:spPr>
          <a:xfrm>
            <a:off x="3315612" y="2171691"/>
            <a:ext cx="4011636" cy="1793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59988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356 -0.00116 L 0.12356 -0.00093 C 0.12031 -0.00324 0.11731 -0.00579 0.11406 -0.00741 C 0.1095 -0.00949 0.0927 -0.01111 0.09062 -0.01134 C 0.08476 -0.01088 0.0789 -0.01042 0.07304 -0.00949 C 0.0707 -0.00903 0.06849 -0.00787 0.06601 -0.00741 C 0.06185 -0.00648 0.05742 -0.00602 0.05312 -0.00532 C 0.04635 -0.00232 0.04596 -0.00162 0.03672 -0.00116 C 0.01718 3.7037E-7 -0.00235 0.00023 -0.02188 0.00093 C -0.03711 0.00556 -0.02891 0.00393 -0.05586 0.00093 C -0.05938 0.00069 -0.06289 -0.00046 -0.06641 -0.00116 C -0.0767 -0.00324 -0.07878 -0.00324 -0.07461 -0.00324 L -0.07461 -0.00116 " pathEditMode="relative" rAng="0" ptsTypes="AAAAAAAAA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13" y="-278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 C -0.00326 -0.00208 -0.00625 -0.00463 -0.00951 -0.00625 C -0.01407 -0.00833 -0.03086 -0.00995 -0.03295 -0.01018 C -0.03881 -0.00972 -0.04467 -0.00926 -0.05052 -0.00833 C -0.05287 -0.00787 -0.05508 -0.00671 -0.05756 -0.00625 C -0.06172 -0.00532 -0.06615 -0.00486 -0.07045 -0.00416 C -0.07722 -0.00116 -0.07761 -0.00046 -0.08685 0 C -0.10638 0.00116 -0.12592 0.00139 -0.14545 0.00209 C -0.16068 0.00671 -0.15248 0.00509 -0.17943 0.00209 C -0.18295 0.00185 -0.18646 0.0007 -0.18998 0 C -0.20026 -0.00208 -0.20235 -0.00208 -0.19818 -0.00208 L -0.19818 0 " pathEditMode="relative" ptsTypes="AAAAAAAAAAAAA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5" name="Šipka doleva 4"/>
          <p:cNvSpPr/>
          <p:nvPr/>
        </p:nvSpPr>
        <p:spPr>
          <a:xfrm>
            <a:off x="1590687" y="2266352"/>
            <a:ext cx="2224026" cy="127516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376622" y="2350290"/>
            <a:ext cx="2016031" cy="11072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0705" t="10834" r="-1999" b="77500"/>
          <a:stretch/>
        </p:blipFill>
        <p:spPr>
          <a:xfrm>
            <a:off x="4157563" y="2410484"/>
            <a:ext cx="2876209" cy="1118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2456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102 -0.00625 L 0.19102 -0.00602 C 0.1875 -0.00694 0.18386 -0.00764 0.18047 -0.00833 C 0.17839 -0.00903 0.17657 -0.00995 0.17448 -0.01042 C 0.17071 -0.01134 0.16667 -0.01181 0.16277 -0.0125 C 0.1612 -0.01319 0.15977 -0.01412 0.15808 -0.01458 C 0.15183 -0.01667 0.14454 -0.01782 0.13829 -0.01875 C 0.13191 -0.02107 0.13125 -0.02153 0.12422 -0.02292 C 0.12032 -0.02384 0.11628 -0.02431 0.1125 -0.025 C 0.10964 -0.02569 0.10691 -0.02616 0.10417 -0.02708 C 0.10261 -0.02755 0.10118 -0.02894 0.09948 -0.02917 C 0.09375 -0.03032 0.08777 -0.03056 0.08204 -0.03125 C 0.03894 -0.04213 0.0711 -0.03565 -0.01536 -0.03333 C -0.02031 -0.03264 -0.02552 -0.03218 -0.03046 -0.03125 C -0.0401 -0.02963 -0.03645 -0.02963 -0.04453 -0.02708 C -0.04726 -0.02639 -0.05013 -0.02569 -0.05286 -0.025 C -0.0552 -0.02431 -0.05742 -0.02338 -0.05989 -0.02292 C -0.06406 -0.02199 -0.06848 -0.02153 -0.07265 -0.02083 L -0.08437 -0.01875 C -0.08723 -0.01829 -0.08984 -0.0169 -0.0927 -0.01667 C -0.10195 -0.0162 -0.11145 -0.01667 -0.12083 -0.01667 L -0.12187 -0.01667 " pathEditMode="relative" rAng="0" ptsTypes="AAAAAAAAAAAAAAAAAAAA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51" y="-155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102 -0.00625 L 0.19102 -0.00602 C 0.1875 -0.00694 0.18386 -0.00764 0.18047 -0.00833 C 0.17839 -0.00903 0.17657 -0.00995 0.17448 -0.01042 C 0.17071 -0.01134 0.16667 -0.01181 0.16276 -0.0125 C 0.1612 -0.01319 0.15977 -0.01412 0.15808 -0.01458 C 0.15183 -0.01667 0.14454 -0.01782 0.13829 -0.01875 C 0.13191 -0.02106 0.13125 -0.02153 0.12422 -0.02292 C 0.12032 -0.02384 0.11628 -0.02431 0.1125 -0.025 C 0.10964 -0.02569 0.10691 -0.02616 0.10417 -0.02708 C 0.10261 -0.02755 0.10118 -0.02893 0.09948 -0.02917 C 0.09375 -0.03032 0.08776 -0.03056 0.08204 -0.03125 C 0.03894 -0.04213 0.0711 -0.03565 -0.01536 -0.03333 C -0.02031 -0.03264 -0.02552 -0.03218 -0.03046 -0.03125 C -0.0401 -0.02963 -0.03645 -0.02963 -0.04453 -0.02708 C -0.04726 -0.02639 -0.05013 -0.02569 -0.05286 -0.025 C -0.0552 -0.02431 -0.05742 -0.02338 -0.05989 -0.02292 C -0.06406 -0.02199 -0.06849 -0.02153 -0.07265 -0.02083 L -0.08437 -0.01875 C -0.08724 -0.01829 -0.08984 -0.0169 -0.0927 -0.01667 C -0.10195 -0.0162 -0.11145 -0.01667 -0.12083 -0.01667 L -0.12187 -0.01667 " pathEditMode="relative" rAng="0" ptsTypes="AAAAAAAAAAAAAAAAAAAAAA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651" y="-15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leva 17"/>
          <p:cNvSpPr/>
          <p:nvPr/>
        </p:nvSpPr>
        <p:spPr>
          <a:xfrm>
            <a:off x="6111238" y="3512718"/>
            <a:ext cx="2224026" cy="1275161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prava 18"/>
          <p:cNvSpPr/>
          <p:nvPr/>
        </p:nvSpPr>
        <p:spPr>
          <a:xfrm>
            <a:off x="2678216" y="3596657"/>
            <a:ext cx="2016031" cy="110728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49" t="5832" r="47898" b="74584"/>
          <a:stretch/>
        </p:blipFill>
        <p:spPr>
          <a:xfrm>
            <a:off x="2246656" y="1249435"/>
            <a:ext cx="2447591" cy="155778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455" b="25455" l="63053" r="9791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4152" t="210" r="2013" b="71629"/>
          <a:stretch/>
        </p:blipFill>
        <p:spPr>
          <a:xfrm>
            <a:off x="6251202" y="1041823"/>
            <a:ext cx="1835225" cy="2102345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992865" y="3298853"/>
            <a:ext cx="2460771" cy="1613684"/>
          </a:xfrm>
          <a:prstGeom prst="round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08415" y="3333416"/>
            <a:ext cx="2475555" cy="1540129"/>
          </a:xfrm>
          <a:prstGeom prst="round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299706" y="1461420"/>
            <a:ext cx="2455766" cy="1556441"/>
          </a:xfrm>
          <a:prstGeom prst="round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851172" y="1479782"/>
            <a:ext cx="2484092" cy="1516665"/>
          </a:xfrm>
          <a:prstGeom prst="round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22907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KUMUČE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65" t="1875" r="4635" b="8959"/>
          <a:stretch/>
        </p:blipFill>
        <p:spPr>
          <a:xfrm rot="16200000">
            <a:off x="4844455" y="1098956"/>
            <a:ext cx="4282460" cy="309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9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</a:t>
            </a:r>
            <a:r>
              <a:rPr lang="cs-CZ" sz="2800" dirty="0" smtClean="0">
                <a:latin typeface="Calibri" panose="020F0502020204030204" pitchFamily="34" charset="0"/>
              </a:rPr>
              <a:t>dítě a jeho tělo (biologická)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šest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pracovních listů 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se orientuje v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prostoru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rozeznává pravou a levou stranu pomocí pohybu dopravních prostředků. Řeší, co je potřeba k pohybu dopravního prostředku.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2. snímek – </a:t>
            </a:r>
            <a:r>
              <a:rPr lang="cs-CZ" dirty="0" smtClean="0"/>
              <a:t>řešení pohybu dopravních prostředků – po čem nebo kde se pohybuje letadlo……</a:t>
            </a:r>
            <a:endParaRPr lang="cs-CZ" dirty="0" smtClean="0"/>
          </a:p>
          <a:p>
            <a:r>
              <a:rPr lang="cs-CZ" dirty="0" smtClean="0"/>
              <a:t>3</a:t>
            </a:r>
            <a:r>
              <a:rPr lang="cs-CZ" dirty="0" smtClean="0"/>
              <a:t>.-6. </a:t>
            </a:r>
            <a:r>
              <a:rPr lang="cs-CZ" dirty="0" smtClean="0"/>
              <a:t>snímek – děti </a:t>
            </a:r>
            <a:r>
              <a:rPr lang="cs-CZ" dirty="0" smtClean="0"/>
              <a:t>určují správný směr pohybu, po kliknutí se dopravní prostředek pohybuje správným směrem</a:t>
            </a:r>
            <a:endParaRPr lang="cs-CZ" dirty="0" smtClean="0"/>
          </a:p>
          <a:p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dirty="0" smtClean="0"/>
              <a:t>snímek – pexeso</a:t>
            </a:r>
          </a:p>
          <a:p>
            <a:pPr marL="0" indent="0">
              <a:buNone/>
            </a:pPr>
            <a:r>
              <a:rPr lang="cs-CZ" dirty="0" smtClean="0"/>
              <a:t>Využití KUMUČE</a:t>
            </a:r>
          </a:p>
          <a:p>
            <a:r>
              <a:rPr lang="cs-CZ" dirty="0" smtClean="0"/>
              <a:t>Děti na magnetickou tabulku kreslí pohyb dopravního prostředku viz 8. snímek 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</p:txBody>
      </p:sp>
    </p:spTree>
    <p:extLst>
      <p:ext uri="{BB962C8B-B14F-4D97-AF65-F5344CB8AC3E}">
        <p14:creationId xmlns:p14="http://schemas.microsoft.com/office/powerpoint/2010/main" val="1706039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21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418</Words>
  <Application>Microsoft Office PowerPoint</Application>
  <PresentationFormat>Širokoúhlá obrazovka</PresentationFormat>
  <Paragraphs>72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3" baseType="lpstr">
      <vt:lpstr>Arial</vt:lpstr>
      <vt:lpstr>Calibri</vt:lpstr>
      <vt:lpstr>Century Gothic</vt:lpstr>
      <vt:lpstr>Times New Roman</vt:lpstr>
      <vt:lpstr>Trebuchet MS</vt:lpstr>
      <vt:lpstr>Wingdings</vt:lpstr>
      <vt:lpstr>Wingdings 2</vt:lpstr>
      <vt:lpstr>Bohatý</vt:lpstr>
      <vt:lpstr>Hra na barevná auta II.</vt:lpstr>
      <vt:lpstr>Pravidla pohybové hry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Využití KUMUČE</vt:lpstr>
      <vt:lpstr>Použité odkazy</vt:lpstr>
      <vt:lpstr>Metodický pokyn Integrovaný blok: dítě a jeho tělo (biologická)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2015-02-11T14:25:07Z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