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7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4" r:id="rId18"/>
    <p:sldId id="275" r:id="rId19"/>
    <p:sldId id="25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B219B00-5CBA-40BD-8536-78F2AA4E8D3D}">
          <p14:sldIdLst>
            <p14:sldId id="277"/>
            <p14:sldId id="257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  <p14:sldId id="269"/>
            <p14:sldId id="270"/>
            <p14:sldId id="271"/>
            <p14:sldId id="272"/>
            <p14:sldId id="274"/>
            <p14:sldId id="275"/>
          </p14:sldIdLst>
        </p14:section>
        <p14:section name="Oddíl bez názvu" id="{E64AB61F-C217-4B18-85F5-3A61FC4B219F}">
          <p14:sldIdLst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E1CAD0-5747-4486-9B8B-6A6F9E617D46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A7B346-EFC2-475D-9DFF-DCE3B29310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27837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A7B346-EFC2-475D-9DFF-DCE3B29310C8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90554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085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543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582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568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518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553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286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89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994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089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247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  <a:alpha val="2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21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adio.cz/cz/rubrika/udalosti/cesko-ma-poprve-oficialni-nahravku-statni-hymny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4/4d/Korunni_komora_dvere.JPG/220px-Korunni_komora_dvere.JPG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mall_coat_of_arms_of_the_Czech_Republic.svg" TargetMode="External"/><Relationship Id="rId13" Type="http://schemas.openxmlformats.org/officeDocument/2006/relationships/hyperlink" Target="http://officeimg.vo.msecnd.net/en-us/images/MH900157437.jpg" TargetMode="External"/><Relationship Id="rId3" Type="http://schemas.openxmlformats.org/officeDocument/2006/relationships/hyperlink" Target="http://cs.wikipedia.org/wiki/Soubor:Hradcany_soumrak_9963.JPG" TargetMode="External"/><Relationship Id="rId7" Type="http://schemas.openxmlformats.org/officeDocument/2006/relationships/hyperlink" Target="http://cs.wikipedia.org/wiki/Soubor:Coat_of_arms_of_the_Czech_Republic.svg" TargetMode="External"/><Relationship Id="rId12" Type="http://schemas.openxmlformats.org/officeDocument/2006/relationships/hyperlink" Target="http://cs.wikipedia.org/wiki/Soubor:Flag_of_the_Czech_Republic_2007_Prague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Skroup-Anthem.jpg" TargetMode="External"/><Relationship Id="rId11" Type="http://schemas.openxmlformats.org/officeDocument/2006/relationships/hyperlink" Target="http://cs.wikipedia.org/wiki/Soubor:Lime_tree.jpg" TargetMode="External"/><Relationship Id="rId5" Type="http://schemas.openxmlformats.org/officeDocument/2006/relationships/hyperlink" Target="http://cs.wikipedia.org/wiki/Soubor:Tricolour_of_the_Czech_Republic.svg" TargetMode="External"/><Relationship Id="rId10" Type="http://schemas.openxmlformats.org/officeDocument/2006/relationships/hyperlink" Target="http://cs.wikipedia.org/wiki/Soubor:Flag_of_the_president_of_the_Czech_Republic.svg" TargetMode="External"/><Relationship Id="rId4" Type="http://schemas.openxmlformats.org/officeDocument/2006/relationships/hyperlink" Target="http://cs.wikipedia.org/wiki/Soubor:Flag_of_the_Czech_Republic.svg" TargetMode="External"/><Relationship Id="rId9" Type="http://schemas.openxmlformats.org/officeDocument/2006/relationships/hyperlink" Target="http://cs.wikipedia.org/wiki/Soubor:Seal_of_the_Czech_Republic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Státní symboly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VY_32_INOVACE_03-45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9351829"/>
              </p:ext>
            </p:extLst>
          </p:nvPr>
        </p:nvGraphicFramePr>
        <p:xfrm>
          <a:off x="1419810" y="2618584"/>
          <a:ext cx="6208395" cy="22452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3315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6.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9423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Člověk a společnost</a:t>
                      </a:r>
                      <a:endParaRPr lang="cs-CZ" sz="11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5843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Občanská výchova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5843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Stát a právo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5843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Státní</a:t>
                      </a:r>
                      <a:r>
                        <a:rPr lang="cs-CZ" sz="1400" kern="50" baseline="0" smtClean="0">
                          <a:effectLst/>
                        </a:rPr>
                        <a:t> </a:t>
                      </a:r>
                      <a:r>
                        <a:rPr lang="cs-CZ" sz="1400" kern="50" baseline="0" dirty="0" smtClean="0">
                          <a:effectLst/>
                        </a:rPr>
                        <a:t>symboly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5843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5548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13. </a:t>
                      </a:r>
                      <a:r>
                        <a:rPr lang="cs-CZ" sz="1400" kern="50" smtClean="0">
                          <a:effectLst/>
                        </a:rPr>
                        <a:t>11.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Seznamuje žáky se symbolikou našeho státu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8488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980728"/>
            <a:ext cx="8229600" cy="1143000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Státní symboly ČR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636912"/>
            <a:ext cx="3816424" cy="2862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4717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Státní symboly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Jsou dané Ústavou ČR.</a:t>
            </a:r>
          </a:p>
          <a:p>
            <a:r>
              <a:rPr lang="cs-CZ" dirty="0" smtClean="0"/>
              <a:t>Jsou oficiálním označením státu.</a:t>
            </a:r>
          </a:p>
          <a:p>
            <a:r>
              <a:rPr lang="cs-CZ" dirty="0" smtClean="0"/>
              <a:t>Projevujeme jim úctu.</a:t>
            </a:r>
          </a:p>
          <a:p>
            <a:r>
              <a:rPr lang="cs-CZ" dirty="0" smtClean="0"/>
              <a:t> Jsou používané stanoveným způsobem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9113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Umíme státní symboly?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Státní vlajka</a:t>
            </a:r>
          </a:p>
          <a:p>
            <a:r>
              <a:rPr lang="cs-CZ" dirty="0" smtClean="0"/>
              <a:t>Státní barvy</a:t>
            </a:r>
          </a:p>
          <a:p>
            <a:r>
              <a:rPr lang="cs-CZ" dirty="0" smtClean="0"/>
              <a:t>Velký státní znak</a:t>
            </a:r>
          </a:p>
          <a:p>
            <a:r>
              <a:rPr lang="cs-CZ" dirty="0" smtClean="0"/>
              <a:t>Malý státní znak</a:t>
            </a:r>
          </a:p>
          <a:p>
            <a:r>
              <a:rPr lang="cs-CZ" dirty="0" smtClean="0"/>
              <a:t>Státní hymna</a:t>
            </a:r>
          </a:p>
          <a:p>
            <a:r>
              <a:rPr lang="cs-CZ" dirty="0" smtClean="0"/>
              <a:t>Státní pečeť</a:t>
            </a:r>
          </a:p>
          <a:p>
            <a:r>
              <a:rPr lang="cs-CZ" dirty="0" smtClean="0"/>
              <a:t>Vlajka prezidenta republiky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8618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Státní vlajka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276872"/>
            <a:ext cx="3163788" cy="2109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Čárový popisek 1 3"/>
          <p:cNvSpPr/>
          <p:nvPr/>
        </p:nvSpPr>
        <p:spPr>
          <a:xfrm>
            <a:off x="6084168" y="1484784"/>
            <a:ext cx="2088232" cy="1131331"/>
          </a:xfrm>
          <a:prstGeom prst="borderCallout1">
            <a:avLst>
              <a:gd name="adj1" fmla="val 53549"/>
              <a:gd name="adj2" fmla="val -1270"/>
              <a:gd name="adj3" fmla="val 69300"/>
              <a:gd name="adj4" fmla="val -15684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dirty="0"/>
              <a:t>horního pruhu bílého</a:t>
            </a:r>
          </a:p>
        </p:txBody>
      </p:sp>
      <p:sp>
        <p:nvSpPr>
          <p:cNvPr id="5" name="Čárový popisek 1 4"/>
          <p:cNvSpPr/>
          <p:nvPr/>
        </p:nvSpPr>
        <p:spPr>
          <a:xfrm>
            <a:off x="6372200" y="3399238"/>
            <a:ext cx="2232248" cy="986826"/>
          </a:xfrm>
          <a:prstGeom prst="borderCallout1">
            <a:avLst>
              <a:gd name="adj1" fmla="val 38179"/>
              <a:gd name="adj2" fmla="val -405"/>
              <a:gd name="adj3" fmla="val 60191"/>
              <a:gd name="adj4" fmla="val -31065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dolního pruhu červeného</a:t>
            </a:r>
          </a:p>
        </p:txBody>
      </p:sp>
      <p:sp>
        <p:nvSpPr>
          <p:cNvPr id="7" name="Obdélník 6"/>
          <p:cNvSpPr/>
          <p:nvPr/>
        </p:nvSpPr>
        <p:spPr>
          <a:xfrm>
            <a:off x="164762" y="2996952"/>
            <a:ext cx="1944216" cy="100811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modrého klínu </a:t>
            </a:r>
            <a:r>
              <a:rPr lang="cs-CZ" dirty="0"/>
              <a:t>do poloviny délky vlajky. </a:t>
            </a:r>
          </a:p>
        </p:txBody>
      </p:sp>
      <p:cxnSp>
        <p:nvCxnSpPr>
          <p:cNvPr id="9" name="Přímá spojnice 8"/>
          <p:cNvCxnSpPr>
            <a:stCxn id="7" idx="3"/>
          </p:cNvCxnSpPr>
          <p:nvPr/>
        </p:nvCxnSpPr>
        <p:spPr>
          <a:xfrm flipV="1">
            <a:off x="2108978" y="2780928"/>
            <a:ext cx="504056" cy="72008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2987824" y="4749897"/>
            <a:ext cx="2011660" cy="1152128"/>
          </a:xfrm>
          <a:prstGeom prst="ellips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7030A0"/>
                </a:solidFill>
              </a:rPr>
              <a:t>Poměr šířky k délce – 2:3</a:t>
            </a:r>
            <a:endParaRPr lang="cs-CZ" sz="2000" dirty="0">
              <a:solidFill>
                <a:srgbClr val="7030A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907704" y="1628800"/>
            <a:ext cx="1296144" cy="421649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Skládá se z:</a:t>
            </a:r>
            <a:endParaRPr lang="cs-CZ" dirty="0"/>
          </a:p>
        </p:txBody>
      </p:sp>
      <p:sp>
        <p:nvSpPr>
          <p:cNvPr id="12" name="Šipka doprava 11"/>
          <p:cNvSpPr/>
          <p:nvPr/>
        </p:nvSpPr>
        <p:spPr>
          <a:xfrm>
            <a:off x="3203848" y="1839624"/>
            <a:ext cx="1512168" cy="2108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ů 12"/>
          <p:cNvSpPr/>
          <p:nvPr/>
        </p:nvSpPr>
        <p:spPr>
          <a:xfrm>
            <a:off x="1919243" y="1961937"/>
            <a:ext cx="189735" cy="94650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6099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Státní barvy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6578" y="4149080"/>
            <a:ext cx="4349638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lů 3"/>
          <p:cNvSpPr/>
          <p:nvPr/>
        </p:nvSpPr>
        <p:spPr>
          <a:xfrm>
            <a:off x="4038786" y="3052468"/>
            <a:ext cx="302611" cy="10801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339752" y="1556792"/>
            <a:ext cx="2952328" cy="149567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Pořadí barev:</a:t>
            </a:r>
          </a:p>
          <a:p>
            <a:pPr marL="1200150" lvl="2" indent="-285750" algn="ctr">
              <a:buFont typeface="Arial" pitchFamily="34" charset="0"/>
              <a:buChar char="•"/>
            </a:pPr>
            <a:r>
              <a:rPr lang="cs-CZ" sz="2000" dirty="0" smtClean="0"/>
              <a:t>bílá</a:t>
            </a:r>
          </a:p>
          <a:p>
            <a:pPr marL="1200150" lvl="2" indent="-285750" algn="ctr">
              <a:buFont typeface="Arial" pitchFamily="34" charset="0"/>
              <a:buChar char="•"/>
            </a:pPr>
            <a:r>
              <a:rPr lang="cs-CZ" sz="2000" dirty="0" smtClean="0"/>
              <a:t>modrá</a:t>
            </a:r>
          </a:p>
          <a:p>
            <a:pPr marL="1200150" lvl="2" indent="-285750" algn="ctr">
              <a:buFont typeface="Arial" pitchFamily="34" charset="0"/>
              <a:buChar char="•"/>
            </a:pPr>
            <a:r>
              <a:rPr lang="cs-CZ" sz="2000" dirty="0" smtClean="0"/>
              <a:t>červená</a:t>
            </a:r>
          </a:p>
          <a:p>
            <a:pPr lvl="2"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436096" y="1757603"/>
            <a:ext cx="3528392" cy="82245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 se nazývají státní barvy?</a:t>
            </a:r>
            <a:endParaRPr lang="cs-CZ" sz="2400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6470237" y="2564904"/>
            <a:ext cx="596015" cy="1567684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Vodorovný svitek 9"/>
          <p:cNvSpPr/>
          <p:nvPr/>
        </p:nvSpPr>
        <p:spPr>
          <a:xfrm>
            <a:off x="6756574" y="4581128"/>
            <a:ext cx="2207913" cy="936104"/>
          </a:xfrm>
          <a:prstGeom prst="horizontalScroll">
            <a:avLst/>
          </a:prstGeom>
          <a:ln/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trikolora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7076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82771"/>
            <a:ext cx="8229600" cy="1143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Velký státní znak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412777"/>
            <a:ext cx="2880320" cy="34563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300192" y="3717032"/>
            <a:ext cx="2520280" cy="2232248"/>
          </a:xfrm>
          <a:prstGeom prst="rect">
            <a:avLst/>
          </a:prstGeom>
          <a:ln w="38100">
            <a:solidFill>
              <a:srgbClr val="0070C0"/>
            </a:solidFill>
          </a:ln>
          <a:effectLst>
            <a:softEdge rad="317500"/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/>
              <a:t>Stříbrný dvouocasý lev ve skoku se zlatou zbrojí a zlatou korunou v červeném poli je historickým znakem Čech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300192" y="1196752"/>
            <a:ext cx="2736304" cy="1944216"/>
          </a:xfrm>
          <a:prstGeom prst="rect">
            <a:avLst/>
          </a:prstGeom>
          <a:effectLst>
            <a:softEdge rad="317500"/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/>
              <a:t>Orlice stříbrno-červeně šachovaná se zlatou  zbrojí </a:t>
            </a:r>
            <a:br>
              <a:rPr lang="cs-CZ" b="1" dirty="0"/>
            </a:br>
            <a:r>
              <a:rPr lang="cs-CZ" b="1" dirty="0"/>
              <a:t>a korunou na modrém poli je historickým znakem Moravy.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7504" y="3140968"/>
            <a:ext cx="2664296" cy="2808312"/>
          </a:xfrm>
          <a:prstGeom prst="rect">
            <a:avLst/>
          </a:prstGeom>
          <a:effectLst>
            <a:softEdge rad="317500"/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/>
              <a:t>Černá orlice se stříbrným půlměsícem </a:t>
            </a:r>
            <a:r>
              <a:rPr lang="cs-CZ" b="1" dirty="0" smtClean="0"/>
              <a:t>s trojlístky</a:t>
            </a:r>
            <a:r>
              <a:rPr lang="cs-CZ" b="1" dirty="0"/>
              <a:t>, se zlatou korunou </a:t>
            </a:r>
          </a:p>
          <a:p>
            <a:r>
              <a:rPr lang="cs-CZ" b="1" dirty="0"/>
              <a:t>a červenou zbrojí na zlatém podkladu je znakem Slezska.</a:t>
            </a:r>
          </a:p>
        </p:txBody>
      </p:sp>
      <p:sp>
        <p:nvSpPr>
          <p:cNvPr id="6" name="Obdélník 5"/>
          <p:cNvSpPr/>
          <p:nvPr/>
        </p:nvSpPr>
        <p:spPr>
          <a:xfrm>
            <a:off x="755576" y="1412777"/>
            <a:ext cx="1800200" cy="1728191"/>
          </a:xfrm>
          <a:prstGeom prst="rect">
            <a:avLst/>
          </a:prstGeom>
          <a:effectLst>
            <a:outerShdw blurRad="40000" dist="20000" dir="5400000" rotWithShape="0">
              <a:srgbClr val="000000">
                <a:alpha val="38000"/>
              </a:srgbClr>
            </a:outerShdw>
            <a:softEdge rad="317500"/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i="1" dirty="0"/>
              <a:t>Velký státní znak tvoří čtvrcený štít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287820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8384" y="1610166"/>
            <a:ext cx="2664296" cy="2970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Užití velkého státního znaku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Symbolizuje státní moc.</a:t>
            </a:r>
          </a:p>
          <a:p>
            <a:r>
              <a:rPr lang="cs-CZ" dirty="0" smtClean="0"/>
              <a:t>Najdeme ho na:</a:t>
            </a:r>
          </a:p>
          <a:p>
            <a:pPr lvl="1"/>
            <a:r>
              <a:rPr lang="cs-CZ" dirty="0" smtClean="0"/>
              <a:t>na všech veřejných budovách</a:t>
            </a:r>
          </a:p>
          <a:p>
            <a:pPr marL="457200" lvl="1" indent="0">
              <a:buNone/>
            </a:pPr>
            <a:endParaRPr lang="cs-CZ" dirty="0" smtClean="0"/>
          </a:p>
          <a:p>
            <a:pPr lvl="1"/>
            <a:r>
              <a:rPr lang="cs-CZ" dirty="0" smtClean="0"/>
              <a:t>na bankovkách</a:t>
            </a:r>
          </a:p>
          <a:p>
            <a:pPr marL="457200" lvl="1" indent="0">
              <a:buNone/>
            </a:pPr>
            <a:endParaRPr lang="cs-CZ" dirty="0" smtClean="0"/>
          </a:p>
          <a:p>
            <a:pPr lvl="1"/>
            <a:r>
              <a:rPr lang="cs-CZ" dirty="0" smtClean="0"/>
              <a:t>na dresech sportovců, kteří nás reprezentují</a:t>
            </a:r>
          </a:p>
          <a:p>
            <a:pPr lvl="1"/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837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Malý státní znak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067944" y="1788441"/>
            <a:ext cx="4572000" cy="156966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spAutoFit/>
          </a:bodyPr>
          <a:lstStyle/>
          <a:p>
            <a:r>
              <a:rPr lang="cs-CZ" sz="2400" b="1" i="1" dirty="0"/>
              <a:t>Malý státní znak tvoří červený štít, v němž je stříbrný dvouocasý lev ve skoku se zlatou korunou a zlatou </a:t>
            </a:r>
            <a:r>
              <a:rPr lang="cs-CZ" sz="2400" b="1" i="1"/>
              <a:t>zbrojí</a:t>
            </a:r>
            <a:r>
              <a:rPr lang="cs-CZ" sz="2400" b="1" i="1" smtClean="0"/>
              <a:t>.</a:t>
            </a:r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24" y="1817519"/>
            <a:ext cx="3606180" cy="4397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77680" y="3851960"/>
            <a:ext cx="4752528" cy="2664296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b="1" dirty="0" smtClean="0"/>
              <a:t>Užívá se :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na </a:t>
            </a:r>
            <a:r>
              <a:rPr lang="cs-CZ" sz="2000" dirty="0"/>
              <a:t>razítkách a pečetidlech </a:t>
            </a:r>
            <a:r>
              <a:rPr lang="cs-CZ" sz="2000" dirty="0" smtClean="0"/>
              <a:t>úřadů</a:t>
            </a:r>
          </a:p>
          <a:p>
            <a:pPr marL="285750" indent="-285750" algn="ctr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na </a:t>
            </a:r>
            <a:r>
              <a:rPr lang="cs-CZ" sz="2000" dirty="0"/>
              <a:t>cedulích označujících památné </a:t>
            </a:r>
            <a:r>
              <a:rPr lang="cs-CZ" sz="2000" dirty="0" smtClean="0"/>
              <a:t>stromy</a:t>
            </a:r>
          </a:p>
          <a:p>
            <a:pPr marL="285750" indent="-285750" algn="ctr">
              <a:buFont typeface="Wingdings" pitchFamily="2" charset="2"/>
              <a:buChar char="q"/>
            </a:pPr>
            <a:endParaRPr lang="cs-CZ" sz="2000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2000" dirty="0" smtClean="0"/>
              <a:t>k označení sídel </a:t>
            </a:r>
            <a:r>
              <a:rPr lang="cs-CZ" sz="2000" dirty="0"/>
              <a:t>orgánů, které byly pověřeny výkonem státní moci – </a:t>
            </a:r>
            <a:r>
              <a:rPr lang="cs-CZ" sz="2000" dirty="0" smtClean="0"/>
              <a:t>soudy a pod.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50382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Státní hymna</a:t>
            </a:r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52613"/>
            <a:ext cx="7416824" cy="4600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0826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Státní hymna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autor textu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autor hudby</a:t>
            </a:r>
          </a:p>
          <a:p>
            <a:endParaRPr lang="cs-CZ" dirty="0" smtClean="0"/>
          </a:p>
          <a:p>
            <a:r>
              <a:rPr lang="cs-CZ" dirty="0" smtClean="0"/>
              <a:t>původ</a:t>
            </a:r>
          </a:p>
          <a:p>
            <a:endParaRPr lang="cs-CZ" dirty="0" smtClean="0"/>
          </a:p>
          <a:p>
            <a:r>
              <a:rPr lang="cs-CZ" dirty="0" smtClean="0"/>
              <a:t>název hry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628799"/>
            <a:ext cx="3816424" cy="3960441"/>
          </a:xfrm>
          <a:ln>
            <a:solidFill>
              <a:srgbClr val="0070C0"/>
            </a:solidFill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Josef Kajetán Tyl</a:t>
            </a:r>
          </a:p>
          <a:p>
            <a:endParaRPr lang="cs-CZ" dirty="0" smtClean="0"/>
          </a:p>
          <a:p>
            <a:r>
              <a:rPr lang="cs-CZ" dirty="0" smtClean="0"/>
              <a:t>František Škroup</a:t>
            </a:r>
          </a:p>
          <a:p>
            <a:endParaRPr lang="cs-CZ" dirty="0" smtClean="0"/>
          </a:p>
          <a:p>
            <a:r>
              <a:rPr lang="cs-CZ" dirty="0"/>
              <a:t>divadelní </a:t>
            </a:r>
            <a:r>
              <a:rPr lang="cs-CZ" dirty="0" smtClean="0"/>
              <a:t>hra</a:t>
            </a:r>
          </a:p>
          <a:p>
            <a:endParaRPr lang="cs-CZ" dirty="0" smtClean="0"/>
          </a:p>
          <a:p>
            <a:r>
              <a:rPr lang="cs-CZ" dirty="0" smtClean="0"/>
              <a:t>Fidlovačka aneb žádný spěch a žádná rvačka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06149" y="5805264"/>
            <a:ext cx="7776864" cy="105273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hlinkClick r:id="rId2"/>
              </a:rPr>
              <a:t>http://www.radio.cz/cz/rubrika/udalosti/cesko-ma-poprve-oficialni-nahravku-statni-hymny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641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Státní pečeť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1927399"/>
            <a:ext cx="4392487" cy="435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220072" y="1927399"/>
            <a:ext cx="3672408" cy="481396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spcAft>
                <a:spcPts val="1800"/>
              </a:spcAft>
            </a:pPr>
            <a:r>
              <a:rPr lang="cs-CZ" sz="2000" b="1" i="1" dirty="0">
                <a:solidFill>
                  <a:srgbClr val="0070C0"/>
                </a:solidFill>
                <a:latin typeface="+mj-lt"/>
              </a:rPr>
              <a:t>Státní pečeť České republiky tvoří velký státní znak podložený lipovými ratolestmi po stranách, kolem něhož je opis "ČESKÁ REPUBLIKA". Pečeť opatruje prezident republiky a používá se zvláště při významných událostech, jako je stvrzení mezinárodních smluv nebo vydání pověřovacích listin diplomatickým zástupcům</a:t>
            </a:r>
            <a:r>
              <a:rPr lang="cs-CZ" dirty="0">
                <a:solidFill>
                  <a:srgbClr val="0070C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58811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Standarta prezidenta republiky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4756373" cy="47563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436096" y="2024843"/>
            <a:ext cx="2736304" cy="382026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cs-CZ" dirty="0"/>
              <a:t>Vlajku prezidenta republiky lze užít k označení:</a:t>
            </a:r>
          </a:p>
          <a:p>
            <a:pPr>
              <a:lnSpc>
                <a:spcPct val="150000"/>
              </a:lnSpc>
            </a:pPr>
            <a:r>
              <a:rPr lang="cs-CZ" dirty="0"/>
              <a:t>sídla prezidenta republiky v době jeho přítomnosti v České republice,</a:t>
            </a:r>
          </a:p>
          <a:p>
            <a:pPr>
              <a:lnSpc>
                <a:spcPct val="150000"/>
              </a:lnSpc>
            </a:pPr>
            <a:r>
              <a:rPr lang="cs-CZ" dirty="0"/>
              <a:t>dopravního prostředku používaného prezidentem republiky.</a:t>
            </a:r>
          </a:p>
        </p:txBody>
      </p:sp>
    </p:spTree>
    <p:extLst>
      <p:ext uri="{BB962C8B-B14F-4D97-AF65-F5344CB8AC3E}">
        <p14:creationId xmlns:p14="http://schemas.microsoft.com/office/powerpoint/2010/main" val="3605798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Historické symboly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46" t="30480" r="-440" b="2699"/>
          <a:stretch/>
        </p:blipFill>
        <p:spPr bwMode="auto">
          <a:xfrm>
            <a:off x="467544" y="1772816"/>
            <a:ext cx="5017421" cy="2921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45023" y="501317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3"/>
              </a:rPr>
              <a:t>http://upload.wikimedia.org/wikipedia/commons/thumb/4/4d/Korunni_komora_dvere.JPG/220px-Korunni_komora_dvere.JPG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796136" y="1772816"/>
            <a:ext cx="3168352" cy="86409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české korunovační klenoty</a:t>
            </a:r>
          </a:p>
          <a:p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5292080" y="2636912"/>
            <a:ext cx="2088232" cy="2837929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6516216" y="4437112"/>
            <a:ext cx="1728192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jsou uloženy: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9141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Národní strom</a:t>
            </a:r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61765"/>
            <a:ext cx="8424936" cy="5301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827584" y="5949280"/>
            <a:ext cx="2520280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Lípa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srdčitá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96652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Co nepatří mezi státní symboly?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Pražský hrad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státní znak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hora Říp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hymna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prezident republiky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státní vlajka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korunovační klenoty</a:t>
            </a: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467544" y="1772816"/>
            <a:ext cx="504056" cy="432048"/>
          </a:xfrm>
          <a:prstGeom prst="smileyFace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388117" y="2924944"/>
            <a:ext cx="504056" cy="432048"/>
          </a:xfrm>
          <a:prstGeom prst="smileyFace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467544" y="4077072"/>
            <a:ext cx="504056" cy="432048"/>
          </a:xfrm>
          <a:prstGeom prst="smileyFace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464445" y="5301208"/>
            <a:ext cx="504056" cy="432048"/>
          </a:xfrm>
          <a:prstGeom prst="smileyFace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952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5" grpId="0" animBg="1"/>
      <p:bldP spid="6" grpId="0" animBg="1"/>
      <p:bldP spid="7" grpId="0" animBg="1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Vybarvi správně vlajku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292080" y="1826188"/>
            <a:ext cx="2304256" cy="304297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95536" y="1766064"/>
            <a:ext cx="3456384" cy="20882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395536" y="1772816"/>
            <a:ext cx="1696044" cy="10441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378994" y="2852068"/>
            <a:ext cx="1712586" cy="9638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endCxn id="5" idx="3"/>
          </p:cNvCxnSpPr>
          <p:nvPr/>
        </p:nvCxnSpPr>
        <p:spPr>
          <a:xfrm>
            <a:off x="2123728" y="2810180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292080" y="1772816"/>
            <a:ext cx="1152128" cy="156118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6444208" y="1880828"/>
            <a:ext cx="1152128" cy="13941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endCxn id="4" idx="2"/>
          </p:cNvCxnSpPr>
          <p:nvPr/>
        </p:nvCxnSpPr>
        <p:spPr>
          <a:xfrm>
            <a:off x="6444208" y="3347673"/>
            <a:ext cx="0" cy="15214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994" y="1785375"/>
            <a:ext cx="3472926" cy="2068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821829"/>
            <a:ext cx="2304256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3297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Vyber správnou odpověď: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2500"/>
          </a:bodyPr>
          <a:lstStyle/>
          <a:p>
            <a:r>
              <a:rPr lang="cs-CZ" dirty="0" smtClean="0"/>
              <a:t>Autorem hudby naší hymny je: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457200" indent="-457200">
              <a:buFont typeface="+mj-lt"/>
              <a:buAutoNum type="arabicParenR"/>
            </a:pP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J. K. Tyl</a:t>
            </a:r>
          </a:p>
          <a:p>
            <a:pPr marL="457200" indent="-457200">
              <a:buFont typeface="+mj-lt"/>
              <a:buAutoNum type="arabicParenR"/>
            </a:pP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F. Škroup</a:t>
            </a:r>
          </a:p>
          <a:p>
            <a:pPr marL="457200" indent="-457200">
              <a:buFont typeface="+mj-lt"/>
              <a:buAutoNum type="arabicParenR"/>
            </a:pP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F. </a:t>
            </a:r>
            <a:r>
              <a:rPr lang="cs-CZ" dirty="0"/>
              <a:t>P</a:t>
            </a:r>
            <a:r>
              <a:rPr lang="cs-CZ" dirty="0" smtClean="0"/>
              <a:t>alacký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Na standartě prezidenta je napsáno: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Moudrost vítězí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Rozum vítězí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Pravda vítězí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6709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uiExpand="1" build="p" animBg="1"/>
      <p:bldP spid="5" grpId="0" uiExpand="1" build="p" animBg="1"/>
      <p:bldP spid="6" grpId="0" uiExpand="1" build="p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1484784"/>
            <a:ext cx="7992888" cy="51921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Hradčany </a:t>
            </a:r>
            <a:r>
              <a:rPr lang="cs-CZ" sz="1400" dirty="0"/>
              <a:t>[</a:t>
            </a:r>
            <a:r>
              <a:rPr lang="cs-CZ" sz="1400" dirty="0" smtClean="0"/>
              <a:t>cit.2011-11-13</a:t>
            </a:r>
            <a:r>
              <a:rPr lang="cs-CZ" sz="1400" dirty="0"/>
              <a:t>]. </a:t>
            </a:r>
            <a:r>
              <a:rPr lang="cs-CZ" sz="1400" dirty="0" smtClean="0"/>
              <a:t>Dostupný pod licencí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 smtClean="0"/>
              <a:t>Commons:na</a:t>
            </a:r>
            <a:r>
              <a:rPr lang="cs-CZ" sz="1400" dirty="0" smtClean="0"/>
              <a:t> www:</a:t>
            </a:r>
          </a:p>
          <a:p>
            <a:r>
              <a:rPr lang="cs-CZ" sz="1400" dirty="0" smtClean="0"/>
              <a:t>&lt;</a:t>
            </a:r>
            <a:r>
              <a:rPr lang="cs-CZ" sz="1400" dirty="0" smtClean="0">
                <a:hlinkClick r:id="rId3"/>
              </a:rPr>
              <a:t>http</a:t>
            </a:r>
            <a:r>
              <a:rPr lang="cs-CZ" sz="1400" dirty="0">
                <a:hlinkClick r:id="rId3"/>
              </a:rPr>
              <a:t>://</a:t>
            </a:r>
            <a:r>
              <a:rPr lang="cs-CZ" sz="1400" dirty="0" smtClean="0">
                <a:hlinkClick r:id="rId3"/>
              </a:rPr>
              <a:t>cs.wikipedia.org/wiki/Soubor:Hradcany_soumrak_9963.JPG</a:t>
            </a:r>
            <a:endParaRPr lang="cs-CZ" sz="1400" dirty="0" smtClean="0"/>
          </a:p>
          <a:p>
            <a:pPr>
              <a:lnSpc>
                <a:spcPct val="90000"/>
              </a:lnSpc>
            </a:pPr>
            <a:r>
              <a:rPr lang="pl-PL" sz="1400" dirty="0" smtClean="0"/>
              <a:t>Obrázek </a:t>
            </a:r>
            <a:r>
              <a:rPr lang="pl-PL" sz="1400" dirty="0"/>
              <a:t>státní vlajky </a:t>
            </a:r>
            <a:r>
              <a:rPr lang="cs-CZ" sz="1400" dirty="0"/>
              <a:t>[cit. </a:t>
            </a:r>
            <a:r>
              <a:rPr lang="cs-CZ" sz="1400" dirty="0" smtClean="0"/>
              <a:t>2011–11–13]. </a:t>
            </a:r>
            <a:r>
              <a:rPr lang="cs-CZ" sz="1400" dirty="0"/>
              <a:t>Dostupné pod licencí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</a:t>
            </a:r>
            <a:r>
              <a:rPr lang="cs-CZ" sz="1400" dirty="0"/>
              <a:t>WWW: &lt;</a:t>
            </a:r>
            <a:r>
              <a:rPr lang="cs-CZ" sz="1400" dirty="0">
                <a:hlinkClick r:id="rId4"/>
              </a:rPr>
              <a:t>http://cs.wikipedia.org/wiki/</a:t>
            </a:r>
            <a:r>
              <a:rPr lang="cs-CZ" sz="1400" dirty="0" err="1">
                <a:hlinkClick r:id="rId4"/>
              </a:rPr>
              <a:t>Soubor:Flag_of_the_Czech_Republic.svg</a:t>
            </a:r>
            <a:r>
              <a:rPr lang="cs-CZ" sz="1400" dirty="0"/>
              <a:t>&gt;.</a:t>
            </a:r>
          </a:p>
          <a:p>
            <a:pPr>
              <a:lnSpc>
                <a:spcPct val="90000"/>
              </a:lnSpc>
            </a:pPr>
            <a:r>
              <a:rPr lang="pl-PL" sz="1400" dirty="0"/>
              <a:t>Obrázek státních barev </a:t>
            </a:r>
            <a:r>
              <a:rPr lang="cs-CZ" sz="1400" dirty="0"/>
              <a:t>[cit. </a:t>
            </a:r>
            <a:r>
              <a:rPr lang="cs-CZ" sz="1400" dirty="0" smtClean="0"/>
              <a:t>2011–11–13]. </a:t>
            </a:r>
            <a:r>
              <a:rPr lang="cs-CZ" sz="1400" dirty="0"/>
              <a:t>Dostupné pod </a:t>
            </a:r>
            <a:r>
              <a:rPr lang="cs-CZ" sz="1400" dirty="0" err="1" smtClean="0"/>
              <a:t>licencí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 smtClean="0"/>
              <a:t> </a:t>
            </a:r>
            <a:r>
              <a:rPr lang="cs-CZ" sz="1400" dirty="0"/>
              <a:t>na WWW: &lt;</a:t>
            </a:r>
            <a:r>
              <a:rPr lang="cs-CZ" sz="1400" dirty="0">
                <a:hlinkClick r:id="rId5"/>
              </a:rPr>
              <a:t>http://cs.wikipedia.org/wiki/</a:t>
            </a:r>
            <a:r>
              <a:rPr lang="cs-CZ" sz="1400" dirty="0" err="1">
                <a:hlinkClick r:id="rId5"/>
              </a:rPr>
              <a:t>Soubor:Tricolour_of_the_Czech_Republic.svg</a:t>
            </a:r>
            <a:r>
              <a:rPr lang="cs-CZ" sz="1400" dirty="0"/>
              <a:t>&gt;.</a:t>
            </a:r>
          </a:p>
          <a:p>
            <a:pPr>
              <a:lnSpc>
                <a:spcPct val="90000"/>
              </a:lnSpc>
            </a:pPr>
            <a:r>
              <a:rPr lang="pl-PL" sz="1400" dirty="0"/>
              <a:t>Obrázek státní hymny </a:t>
            </a:r>
            <a:r>
              <a:rPr lang="cs-CZ" sz="1400" dirty="0"/>
              <a:t>[cit. </a:t>
            </a:r>
            <a:r>
              <a:rPr lang="cs-CZ" sz="1400" dirty="0" smtClean="0"/>
              <a:t>2011–11–13]. </a:t>
            </a:r>
            <a:r>
              <a:rPr lang="cs-CZ" sz="1400" dirty="0"/>
              <a:t>Dostupné pod licencí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 smtClean="0"/>
              <a:t> </a:t>
            </a:r>
            <a:r>
              <a:rPr lang="cs-CZ" sz="1400" dirty="0"/>
              <a:t>na WWW: </a:t>
            </a:r>
            <a:br>
              <a:rPr lang="cs-CZ" sz="1400" dirty="0"/>
            </a:br>
            <a:r>
              <a:rPr lang="cs-CZ" sz="1400" dirty="0"/>
              <a:t>&lt;</a:t>
            </a:r>
            <a:r>
              <a:rPr lang="cs-CZ" sz="1400" dirty="0">
                <a:hlinkClick r:id="rId6"/>
              </a:rPr>
              <a:t>http://cs.wikipedia.org/wiki/</a:t>
            </a:r>
            <a:r>
              <a:rPr lang="cs-CZ" sz="1400" dirty="0" err="1">
                <a:hlinkClick r:id="rId6"/>
              </a:rPr>
              <a:t>Soubor:Skroup-Anthem.jpg</a:t>
            </a:r>
            <a:r>
              <a:rPr lang="cs-CZ" sz="1400" dirty="0"/>
              <a:t>&gt;.</a:t>
            </a:r>
          </a:p>
          <a:p>
            <a:pPr>
              <a:lnSpc>
                <a:spcPct val="90000"/>
              </a:lnSpc>
            </a:pPr>
            <a:r>
              <a:rPr lang="pl-PL" sz="1400" dirty="0"/>
              <a:t>Obrázek velkého státního znaku </a:t>
            </a:r>
            <a:r>
              <a:rPr lang="cs-CZ" sz="1400" dirty="0"/>
              <a:t>[cit. </a:t>
            </a:r>
            <a:r>
              <a:rPr lang="cs-CZ" sz="1400" dirty="0" smtClean="0"/>
              <a:t>2011–11–13]. </a:t>
            </a:r>
            <a:r>
              <a:rPr lang="cs-CZ" sz="1400" dirty="0"/>
              <a:t>Dostupné pod licencí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 smtClean="0"/>
              <a:t> </a:t>
            </a:r>
            <a:r>
              <a:rPr lang="cs-CZ" sz="1400" dirty="0"/>
              <a:t>na WWW: &lt;</a:t>
            </a:r>
            <a:r>
              <a:rPr lang="cs-CZ" sz="1400" dirty="0">
                <a:hlinkClick r:id="rId7"/>
              </a:rPr>
              <a:t>http://cs.wikipedia.org/wiki/</a:t>
            </a:r>
            <a:r>
              <a:rPr lang="cs-CZ" sz="1400" dirty="0" err="1">
                <a:hlinkClick r:id="rId7"/>
              </a:rPr>
              <a:t>Soubor:Coat_of_arms_of_the_Czech_Republic.svg</a:t>
            </a:r>
            <a:r>
              <a:rPr lang="cs-CZ" sz="1400" dirty="0"/>
              <a:t>&gt;.</a:t>
            </a:r>
          </a:p>
          <a:p>
            <a:pPr>
              <a:lnSpc>
                <a:spcPct val="90000"/>
              </a:lnSpc>
            </a:pPr>
            <a:r>
              <a:rPr lang="pl-PL" sz="1400" dirty="0"/>
              <a:t>Obrázek malého státního znaku </a:t>
            </a:r>
            <a:r>
              <a:rPr lang="cs-CZ" sz="1400" dirty="0"/>
              <a:t>[cit. </a:t>
            </a:r>
            <a:r>
              <a:rPr lang="cs-CZ" sz="1400" dirty="0" smtClean="0"/>
              <a:t>2011–11–13]. </a:t>
            </a:r>
            <a:r>
              <a:rPr lang="cs-CZ" sz="1400" dirty="0"/>
              <a:t>Dostupné pod licencí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 smtClean="0"/>
              <a:t> </a:t>
            </a:r>
            <a:r>
              <a:rPr lang="cs-CZ" sz="1400" dirty="0"/>
              <a:t>na WWW: &lt;</a:t>
            </a:r>
            <a:r>
              <a:rPr lang="cs-CZ" sz="1400" dirty="0">
                <a:hlinkClick r:id="rId8"/>
              </a:rPr>
              <a:t>http://cs.wikipedia.org/wiki/</a:t>
            </a:r>
            <a:r>
              <a:rPr lang="cs-CZ" sz="1400" dirty="0" err="1">
                <a:hlinkClick r:id="rId8"/>
              </a:rPr>
              <a:t>Soubor:Small_coat_of_arms_of_the_Czech_Republic.svg</a:t>
            </a:r>
            <a:r>
              <a:rPr lang="cs-CZ" sz="1400" dirty="0"/>
              <a:t>&gt;.</a:t>
            </a:r>
          </a:p>
          <a:p>
            <a:pPr>
              <a:lnSpc>
                <a:spcPct val="90000"/>
              </a:lnSpc>
            </a:pPr>
            <a:r>
              <a:rPr lang="pl-PL" sz="1400" dirty="0"/>
              <a:t>Obrázek státní pečeti </a:t>
            </a:r>
            <a:r>
              <a:rPr lang="cs-CZ" sz="1400" dirty="0"/>
              <a:t>[cit. </a:t>
            </a:r>
            <a:r>
              <a:rPr lang="cs-CZ" sz="1400" dirty="0" smtClean="0"/>
              <a:t>2011–11–13]. </a:t>
            </a:r>
            <a:r>
              <a:rPr lang="cs-CZ" sz="1400" dirty="0"/>
              <a:t>Dostupné pod licencí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 smtClean="0"/>
              <a:t> </a:t>
            </a:r>
            <a:r>
              <a:rPr lang="cs-CZ" sz="1400" dirty="0"/>
              <a:t>na WWW: &lt;</a:t>
            </a:r>
            <a:r>
              <a:rPr lang="cs-CZ" sz="1400" dirty="0">
                <a:hlinkClick r:id="rId9"/>
              </a:rPr>
              <a:t>http://cs.wikipedia.org/wiki/</a:t>
            </a:r>
            <a:r>
              <a:rPr lang="cs-CZ" sz="1400" dirty="0" err="1">
                <a:hlinkClick r:id="rId9"/>
              </a:rPr>
              <a:t>Soubor:Seal_of_the_Czech_Republic.png</a:t>
            </a:r>
            <a:r>
              <a:rPr lang="cs-CZ" sz="1400" dirty="0"/>
              <a:t>&gt;.</a:t>
            </a:r>
          </a:p>
          <a:p>
            <a:pPr>
              <a:lnSpc>
                <a:spcPct val="90000"/>
              </a:lnSpc>
            </a:pPr>
            <a:r>
              <a:rPr lang="pl-PL" sz="1400" dirty="0"/>
              <a:t>Obrázek vlajky prezidenta republiky </a:t>
            </a:r>
            <a:r>
              <a:rPr lang="cs-CZ" sz="1400" dirty="0"/>
              <a:t>[cit. </a:t>
            </a:r>
            <a:r>
              <a:rPr lang="cs-CZ" sz="1400" dirty="0" smtClean="0"/>
              <a:t>2011–11–13]. </a:t>
            </a:r>
            <a:r>
              <a:rPr lang="cs-CZ" sz="1400" dirty="0"/>
              <a:t>Dostupné pod licencí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 smtClean="0"/>
              <a:t> </a:t>
            </a:r>
            <a:r>
              <a:rPr lang="cs-CZ" sz="1400" dirty="0"/>
              <a:t>na WWW: &lt;</a:t>
            </a:r>
            <a:r>
              <a:rPr lang="cs-CZ" sz="1400" dirty="0">
                <a:hlinkClick r:id="rId10"/>
              </a:rPr>
              <a:t>http://cs.wikipedia.org/wiki/</a:t>
            </a:r>
            <a:r>
              <a:rPr lang="cs-CZ" sz="1400" dirty="0" err="1">
                <a:hlinkClick r:id="rId10"/>
              </a:rPr>
              <a:t>Soubor:Flag_of_the_president_of_the_Czech_Republic.svg</a:t>
            </a:r>
            <a:r>
              <a:rPr lang="cs-CZ" sz="1400" dirty="0"/>
              <a:t>&gt;. </a:t>
            </a:r>
          </a:p>
          <a:p>
            <a:pPr>
              <a:lnSpc>
                <a:spcPct val="90000"/>
              </a:lnSpc>
            </a:pPr>
            <a:r>
              <a:rPr lang="pl-PL" sz="1400" dirty="0"/>
              <a:t>Obrázek větvičky lípy </a:t>
            </a:r>
            <a:r>
              <a:rPr lang="cs-CZ" sz="1400" dirty="0"/>
              <a:t>[cit. </a:t>
            </a:r>
            <a:r>
              <a:rPr lang="cs-CZ" sz="1400" dirty="0" smtClean="0"/>
              <a:t>2011–11–13]. </a:t>
            </a:r>
            <a:r>
              <a:rPr lang="cs-CZ" sz="1400" dirty="0"/>
              <a:t>Dostupné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&lt;</a:t>
            </a:r>
            <a:r>
              <a:rPr lang="cs-CZ" sz="1400" dirty="0">
                <a:hlinkClick r:id="rId11"/>
              </a:rPr>
              <a:t>http://cs.wikipedia.org/wiki/</a:t>
            </a:r>
            <a:r>
              <a:rPr lang="cs-CZ" sz="1400" dirty="0" err="1">
                <a:hlinkClick r:id="rId11"/>
              </a:rPr>
              <a:t>Soubor:Lime_tree.jpg</a:t>
            </a:r>
            <a:r>
              <a:rPr lang="cs-CZ" sz="1400" dirty="0"/>
              <a:t>&gt;.</a:t>
            </a:r>
          </a:p>
          <a:p>
            <a:pPr>
              <a:lnSpc>
                <a:spcPct val="90000"/>
              </a:lnSpc>
            </a:pPr>
            <a:r>
              <a:rPr lang="pl-PL" sz="1400" dirty="0" smtClean="0"/>
              <a:t>Obrázek </a:t>
            </a:r>
            <a:r>
              <a:rPr lang="pl-PL" sz="1400" dirty="0"/>
              <a:t>visící vlajky </a:t>
            </a:r>
            <a:r>
              <a:rPr lang="cs-CZ" sz="1400" dirty="0"/>
              <a:t>[cit. </a:t>
            </a:r>
            <a:r>
              <a:rPr lang="cs-CZ" sz="1400" dirty="0" smtClean="0"/>
              <a:t>2011–11–13]. </a:t>
            </a:r>
            <a:r>
              <a:rPr lang="cs-CZ" sz="1400" dirty="0"/>
              <a:t>Dostupné pod licencí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 err="1" smtClean="0"/>
              <a:t>na</a:t>
            </a:r>
            <a:r>
              <a:rPr lang="cs-CZ" sz="1400" dirty="0" smtClean="0"/>
              <a:t> </a:t>
            </a:r>
            <a:r>
              <a:rPr lang="cs-CZ" sz="1400" dirty="0"/>
              <a:t>WWW: &lt;</a:t>
            </a:r>
            <a:r>
              <a:rPr lang="cs-CZ" sz="1400" dirty="0">
                <a:hlinkClick r:id="rId12"/>
              </a:rPr>
              <a:t>http://cs.wikipedia.org/wiki/Soubor:Flag_of_the_Czech_Republic_2007_Prague.jpg</a:t>
            </a:r>
            <a:r>
              <a:rPr lang="cs-CZ" sz="1400" dirty="0"/>
              <a:t>&gt;.  </a:t>
            </a:r>
          </a:p>
          <a:p>
            <a:pPr>
              <a:lnSpc>
                <a:spcPct val="90000"/>
              </a:lnSpc>
            </a:pPr>
            <a:r>
              <a:rPr lang="cs-CZ" sz="1400" dirty="0" smtClean="0"/>
              <a:t>.Obrázek hokejisty </a:t>
            </a:r>
            <a:r>
              <a:rPr lang="cs-CZ" sz="1400" dirty="0"/>
              <a:t>[cit. 2011–11–13</a:t>
            </a:r>
            <a:r>
              <a:rPr lang="cs-CZ" sz="1400" dirty="0" smtClean="0"/>
              <a:t>].Dostupné na:</a:t>
            </a:r>
            <a:endParaRPr lang="cs-CZ" sz="1400" dirty="0"/>
          </a:p>
          <a:p>
            <a:r>
              <a:rPr lang="cs-CZ" sz="1400" dirty="0" smtClean="0">
                <a:hlinkClick r:id="rId13"/>
              </a:rPr>
              <a:t>&lt;http</a:t>
            </a:r>
            <a:r>
              <a:rPr lang="cs-CZ" sz="1400" dirty="0">
                <a:hlinkClick r:id="rId13"/>
              </a:rPr>
              <a:t>://</a:t>
            </a:r>
            <a:r>
              <a:rPr lang="cs-CZ" sz="1400" dirty="0" smtClean="0">
                <a:hlinkClick r:id="rId13"/>
              </a:rPr>
              <a:t>officeimg.vo.msecnd.net/en-us/images/MH900157437.jpg</a:t>
            </a:r>
            <a:endParaRPr lang="cs-CZ" sz="1400" dirty="0" smtClean="0"/>
          </a:p>
          <a:p>
            <a:r>
              <a:rPr lang="cs-CZ" sz="1400" dirty="0"/>
              <a:t>SKÁCELOVÁ, Jana; MRÁZOVÁ, Lenka. </a:t>
            </a:r>
            <a:r>
              <a:rPr lang="cs-CZ" sz="1400" i="1" dirty="0"/>
              <a:t>Výchova k občanství</a:t>
            </a:r>
            <a:r>
              <a:rPr lang="cs-CZ" sz="1400" dirty="0"/>
              <a:t>. Brno : Nová škola, 2010. 76 s. ISBN 978-80-7289-127-6.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715882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341</TotalTime>
  <Words>505</Words>
  <Application>Microsoft Office PowerPoint</Application>
  <PresentationFormat>Předvádění na obrazovce (4:3)</PresentationFormat>
  <Paragraphs>137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Státní symboly</vt:lpstr>
      <vt:lpstr>Státní symboly ČR</vt:lpstr>
      <vt:lpstr>Státní symboly ČR</vt:lpstr>
      <vt:lpstr>Umíme státní symboly?</vt:lpstr>
      <vt:lpstr>Státní vlajka</vt:lpstr>
      <vt:lpstr>Státní barvy</vt:lpstr>
      <vt:lpstr>Velký státní znak</vt:lpstr>
      <vt:lpstr>Užití velkého státního znaku</vt:lpstr>
      <vt:lpstr>Malý státní znak</vt:lpstr>
      <vt:lpstr>Státní hymna</vt:lpstr>
      <vt:lpstr>Státní hymna</vt:lpstr>
      <vt:lpstr>Státní pečeť</vt:lpstr>
      <vt:lpstr>Standarta prezidenta republiky</vt:lpstr>
      <vt:lpstr>Historické symboly</vt:lpstr>
      <vt:lpstr>Národní strom</vt:lpstr>
      <vt:lpstr>Co nepatří mezi státní symboly?</vt:lpstr>
      <vt:lpstr>Vybarvi správně vlajku</vt:lpstr>
      <vt:lpstr>Vyber správnou odpověď: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Libuše Gondkovská</dc:creator>
  <cp:lastModifiedBy>Libuše Gondkovská</cp:lastModifiedBy>
  <cp:revision>37</cp:revision>
  <dcterms:created xsi:type="dcterms:W3CDTF">2011-08-03T06:27:36Z</dcterms:created>
  <dcterms:modified xsi:type="dcterms:W3CDTF">2012-03-21T22:10:11Z</dcterms:modified>
</cp:coreProperties>
</file>