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  <p:sldMasterId id="2147483733" r:id="rId3"/>
    <p:sldMasterId id="2147483745" r:id="rId4"/>
  </p:sldMasterIdLst>
  <p:notesMasterIdLst>
    <p:notesMasterId r:id="rId17"/>
  </p:notesMasterIdLst>
  <p:handoutMasterIdLst>
    <p:handoutMasterId r:id="rId18"/>
  </p:handoutMasterIdLst>
  <p:sldIdLst>
    <p:sldId id="272" r:id="rId5"/>
    <p:sldId id="289" r:id="rId6"/>
    <p:sldId id="293" r:id="rId7"/>
    <p:sldId id="299" r:id="rId8"/>
    <p:sldId id="294" r:id="rId9"/>
    <p:sldId id="300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0143" autoAdjust="0"/>
  </p:normalViewPr>
  <p:slideViewPr>
    <p:cSldViewPr snapToGrid="0">
      <p:cViewPr varScale="1">
        <p:scale>
          <a:sx n="67" d="100"/>
          <a:sy n="67" d="100"/>
        </p:scale>
        <p:origin x="870" y="6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3556000" y="0"/>
            <a:ext cx="8636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127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4489157" y="533400"/>
            <a:ext cx="68072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4472589" y="3539864"/>
            <a:ext cx="6819704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7828299" y="6557946"/>
            <a:ext cx="2669952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8CFA630-13BB-46C4-BD44-B2C5F9B66074}" type="datetimeFigureOut">
              <a:rPr lang="en-US" smtClean="0"/>
              <a:pPr/>
              <a:t>3/11/2015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759200" y="6557946"/>
            <a:ext cx="3903629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507845" y="6556248"/>
            <a:ext cx="784448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2400" y="2821838"/>
            <a:ext cx="8340651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22400" y="1905001"/>
            <a:ext cx="8340651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98984" y="6556810"/>
            <a:ext cx="2669952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13811" y="6556810"/>
            <a:ext cx="38608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978603" y="6555112"/>
            <a:ext cx="784448" cy="228600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1744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571744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71744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6384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97416"/>
            <a:ext cx="786384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0"/>
            <a:ext cx="9652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797292" y="1004669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795609" y="998817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5464" y="1143000"/>
            <a:ext cx="4572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185464" y="3283634"/>
            <a:ext cx="4572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884909" y="1041002"/>
            <a:ext cx="560832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274956"/>
            <a:ext cx="2032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657088" y="6557946"/>
            <a:ext cx="2669952" cy="226902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556248"/>
            <a:ext cx="4876800" cy="228600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339328" y="6553200"/>
            <a:ext cx="78444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FA630-13BB-46C4-BD44-B2C5F9B66074}" type="datetimeFigureOut">
              <a:rPr lang="en-US" smtClean="0"/>
              <a:pPr/>
              <a:t>3/11/2015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2253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4613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500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8058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1807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8504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2596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7315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0209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02491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667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FA630-13BB-46C4-BD44-B2C5F9B66074}" type="datetimeFigureOut">
              <a:rPr lang="en-US" smtClean="0"/>
              <a:pPr/>
              <a:t>3/11/2015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4999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0486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4909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1984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5650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8191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1155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7041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0798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3444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36691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10871200" y="0"/>
            <a:ext cx="13208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609600" y="1609416"/>
            <a:ext cx="9652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5661248" y="6557946"/>
            <a:ext cx="2669952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609600" y="6557946"/>
            <a:ext cx="48768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8335264" y="6556248"/>
            <a:ext cx="784448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348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394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Hra na barevná auta </a:t>
            </a:r>
            <a:r>
              <a:rPr lang="cs-CZ" sz="4000" dirty="0" smtClean="0"/>
              <a:t>III.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Jaroslava Růžičková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pohybové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Reakce na barvy- červená, žlutá, zelená. </a:t>
            </a:r>
          </a:p>
          <a:p>
            <a:r>
              <a:rPr lang="cs-CZ" dirty="0" smtClean="0"/>
              <a:t>Volný běh po třídě s vyhýbáním nebo na povel běh v daném směru.</a:t>
            </a:r>
          </a:p>
          <a:p>
            <a:r>
              <a:rPr lang="cs-CZ" dirty="0" smtClean="0"/>
              <a:t>Děti reagují na barvu praporku, který ukazuje učitelka.</a:t>
            </a:r>
          </a:p>
          <a:p>
            <a:r>
              <a:rPr lang="cs-CZ" dirty="0" smtClean="0"/>
              <a:t>Je možné děti rozdělit na skupinky podle barev- žlutá, zelená, modrá, červená.</a:t>
            </a:r>
          </a:p>
          <a:p>
            <a:r>
              <a:rPr lang="cs-CZ" dirty="0" smtClean="0"/>
              <a:t>Běh v prostoru podle barvy s reakcí na praporky nebo povel- domů- zpět na výchozí pozici.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5648256" y="1222642"/>
            <a:ext cx="3165511" cy="21574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8153400" y="2960584"/>
            <a:ext cx="2336865" cy="15926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2389333" y="3756914"/>
            <a:ext cx="901438" cy="6143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626435" y="895390"/>
            <a:ext cx="4198635" cy="286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0301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5623678" y="2781727"/>
            <a:ext cx="3165511" cy="21574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9307181" y="1378142"/>
            <a:ext cx="2336865" cy="15926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1646989" y="3478006"/>
            <a:ext cx="901438" cy="6143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1425043" y="660405"/>
            <a:ext cx="4198635" cy="286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9722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2" t="5962" r="48434" b="74454"/>
          <a:stretch/>
        </p:blipFill>
        <p:spPr>
          <a:xfrm>
            <a:off x="1328737" y="714374"/>
            <a:ext cx="3166469" cy="21574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55" b="25455" l="63053" r="97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152" t="210" r="2013" b="71629"/>
          <a:stretch/>
        </p:blipFill>
        <p:spPr>
          <a:xfrm>
            <a:off x="6487939" y="0"/>
            <a:ext cx="2853924" cy="3269318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2124075" y="2782283"/>
            <a:ext cx="1914525" cy="97407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1992809" y="3829942"/>
            <a:ext cx="1893392" cy="999233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196137" y="2768887"/>
            <a:ext cx="1914525" cy="97407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7064871" y="3816546"/>
            <a:ext cx="1893392" cy="999233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2985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0.00509 L -0.00286 0.00509 L -0.00286 0.00509 L -0.01172 0.00439 L -0.01172 0.00439 L -0.03477 0.00717 L -0.03477 0.00717 C -0.03542 0.00694 -0.03607 0.00648 -0.03672 0.00625 C -0.03802 0.00601 -0.03932 0.00601 -0.04049 0.00578 C -0.04115 0.00578 -0.04193 0.00555 -0.04258 0.00555 L -0.04701 0.00578 C -0.05573 0.00648 -0.05078 0.00601 -0.05625 0.00671 C -0.05846 0.0081 -0.05664 0.00717 -0.06003 0.00787 C -0.0612 0.0081 -0.06081 0.0081 -0.06185 0.00879 C -0.06211 0.00879 -0.0625 0.00902 -0.06276 0.00902 C -0.06315 0.00926 -0.06341 0.00972 -0.06367 0.00972 C -0.06406 0.00995 -0.06445 0.01018 -0.06484 0.01018 C -0.0651 0.01041 -0.06536 0.01041 -0.06562 0.01064 C -0.0681 0.01041 -0.0707 0.01018 -0.07318 0.01018 C -0.075 0.01018 -0.07682 0.01064 -0.07865 0.01064 C -0.08073 0.01064 -0.08294 0.01064 -0.08503 0.01064 L -0.08503 0.01064 L -0.08411 0.01111 " pathEditMode="relative" rAng="0" ptsTypes="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58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352 -0.00047 0.0069 -0.00186 0.01055 -0.00186 C 0.01172 -0.00186 0.01276 -0.00024 0.01407 0 C 0.01745 0.00115 0.02097 0.00208 0.02461 0.00231 L 0.14883 0.00231 L 0.31641 0.00856 L 0.31875 0.00648 " pathEditMode="relative" ptsTypes="AAAAAA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287" t="5209" b="75208"/>
          <a:stretch/>
        </p:blipFill>
        <p:spPr>
          <a:xfrm>
            <a:off x="1652262" y="754520"/>
            <a:ext cx="2751420" cy="20201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061" b="56788" l="6347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152" t="37991" b="41918"/>
          <a:stretch/>
        </p:blipFill>
        <p:spPr>
          <a:xfrm>
            <a:off x="6238547" y="820630"/>
            <a:ext cx="2674306" cy="1954060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2124075" y="2782283"/>
            <a:ext cx="1914525" cy="97407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1992809" y="3829942"/>
            <a:ext cx="1893392" cy="999233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907840" y="2697450"/>
            <a:ext cx="1914525" cy="97407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6776574" y="3745109"/>
            <a:ext cx="1893392" cy="999233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514678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 (biologická)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pracovní listy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prostoru, rozeznává pravou a levou stranu pomocí pohybu dopravních prostředků.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Řeší velikosti od nejmenšího po největší a naopak.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2. </a:t>
            </a:r>
            <a:r>
              <a:rPr lang="cs-CZ" dirty="0" smtClean="0"/>
              <a:t>– 3. snímek </a:t>
            </a:r>
            <a:r>
              <a:rPr lang="cs-CZ" dirty="0" smtClean="0"/>
              <a:t>– </a:t>
            </a:r>
            <a:r>
              <a:rPr lang="cs-CZ" dirty="0" smtClean="0"/>
              <a:t>řazení podle velikosti</a:t>
            </a:r>
            <a:endParaRPr lang="cs-CZ" dirty="0" smtClean="0"/>
          </a:p>
          <a:p>
            <a:r>
              <a:rPr lang="cs-CZ" dirty="0"/>
              <a:t>4</a:t>
            </a:r>
            <a:r>
              <a:rPr lang="cs-CZ" dirty="0" smtClean="0"/>
              <a:t>.- 5. </a:t>
            </a:r>
            <a:r>
              <a:rPr lang="cs-CZ" dirty="0" smtClean="0"/>
              <a:t>snímek – děti určují správný směr pohybu, </a:t>
            </a:r>
            <a:r>
              <a:rPr lang="cs-CZ" dirty="0" smtClean="0"/>
              <a:t>vybarvují šipku správného směru jízdy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Využití KUMUČE</a:t>
            </a:r>
          </a:p>
          <a:p>
            <a:r>
              <a:rPr lang="cs-CZ" dirty="0" smtClean="0"/>
              <a:t>Děti na magnetickou tabulku </a:t>
            </a:r>
            <a:r>
              <a:rPr lang="cs-CZ" dirty="0" smtClean="0"/>
              <a:t>připevní obrázky dopravních prostředků z KUMUČE a kreslí </a:t>
            </a:r>
            <a:r>
              <a:rPr lang="cs-CZ" dirty="0" smtClean="0"/>
              <a:t>pohyb dopravního </a:t>
            </a:r>
            <a:r>
              <a:rPr lang="cs-CZ" smtClean="0"/>
              <a:t>prostředku </a:t>
            </a:r>
            <a:r>
              <a:rPr lang="cs-CZ" smtClean="0"/>
              <a:t>fixem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363</Words>
  <Application>Microsoft Office PowerPoint</Application>
  <PresentationFormat>Širokoúhlá obrazovka</PresentationFormat>
  <Paragraphs>65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Arial</vt:lpstr>
      <vt:lpstr>Calibri</vt:lpstr>
      <vt:lpstr>Calibri Light</vt:lpstr>
      <vt:lpstr>Century Gothic</vt:lpstr>
      <vt:lpstr>Times New Roman</vt:lpstr>
      <vt:lpstr>Trebuchet MS</vt:lpstr>
      <vt:lpstr>Wingdings</vt:lpstr>
      <vt:lpstr>Wingdings 2</vt:lpstr>
      <vt:lpstr>Bohatý</vt:lpstr>
      <vt:lpstr>Motiv Office</vt:lpstr>
      <vt:lpstr>1_Motiv Office</vt:lpstr>
      <vt:lpstr>Hra na barevná auta III.</vt:lpstr>
      <vt:lpstr>Pravidla pohybové hry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tělo (biologická)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2015-03-11T13:08:31Z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