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21" r:id="rId2"/>
    <p:sldMasterId id="2147483733" r:id="rId3"/>
  </p:sldMasterIdLst>
  <p:notesMasterIdLst>
    <p:notesMasterId r:id="rId15"/>
  </p:notesMasterIdLst>
  <p:handoutMasterIdLst>
    <p:handoutMasterId r:id="rId16"/>
  </p:handoutMasterIdLst>
  <p:sldIdLst>
    <p:sldId id="272" r:id="rId4"/>
    <p:sldId id="289" r:id="rId5"/>
    <p:sldId id="290" r:id="rId6"/>
    <p:sldId id="291" r:id="rId7"/>
    <p:sldId id="292" r:id="rId8"/>
    <p:sldId id="275" r:id="rId9"/>
    <p:sldId id="276" r:id="rId10"/>
    <p:sldId id="277" r:id="rId11"/>
    <p:sldId id="278" r:id="rId12"/>
    <p:sldId id="287" r:id="rId13"/>
    <p:sldId id="28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9" autoAdjust="0"/>
    <p:restoredTop sz="90143" autoAdjust="0"/>
  </p:normalViewPr>
  <p:slideViewPr>
    <p:cSldViewPr snapToGrid="0">
      <p:cViewPr varScale="1">
        <p:scale>
          <a:sx n="67" d="100"/>
          <a:sy n="67" d="100"/>
        </p:scale>
        <p:origin x="870" y="66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11. 3. 2015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11. 3. 2015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8CFA630-13BB-46C4-BD44-B2C5F9B66074}" type="datetimeFigureOut">
              <a:rPr lang="en-US" smtClean="0"/>
              <a:pPr/>
              <a:t>3/11/2015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2400" y="2821838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422400" y="1905001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571744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797292" y="1004669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795609" y="998817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37600" y="274956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FA630-13BB-46C4-BD44-B2C5F9B66074}" type="datetimeFigureOut">
              <a:rPr lang="en-US" smtClean="0"/>
              <a:pPr/>
              <a:t>3/11/2015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30452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385509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54102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97555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6895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844784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546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310054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6804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735759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286146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4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649" r:id="rId12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cs-CZ" sz="4000" dirty="0" smtClean="0"/>
              <a:t>Hra na barevná auta </a:t>
            </a:r>
            <a:r>
              <a:rPr lang="cs-CZ" sz="4000" dirty="0" smtClean="0"/>
              <a:t>IV.</a:t>
            </a:r>
            <a:endParaRPr lang="cs-CZ" sz="40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cap="none" dirty="0" smtClean="0"/>
              <a:t>Jaroslava Růžičková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pohybové hry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Reakce na barvy- červená, žlutá, zelená. </a:t>
            </a:r>
          </a:p>
          <a:p>
            <a:r>
              <a:rPr lang="cs-CZ" dirty="0" smtClean="0"/>
              <a:t>Volný běh po třídě s vyhýbáním nebo na povel běh v daném směru.</a:t>
            </a:r>
          </a:p>
          <a:p>
            <a:r>
              <a:rPr lang="cs-CZ" dirty="0" smtClean="0"/>
              <a:t>Děti reagují na barvu praporku, který ukazuje učitelka.</a:t>
            </a:r>
          </a:p>
          <a:p>
            <a:r>
              <a:rPr lang="cs-CZ" dirty="0" smtClean="0"/>
              <a:t>Je možné děti rozdělit na skupinky podle barev- žlutá, zelená, modrá, červená.</a:t>
            </a:r>
          </a:p>
          <a:p>
            <a:r>
              <a:rPr lang="cs-CZ" dirty="0" smtClean="0"/>
              <a:t>Běh v prostoru podle barvy s reakcí na praporky nebo povel- domů- zpět na výchozí pozici.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tvary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00127" y="2068511"/>
            <a:ext cx="2890838" cy="159543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5067301" y="365125"/>
            <a:ext cx="2219325" cy="2053829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8610600" y="1727795"/>
            <a:ext cx="2257425" cy="231457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481638" y="3230561"/>
            <a:ext cx="1643063" cy="158591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8592437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71503" y="456700"/>
            <a:ext cx="1343023" cy="73342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735809" y="1705019"/>
            <a:ext cx="1033462" cy="1006475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838202" y="5069178"/>
            <a:ext cx="976313" cy="97254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38202" y="3464836"/>
            <a:ext cx="940595" cy="85100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13" t="3334" b="52917"/>
          <a:stretch/>
        </p:blipFill>
        <p:spPr>
          <a:xfrm rot="16200000">
            <a:off x="3014518" y="875938"/>
            <a:ext cx="1293218" cy="137141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13" t="53542" b="3125"/>
          <a:stretch/>
        </p:blipFill>
        <p:spPr>
          <a:xfrm rot="16200000">
            <a:off x="10089410" y="1720710"/>
            <a:ext cx="1159809" cy="121822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05" t="2917" b="52916"/>
          <a:stretch/>
        </p:blipFill>
        <p:spPr>
          <a:xfrm rot="16200000">
            <a:off x="3145337" y="3283207"/>
            <a:ext cx="1260226" cy="121425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17" t="53542" r="2589" b="2709"/>
          <a:stretch/>
        </p:blipFill>
        <p:spPr>
          <a:xfrm>
            <a:off x="7525155" y="3096022"/>
            <a:ext cx="1256489" cy="124463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97" t="3750" r="3735" b="51667"/>
          <a:stretch/>
        </p:blipFill>
        <p:spPr>
          <a:xfrm rot="16200000">
            <a:off x="5367336" y="2654957"/>
            <a:ext cx="1457327" cy="1457327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91" t="54583" r="3735" b="2708"/>
          <a:stretch/>
        </p:blipFill>
        <p:spPr>
          <a:xfrm rot="16200000">
            <a:off x="9533651" y="3654506"/>
            <a:ext cx="1338759" cy="133226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44" t="10625" r="3735" b="59167"/>
          <a:stretch/>
        </p:blipFill>
        <p:spPr>
          <a:xfrm rot="16200000">
            <a:off x="7648186" y="874084"/>
            <a:ext cx="1669161" cy="115251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16" t="54167" r="19794" b="3541"/>
          <a:stretch/>
        </p:blipFill>
        <p:spPr>
          <a:xfrm rot="16200000">
            <a:off x="5453452" y="122595"/>
            <a:ext cx="1066920" cy="218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342917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13" t="3334" b="52917"/>
          <a:stretch/>
        </p:blipFill>
        <p:spPr>
          <a:xfrm rot="16200000">
            <a:off x="5071766" y="1665801"/>
            <a:ext cx="1293218" cy="137141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13" t="53542" b="3125"/>
          <a:stretch/>
        </p:blipFill>
        <p:spPr>
          <a:xfrm rot="16200000">
            <a:off x="10089410" y="1720710"/>
            <a:ext cx="1159809" cy="121822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05" t="2917" b="52916"/>
          <a:stretch/>
        </p:blipFill>
        <p:spPr>
          <a:xfrm rot="16200000">
            <a:off x="2833040" y="3515980"/>
            <a:ext cx="1260226" cy="121425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17" t="53542" r="2589" b="2709"/>
          <a:stretch/>
        </p:blipFill>
        <p:spPr>
          <a:xfrm>
            <a:off x="2951493" y="1725425"/>
            <a:ext cx="1256489" cy="124463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97" t="3750" r="3735" b="51667"/>
          <a:stretch/>
        </p:blipFill>
        <p:spPr>
          <a:xfrm rot="16200000">
            <a:off x="7237821" y="3583721"/>
            <a:ext cx="1457327" cy="1457327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91" t="54583" r="3735" b="2708"/>
          <a:stretch/>
        </p:blipFill>
        <p:spPr>
          <a:xfrm rot="16200000">
            <a:off x="10056952" y="3560494"/>
            <a:ext cx="1338759" cy="133226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44" t="10625" r="3735" b="59167"/>
          <a:stretch/>
        </p:blipFill>
        <p:spPr>
          <a:xfrm rot="16200000">
            <a:off x="715971" y="569818"/>
            <a:ext cx="1669161" cy="115251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16" t="54167" r="19794" b="3541"/>
          <a:stretch/>
        </p:blipFill>
        <p:spPr>
          <a:xfrm rot="16200000">
            <a:off x="8432877" y="1769419"/>
            <a:ext cx="1066920" cy="2187727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13" t="3334" b="52917"/>
          <a:stretch/>
        </p:blipFill>
        <p:spPr>
          <a:xfrm rot="16200000">
            <a:off x="1804414" y="4794760"/>
            <a:ext cx="1293218" cy="1371417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05" t="2917" b="52916"/>
          <a:stretch/>
        </p:blipFill>
        <p:spPr>
          <a:xfrm rot="16200000">
            <a:off x="9315383" y="5262206"/>
            <a:ext cx="1260226" cy="1214258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97" t="3750" r="3735" b="51667"/>
          <a:stretch/>
        </p:blipFill>
        <p:spPr>
          <a:xfrm rot="16200000">
            <a:off x="821888" y="2433009"/>
            <a:ext cx="1457327" cy="1457327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16" t="54167" r="19794" b="3541"/>
          <a:stretch/>
        </p:blipFill>
        <p:spPr>
          <a:xfrm rot="16200000">
            <a:off x="3241988" y="-326131"/>
            <a:ext cx="1066920" cy="218772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17" t="53542" r="2589" b="2709"/>
          <a:stretch/>
        </p:blipFill>
        <p:spPr>
          <a:xfrm>
            <a:off x="332815" y="4312384"/>
            <a:ext cx="1256489" cy="124463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44" t="10625" r="3735" b="59167"/>
          <a:stretch/>
        </p:blipFill>
        <p:spPr>
          <a:xfrm rot="16200000">
            <a:off x="7930977" y="670602"/>
            <a:ext cx="1669161" cy="1152516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13" t="53542" b="3125"/>
          <a:stretch/>
        </p:blipFill>
        <p:spPr>
          <a:xfrm rot="16200000">
            <a:off x="6074622" y="447029"/>
            <a:ext cx="1159809" cy="1218227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91" t="54583" r="3735" b="2708"/>
          <a:stretch/>
        </p:blipFill>
        <p:spPr>
          <a:xfrm rot="16200000">
            <a:off x="4741993" y="3674526"/>
            <a:ext cx="1338759" cy="133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504060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Obrázky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blok: </a:t>
            </a:r>
            <a:r>
              <a:rPr lang="cs-CZ" sz="2800" dirty="0" smtClean="0">
                <a:latin typeface="Calibri" panose="020F0502020204030204" pitchFamily="34" charset="0"/>
              </a:rPr>
              <a:t>dítě a jeho tělo (biologická)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ři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pracovní listy 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jednoduchým interaktivním úkolem. </a:t>
            </a:r>
            <a:b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se orientuje v prostoru, rozeznává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barvy a tvary dopravních značek.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2. </a:t>
            </a:r>
            <a:r>
              <a:rPr lang="cs-CZ" dirty="0" smtClean="0"/>
              <a:t>snímek – </a:t>
            </a:r>
            <a:r>
              <a:rPr lang="cs-CZ" dirty="0" smtClean="0"/>
              <a:t>děti poznávají barvu a tvar, hledají ve svém okolí, využití </a:t>
            </a:r>
            <a:r>
              <a:rPr lang="cs-CZ" dirty="0" err="1" smtClean="0"/>
              <a:t>KUMUČe</a:t>
            </a:r>
            <a:r>
              <a:rPr lang="cs-CZ" dirty="0" smtClean="0"/>
              <a:t> - na magnetickou tabulku dávají magnetky podle diktátu</a:t>
            </a:r>
            <a:endParaRPr lang="cs-CZ" dirty="0" smtClean="0"/>
          </a:p>
          <a:p>
            <a:r>
              <a:rPr lang="cs-CZ" dirty="0"/>
              <a:t>3</a:t>
            </a:r>
            <a:r>
              <a:rPr lang="cs-CZ" dirty="0" smtClean="0"/>
              <a:t>. </a:t>
            </a:r>
            <a:r>
              <a:rPr lang="cs-CZ" dirty="0" smtClean="0"/>
              <a:t>snímek – děti </a:t>
            </a:r>
            <a:r>
              <a:rPr lang="cs-CZ" dirty="0" smtClean="0"/>
              <a:t>přiřazují značky k tvaru, využití </a:t>
            </a:r>
            <a:r>
              <a:rPr lang="cs-CZ" dirty="0" err="1" smtClean="0"/>
              <a:t>KUMUČe</a:t>
            </a:r>
            <a:r>
              <a:rPr lang="cs-CZ" dirty="0" smtClean="0"/>
              <a:t> – na magnetickou tabulku dají magnetky a dokreslí si značky podle tvaru</a:t>
            </a:r>
          </a:p>
          <a:p>
            <a:r>
              <a:rPr lang="cs-CZ" dirty="0" smtClean="0"/>
              <a:t>4. snímek – děti spojují pomocí lišty pera stejné značky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41120" y="1931831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Rozpoznání odlišností v detailech</a:t>
            </a:r>
          </a:p>
        </p:txBody>
      </p:sp>
    </p:spTree>
    <p:extLst>
      <p:ext uri="{BB962C8B-B14F-4D97-AF65-F5344CB8AC3E}">
        <p14:creationId xmlns:p14="http://schemas.microsoft.com/office/powerpoint/2010/main" val="170603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72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366</Words>
  <Application>Microsoft Office PowerPoint</Application>
  <PresentationFormat>Širokoúhlá obrazovka</PresentationFormat>
  <Paragraphs>62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21" baseType="lpstr">
      <vt:lpstr>Arial</vt:lpstr>
      <vt:lpstr>Calibri</vt:lpstr>
      <vt:lpstr>Calibri Light</vt:lpstr>
      <vt:lpstr>Century Gothic</vt:lpstr>
      <vt:lpstr>Times New Roman</vt:lpstr>
      <vt:lpstr>Trebuchet MS</vt:lpstr>
      <vt:lpstr>Wingdings</vt:lpstr>
      <vt:lpstr>Wingdings 2</vt:lpstr>
      <vt:lpstr>Bohatý</vt:lpstr>
      <vt:lpstr>Motiv Office</vt:lpstr>
      <vt:lpstr>Hra na barevná auta IV.</vt:lpstr>
      <vt:lpstr>Pravidla pohybové hry</vt:lpstr>
      <vt:lpstr>Poznej tvary</vt:lpstr>
      <vt:lpstr>Prezentace aplikace PowerPoint</vt:lpstr>
      <vt:lpstr>Prezentace aplikace PowerPoint</vt:lpstr>
      <vt:lpstr>Použité odkazy</vt:lpstr>
      <vt:lpstr>Metodický pokyn Integrovaný blok: dítě a jeho tělo (biologická)</vt:lpstr>
      <vt:lpstr>Studijní materiály </vt:lpstr>
      <vt:lpstr>   Práce s interaktivním výukovým materiálem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2015-03-11T13:28:27Z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