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comments/comment8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s/comment6.xml" ContentType="application/vnd.openxmlformats-officedocument.presentationml.comment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comments/comment9.xml" ContentType="application/vnd.openxmlformats-officedocument.presentationml.comments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9"/>
  </p:notesMasterIdLst>
  <p:handoutMasterIdLst>
    <p:handoutMasterId r:id="rId20"/>
  </p:handoutMasterIdLst>
  <p:sldIdLst>
    <p:sldId id="272" r:id="rId3"/>
    <p:sldId id="282" r:id="rId4"/>
    <p:sldId id="284" r:id="rId5"/>
    <p:sldId id="283" r:id="rId6"/>
    <p:sldId id="285" r:id="rId7"/>
    <p:sldId id="286" r:id="rId8"/>
    <p:sldId id="287" r:id="rId9"/>
    <p:sldId id="288" r:id="rId10"/>
    <p:sldId id="290" r:id="rId11"/>
    <p:sldId id="289" r:id="rId12"/>
    <p:sldId id="275" r:id="rId13"/>
    <p:sldId id="276" r:id="rId14"/>
    <p:sldId id="277" r:id="rId15"/>
    <p:sldId id="278" r:id="rId16"/>
    <p:sldId id="280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60" d="100"/>
          <a:sy n="60" d="100"/>
        </p:scale>
        <p:origin x="-1092" y="-106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572607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3749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057895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56331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341867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815419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67352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119727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13298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97738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230620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5.jpeg"/><Relationship Id="rId7" Type="http://schemas.microsoft.com/office/2007/relationships/hdphoto" Target="../media/hdphoto2.wdp"/><Relationship Id="rId12" Type="http://schemas.openxmlformats.org/officeDocument/2006/relationships/comments" Target="../comments/comment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0" Type="http://schemas.openxmlformats.org/officeDocument/2006/relationships/image" Target="../media/image9.png"/><Relationship Id="rId4" Type="http://schemas.openxmlformats.org/officeDocument/2006/relationships/image" Target="../media/image6.png"/><Relationship Id="rId9" Type="http://schemas.microsoft.com/office/2007/relationships/hdphoto" Target="../media/hdphoto3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0.jpeg"/><Relationship Id="rId7" Type="http://schemas.microsoft.com/office/2007/relationships/hdphoto" Target="../media/hdphoto5.wdp"/><Relationship Id="rId12" Type="http://schemas.openxmlformats.org/officeDocument/2006/relationships/comments" Target="../comments/comment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11" Type="http://schemas.microsoft.com/office/2007/relationships/hdphoto" Target="../media/hdphoto6.wdp"/><Relationship Id="rId5" Type="http://schemas.microsoft.com/office/2007/relationships/hdphoto" Target="../media/hdphoto1.wdp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microsoft.com/office/2007/relationships/hdphoto" Target="../media/hdphoto1.wdp"/><Relationship Id="rId7" Type="http://schemas.microsoft.com/office/2007/relationships/hdphoto" Target="../media/hdphoto7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11" Type="http://schemas.openxmlformats.org/officeDocument/2006/relationships/comments" Target="../comments/comment4.xml"/><Relationship Id="rId5" Type="http://schemas.microsoft.com/office/2007/relationships/hdphoto" Target="../media/hdphoto3.wdp"/><Relationship Id="rId10" Type="http://schemas.microsoft.com/office/2007/relationships/hdphoto" Target="../media/hdphoto8.wdp"/><Relationship Id="rId4" Type="http://schemas.openxmlformats.org/officeDocument/2006/relationships/image" Target="../media/image8.png"/><Relationship Id="rId9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microsoft.com/office/2007/relationships/hdphoto" Target="../media/hdphoto1.wdp"/><Relationship Id="rId7" Type="http://schemas.microsoft.com/office/2007/relationships/hdphoto" Target="../media/hdphoto7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11" Type="http://schemas.openxmlformats.org/officeDocument/2006/relationships/comments" Target="../comments/comment5.xml"/><Relationship Id="rId5" Type="http://schemas.microsoft.com/office/2007/relationships/hdphoto" Target="../media/hdphoto3.wdp"/><Relationship Id="rId10" Type="http://schemas.openxmlformats.org/officeDocument/2006/relationships/image" Target="../media/image16.jpeg"/><Relationship Id="rId4" Type="http://schemas.openxmlformats.org/officeDocument/2006/relationships/image" Target="../media/image8.png"/><Relationship Id="rId9" Type="http://schemas.microsoft.com/office/2007/relationships/hdphoto" Target="../media/hdphoto8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microsoft.com/office/2007/relationships/hdphoto" Target="../media/hdphoto1.wdp"/><Relationship Id="rId7" Type="http://schemas.microsoft.com/office/2007/relationships/hdphoto" Target="../media/hdphoto8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11" Type="http://schemas.openxmlformats.org/officeDocument/2006/relationships/comments" Target="../comments/comment6.xml"/><Relationship Id="rId5" Type="http://schemas.microsoft.com/office/2007/relationships/hdphoto" Target="../media/hdphoto3.wdp"/><Relationship Id="rId10" Type="http://schemas.microsoft.com/office/2007/relationships/hdphoto" Target="../media/hdphoto2.wdp"/><Relationship Id="rId4" Type="http://schemas.openxmlformats.org/officeDocument/2006/relationships/image" Target="../media/image8.png"/><Relationship Id="rId9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8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11" Type="http://schemas.openxmlformats.org/officeDocument/2006/relationships/comments" Target="../comments/comment7.xml"/><Relationship Id="rId5" Type="http://schemas.microsoft.com/office/2007/relationships/hdphoto" Target="../media/hdphoto3.wdp"/><Relationship Id="rId10" Type="http://schemas.openxmlformats.org/officeDocument/2006/relationships/image" Target="../media/image18.jpeg"/><Relationship Id="rId4" Type="http://schemas.openxmlformats.org/officeDocument/2006/relationships/image" Target="../media/image8.png"/><Relationship Id="rId9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3" Type="http://schemas.openxmlformats.org/officeDocument/2006/relationships/image" Target="../media/image6.png"/><Relationship Id="rId7" Type="http://schemas.openxmlformats.org/officeDocument/2006/relationships/image" Target="../media/image15.png"/><Relationship Id="rId12" Type="http://schemas.openxmlformats.org/officeDocument/2006/relationships/comments" Target="../comments/comment8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microsoft.com/office/2007/relationships/hdphoto" Target="../media/hdphoto3.wdp"/><Relationship Id="rId11" Type="http://schemas.openxmlformats.org/officeDocument/2006/relationships/image" Target="../media/image19.jpeg"/><Relationship Id="rId5" Type="http://schemas.openxmlformats.org/officeDocument/2006/relationships/image" Target="../media/image8.png"/><Relationship Id="rId10" Type="http://schemas.microsoft.com/office/2007/relationships/hdphoto" Target="../media/hdphoto2.wdp"/><Relationship Id="rId4" Type="http://schemas.microsoft.com/office/2007/relationships/hdphoto" Target="../media/hdphoto1.wdp"/><Relationship Id="rId9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3" Type="http://schemas.openxmlformats.org/officeDocument/2006/relationships/image" Target="../media/image6.png"/><Relationship Id="rId7" Type="http://schemas.openxmlformats.org/officeDocument/2006/relationships/image" Target="../media/image15.png"/><Relationship Id="rId12" Type="http://schemas.openxmlformats.org/officeDocument/2006/relationships/comments" Target="../comments/comment9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microsoft.com/office/2007/relationships/hdphoto" Target="../media/hdphoto3.wdp"/><Relationship Id="rId11" Type="http://schemas.openxmlformats.org/officeDocument/2006/relationships/image" Target="../media/image20.jpeg"/><Relationship Id="rId5" Type="http://schemas.openxmlformats.org/officeDocument/2006/relationships/image" Target="../media/image8.png"/><Relationship Id="rId10" Type="http://schemas.microsoft.com/office/2007/relationships/hdphoto" Target="../media/hdphoto2.wdp"/><Relationship Id="rId4" Type="http://schemas.microsoft.com/office/2007/relationships/hdphoto" Target="../media/hdphoto1.wdp"/><Relationship Id="rId9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Strom přátelství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Sociabilita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bdélník 2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60" t="9766" r="3816" b="10701"/>
          <a:stretch/>
        </p:blipFill>
        <p:spPr>
          <a:xfrm rot="5400000">
            <a:off x="2843464" y="-2843464"/>
            <a:ext cx="6858000" cy="12544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Obdélník 128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Obdélník 129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164" t="5955" r="9251"/>
          <a:stretch/>
        </p:blipFill>
        <p:spPr>
          <a:xfrm>
            <a:off x="535265" y="500892"/>
            <a:ext cx="5817410" cy="386685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9443" b="63174" l="2476" r="8073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38" t="18534" r="14333" b="33045"/>
          <a:stretch/>
        </p:blipFill>
        <p:spPr>
          <a:xfrm>
            <a:off x="9978190" y="109088"/>
            <a:ext cx="1954651" cy="211839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28468" b="68746" l="6781" r="82885">
                        <a14:foregroundMark x1="38859" y1="64506" x2="51346" y2="65718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985" t="27191" r="18393" b="30291"/>
          <a:stretch/>
        </p:blipFill>
        <p:spPr>
          <a:xfrm>
            <a:off x="7958918" y="1907606"/>
            <a:ext cx="1755593" cy="175484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32707" b="68565" l="21744" r="65770">
                        <a14:foregroundMark x1="32508" y1="65051" x2="57481" y2="6783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474" t="32281" r="33782" b="31228"/>
          <a:stretch/>
        </p:blipFill>
        <p:spPr>
          <a:xfrm>
            <a:off x="8070934" y="4305177"/>
            <a:ext cx="1352879" cy="191862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24773" b="73349" l="13671" r="68676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237" t="23387" r="31286" b="26429"/>
          <a:stretch/>
        </p:blipFill>
        <p:spPr>
          <a:xfrm>
            <a:off x="10643082" y="3590258"/>
            <a:ext cx="1017430" cy="1599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417602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2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3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501" t="3970" r="17704" b="9268"/>
          <a:stretch/>
        </p:blipFill>
        <p:spPr>
          <a:xfrm>
            <a:off x="414610" y="783821"/>
            <a:ext cx="5313977" cy="406519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9443" b="63174" l="2476" r="8073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38" t="18534" r="14333" b="33045"/>
          <a:stretch/>
        </p:blipFill>
        <p:spPr>
          <a:xfrm>
            <a:off x="9350062" y="503280"/>
            <a:ext cx="1954651" cy="211839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28468" b="68746" l="6781" r="82885">
                        <a14:foregroundMark x1="38859" y1="64506" x2="51346" y2="65718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985" t="27191" r="18393" b="30291"/>
          <a:stretch/>
        </p:blipFill>
        <p:spPr>
          <a:xfrm>
            <a:off x="6320589" y="1686332"/>
            <a:ext cx="2169185" cy="216826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32707" b="68565" l="21744" r="65770">
                        <a14:foregroundMark x1="32508" y1="65051" x2="57481" y2="6783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474" t="32281" r="33782" b="31228"/>
          <a:stretch/>
        </p:blipFill>
        <p:spPr>
          <a:xfrm>
            <a:off x="7405181" y="4367752"/>
            <a:ext cx="1352879" cy="191862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25500" b="65718" l="969" r="85684">
                        <a14:backgroundMark x1="67600" y1="46154" x2="69645" y2="46396"/>
                        <a14:backgroundMark x1="60926" y1="37735" x2="60926" y2="37735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3859" r="10078" b="30760"/>
          <a:stretch/>
        </p:blipFill>
        <p:spPr>
          <a:xfrm>
            <a:off x="9685795" y="3673642"/>
            <a:ext cx="2035496" cy="1826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2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3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9443" b="63174" l="2476" r="8073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38" t="18534" r="14333" b="33045"/>
          <a:stretch/>
        </p:blipFill>
        <p:spPr>
          <a:xfrm>
            <a:off x="9350062" y="503280"/>
            <a:ext cx="1954651" cy="211839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2707" b="68565" l="21744" r="65770">
                        <a14:foregroundMark x1="32508" y1="65051" x2="57481" y2="6783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474" t="32281" r="33782" b="31228"/>
          <a:stretch/>
        </p:blipFill>
        <p:spPr>
          <a:xfrm>
            <a:off x="7405181" y="4367752"/>
            <a:ext cx="1352879" cy="191862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25500" b="65718" l="969" r="85684">
                        <a14:backgroundMark x1="67600" y1="46154" x2="69645" y2="46396"/>
                        <a14:backgroundMark x1="60926" y1="37735" x2="60926" y2="37735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3859" r="10078" b="30760"/>
          <a:stretch/>
        </p:blipFill>
        <p:spPr>
          <a:xfrm>
            <a:off x="9685795" y="3673642"/>
            <a:ext cx="2035496" cy="182619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199" r="28389" b="15223"/>
          <a:stretch/>
        </p:blipFill>
        <p:spPr>
          <a:xfrm>
            <a:off x="649564" y="461963"/>
            <a:ext cx="4323524" cy="444238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24773" b="73349" l="13671" r="68676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237" t="23387" r="31286" b="26429"/>
          <a:stretch/>
        </p:blipFill>
        <p:spPr>
          <a:xfrm>
            <a:off x="6577263" y="1308012"/>
            <a:ext cx="1504357" cy="2365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705916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0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1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2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3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9443" b="63174" l="2476" r="8073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38" t="18534" r="14333" b="33045"/>
          <a:stretch/>
        </p:blipFill>
        <p:spPr>
          <a:xfrm>
            <a:off x="9350062" y="503280"/>
            <a:ext cx="1954651" cy="211839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2707" b="68565" l="21744" r="65770">
                        <a14:foregroundMark x1="32508" y1="65051" x2="57481" y2="6783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474" t="32281" r="33782" b="31228"/>
          <a:stretch/>
        </p:blipFill>
        <p:spPr>
          <a:xfrm>
            <a:off x="7405181" y="4367752"/>
            <a:ext cx="1352879" cy="191862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25500" b="65718" l="969" r="85684">
                        <a14:backgroundMark x1="67600" y1="46154" x2="69645" y2="46396"/>
                        <a14:backgroundMark x1="60926" y1="37735" x2="60926" y2="37735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3859" r="10078" b="30760"/>
          <a:stretch/>
        </p:blipFill>
        <p:spPr>
          <a:xfrm>
            <a:off x="9685795" y="3673642"/>
            <a:ext cx="2035496" cy="182619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24773" b="73349" l="13671" r="68676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237" t="23387" r="31286" b="26429"/>
          <a:stretch/>
        </p:blipFill>
        <p:spPr>
          <a:xfrm>
            <a:off x="6577263" y="1308012"/>
            <a:ext cx="1504357" cy="236563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562" t="2835" r="15152" b="21744"/>
          <a:stretch/>
        </p:blipFill>
        <p:spPr>
          <a:xfrm>
            <a:off x="454952" y="736401"/>
            <a:ext cx="5481208" cy="3857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61373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9443" b="63174" l="2476" r="8073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38" t="18534" r="14333" b="33045"/>
          <a:stretch/>
        </p:blipFill>
        <p:spPr>
          <a:xfrm>
            <a:off x="9350062" y="503280"/>
            <a:ext cx="1954651" cy="211839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2707" b="68565" l="21744" r="65770">
                        <a14:foregroundMark x1="32508" y1="65051" x2="57481" y2="6783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474" t="32281" r="33782" b="31228"/>
          <a:stretch/>
        </p:blipFill>
        <p:spPr>
          <a:xfrm>
            <a:off x="7405181" y="4367752"/>
            <a:ext cx="1352879" cy="191862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24773" b="73349" l="13671" r="68676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237" t="23387" r="31286" b="26429"/>
          <a:stretch/>
        </p:blipFill>
        <p:spPr>
          <a:xfrm>
            <a:off x="6577263" y="1308012"/>
            <a:ext cx="1504357" cy="236563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286" t="5955" r="19617" b="31100"/>
          <a:stretch/>
        </p:blipFill>
        <p:spPr>
          <a:xfrm>
            <a:off x="535058" y="972713"/>
            <a:ext cx="5578351" cy="34592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28468" b="68746" l="6781" r="82885">
                        <a14:foregroundMark x1="38859" y1="64506" x2="51346" y2="65718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985" t="27191" r="18393" b="30291"/>
          <a:stretch/>
        </p:blipFill>
        <p:spPr>
          <a:xfrm>
            <a:off x="9723549" y="3490329"/>
            <a:ext cx="1755593" cy="1754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952972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9443" b="63174" l="2476" r="8073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38" t="18534" r="14333" b="33045"/>
          <a:stretch/>
        </p:blipFill>
        <p:spPr>
          <a:xfrm>
            <a:off x="6580847" y="908097"/>
            <a:ext cx="1954651" cy="211839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2707" b="68565" l="21744" r="65770">
                        <a14:foregroundMark x1="32508" y1="65051" x2="57481" y2="6783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474" t="32281" r="33782" b="31228"/>
          <a:stretch/>
        </p:blipFill>
        <p:spPr>
          <a:xfrm>
            <a:off x="6905412" y="3651213"/>
            <a:ext cx="1352879" cy="191862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24773" b="73349" l="13671" r="68676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237" t="23387" r="31286" b="26429"/>
          <a:stretch/>
        </p:blipFill>
        <p:spPr>
          <a:xfrm>
            <a:off x="9707719" y="3626096"/>
            <a:ext cx="1504357" cy="236563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28468" b="68746" l="6781" r="82885">
                        <a14:foregroundMark x1="38859" y1="64506" x2="51346" y2="65718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985" t="27191" r="18393" b="30291"/>
          <a:stretch/>
        </p:blipFill>
        <p:spPr>
          <a:xfrm>
            <a:off x="9478851" y="1089870"/>
            <a:ext cx="1755593" cy="175484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091" t="10774" r="31100" b="11537"/>
          <a:stretch/>
        </p:blipFill>
        <p:spPr>
          <a:xfrm>
            <a:off x="467436" y="728061"/>
            <a:ext cx="5480420" cy="4004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28892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9443" b="63174" l="2476" r="8073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38" t="18534" r="14333" b="33045"/>
          <a:stretch/>
        </p:blipFill>
        <p:spPr>
          <a:xfrm>
            <a:off x="9350062" y="503280"/>
            <a:ext cx="1954651" cy="211839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32707" b="68565" l="21744" r="65770">
                        <a14:foregroundMark x1="32508" y1="65051" x2="57481" y2="6783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474" t="32281" r="33782" b="31228"/>
          <a:stretch/>
        </p:blipFill>
        <p:spPr>
          <a:xfrm>
            <a:off x="7405181" y="4367752"/>
            <a:ext cx="1352879" cy="191862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24773" b="73349" l="13671" r="68676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237" t="23387" r="31286" b="26429"/>
          <a:stretch/>
        </p:blipFill>
        <p:spPr>
          <a:xfrm>
            <a:off x="6577263" y="1308012"/>
            <a:ext cx="1504357" cy="236563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28468" b="68746" l="6781" r="82885">
                        <a14:foregroundMark x1="38859" y1="64506" x2="51346" y2="65718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985" t="27191" r="18393" b="30291"/>
          <a:stretch/>
        </p:blipFill>
        <p:spPr>
          <a:xfrm>
            <a:off x="9723549" y="3490329"/>
            <a:ext cx="1755593" cy="175484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778" b="30526"/>
          <a:stretch/>
        </p:blipFill>
        <p:spPr>
          <a:xfrm>
            <a:off x="833045" y="503280"/>
            <a:ext cx="4778729" cy="4391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85724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2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3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9443" b="63174" l="2476" r="8073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38" t="18534" r="14333" b="33045"/>
          <a:stretch/>
        </p:blipFill>
        <p:spPr>
          <a:xfrm>
            <a:off x="9350062" y="503280"/>
            <a:ext cx="1954651" cy="211839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32707" b="68565" l="21744" r="65770">
                        <a14:foregroundMark x1="32508" y1="65051" x2="57481" y2="6783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474" t="32281" r="33782" b="31228"/>
          <a:stretch/>
        </p:blipFill>
        <p:spPr>
          <a:xfrm>
            <a:off x="7405181" y="4367752"/>
            <a:ext cx="1352879" cy="191862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24773" b="73349" l="13671" r="68676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237" t="23387" r="31286" b="26429"/>
          <a:stretch/>
        </p:blipFill>
        <p:spPr>
          <a:xfrm>
            <a:off x="9575208" y="3429863"/>
            <a:ext cx="1504357" cy="236563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28468" b="68746" l="6781" r="82885">
                        <a14:foregroundMark x1="38859" y1="64506" x2="51346" y2="65718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985" t="27191" r="18393" b="30291"/>
          <a:stretch/>
        </p:blipFill>
        <p:spPr>
          <a:xfrm>
            <a:off x="6707182" y="1435999"/>
            <a:ext cx="1755593" cy="175484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79" r="11802"/>
          <a:stretch/>
        </p:blipFill>
        <p:spPr>
          <a:xfrm>
            <a:off x="298825" y="519027"/>
            <a:ext cx="5847635" cy="4020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83949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0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1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2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3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fotografie </a:t>
            </a:r>
            <a:r>
              <a:rPr lang="cs-CZ" smtClean="0"/>
              <a:t>vlastní</a:t>
            </a:r>
            <a:endParaRPr lang="cs-CZ" dirty="0"/>
          </a:p>
          <a:p>
            <a:r>
              <a:rPr lang="cs-CZ" dirty="0"/>
              <a:t>Rámcový vzdělávací program pro RVP PV. Praha:VÚP, 2004. ISBN 8O-87000-00-5.</a:t>
            </a: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Metodický pokyn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Integrovaný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Prezentace má za úkol procvičit barvy základní i doplňkové 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Rozvíjí a zpřesňuje smyslové vnímání dětí 5-6 letých,</a:t>
            </a:r>
          </a:p>
          <a:p>
            <a:pPr marL="45720" indent="0">
              <a:buNone/>
            </a:pPr>
            <a:r>
              <a:rPr lang="cs-CZ" dirty="0"/>
              <a:t>záměrem je určování barev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/>
              <a:t>Děti mají za úkol vybírat správnou ruku, která je stejná s druhou rukou dítěte</a:t>
            </a:r>
          </a:p>
          <a:p>
            <a:r>
              <a:rPr lang="cs-CZ" dirty="0"/>
              <a:t>Využijeme možnosti grafického zaznamenání na dotykové obrazovce</a:t>
            </a:r>
          </a:p>
          <a:p>
            <a:r>
              <a:rPr lang="cs-CZ" dirty="0"/>
              <a:t>Obrázky řadit k sobě podle instrukcí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rozlišit barvy základní, složené a další barevné kvality</a:t>
            </a:r>
          </a:p>
          <a:p>
            <a:r>
              <a:rPr lang="cs-CZ" dirty="0"/>
              <a:t>určování pojmu stejná barva ruky</a:t>
            </a:r>
          </a:p>
          <a:p>
            <a:r>
              <a:rPr lang="cs-CZ" dirty="0"/>
              <a:t>využití praktické ukázky</a:t>
            </a:r>
          </a:p>
          <a:p>
            <a:r>
              <a:rPr lang="cs-CZ" dirty="0"/>
              <a:t>vytváření  a kultivace smyslového vnímání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251</Words>
  <Application>Microsoft Office PowerPoint</Application>
  <PresentationFormat>Vlastní</PresentationFormat>
  <Paragraphs>60</Paragraphs>
  <Slides>16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Sheer Green 16x9</vt:lpstr>
      <vt:lpstr>Strom přátelství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odkazy</vt:lpstr>
      <vt:lpstr>Metodický pokyn Integrovaný blok: vnímání</vt:lpstr>
      <vt:lpstr>Studijní materiály </vt:lpstr>
      <vt:lpstr>   Práce s interaktivním výukovým materiálem </vt:lpstr>
      <vt:lpstr>Prvky polytechnické výchovy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Strom přátelství</dc:title>
  <dc:creator/>
  <cp:lastModifiedBy/>
  <cp:revision>3</cp:revision>
  <dcterms:created xsi:type="dcterms:W3CDTF">2014-08-05T12:38:58Z</dcterms:created>
  <dcterms:modified xsi:type="dcterms:W3CDTF">2015-03-27T13:56:53Z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