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14" r:id="rId2"/>
  </p:sldMasterIdLst>
  <p:notesMasterIdLst>
    <p:notesMasterId r:id="rId20"/>
  </p:notesMasterIdLst>
  <p:handoutMasterIdLst>
    <p:handoutMasterId r:id="rId21"/>
  </p:handoutMasterIdLst>
  <p:sldIdLst>
    <p:sldId id="272" r:id="rId3"/>
    <p:sldId id="291" r:id="rId4"/>
    <p:sldId id="292" r:id="rId5"/>
    <p:sldId id="296" r:id="rId6"/>
    <p:sldId id="295" r:id="rId7"/>
    <p:sldId id="294" r:id="rId8"/>
    <p:sldId id="297" r:id="rId9"/>
    <p:sldId id="298" r:id="rId10"/>
    <p:sldId id="293" r:id="rId11"/>
    <p:sldId id="299" r:id="rId12"/>
    <p:sldId id="300" r:id="rId13"/>
    <p:sldId id="301" r:id="rId14"/>
    <p:sldId id="280" r:id="rId15"/>
    <p:sldId id="286" r:id="rId16"/>
    <p:sldId id="275" r:id="rId17"/>
    <p:sldId id="277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62707" y="1371600"/>
            <a:ext cx="109728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3/29/2015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828800" y="3331698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609600"/>
            <a:ext cx="94488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33600" y="2507786"/>
            <a:ext cx="94488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566400" y="6416676"/>
            <a:ext cx="1016000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1" y="1524001"/>
            <a:ext cx="4011084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38400" y="609600"/>
            <a:ext cx="73152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438400" y="1831975"/>
            <a:ext cx="73152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438400" y="1166787"/>
            <a:ext cx="73152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165600" y="6416676"/>
            <a:ext cx="38608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566400" y="6416676"/>
            <a:ext cx="1016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4015" r:id="rId1"/>
    <p:sldLayoutId id="214748401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  <p:sldLayoutId id="2147484026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2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4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velk%C3%A9-zat%C3%AD%C5%BEen%C3%AD-je%C5%99%C3%A1b-konstrukce-310665/" TargetMode="External"/><Relationship Id="rId3" Type="http://schemas.openxmlformats.org/officeDocument/2006/relationships/hyperlink" Target="http://pixabay.com/cs/buldozer-vozidlo-staveni%C5%A1t%C4%9B-pr%C5%AFmysl-147278/" TargetMode="External"/><Relationship Id="rId7" Type="http://schemas.openxmlformats.org/officeDocument/2006/relationships/hyperlink" Target="http://pixabay.com/cs/housenka-n%C3%A1kladn%C3%AD-automobil-skl%C3%A1p%C4%9B%C4%8D-625629/" TargetMode="External"/><Relationship Id="rId2" Type="http://schemas.openxmlformats.org/officeDocument/2006/relationships/hyperlink" Target="http://pixabay.com/cs/konstrukce-buldozer-staveni%C5%A1t%C4%9B-29148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pracovn%C3%ADk-kopat-%C5%BElut%C3%A1-znamen%C3%AD-30240/" TargetMode="External"/><Relationship Id="rId5" Type="http://schemas.openxmlformats.org/officeDocument/2006/relationships/hyperlink" Target="http://pixabay.com/cs/je%C5%99%C3%A1b-stroj-t%C4%9B%C5%BEk%C3%A1-za%C5%99%C3%ADzen%C3%AD-158339/" TargetMode="External"/><Relationship Id="rId10" Type="http://schemas.openxmlformats.org/officeDocument/2006/relationships/hyperlink" Target="http://pixabay.com/cs/n%C3%A1kladn%C3%AD-auto-doprava-t%C4%9B%C5%BEk%C3%BDch-306852/" TargetMode="External"/><Relationship Id="rId4" Type="http://schemas.openxmlformats.org/officeDocument/2006/relationships/hyperlink" Target="http://pixabay.com/cs/t%C4%9B%C5%BEk%C3%A9-stroje-n%C3%A1kladn%C3%AD-auto-308523/" TargetMode="External"/><Relationship Id="rId9" Type="http://schemas.openxmlformats.org/officeDocument/2006/relationships/hyperlink" Target="http://pixabay.com/cs/n%C3%A1kladn%C3%AD-auto-doprava-pr%C3%A1ce-305290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1"/>
            <a:ext cx="9601200" cy="1180484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 stavbě</a:t>
            </a:r>
            <a:endParaRPr lang="cs-CZ" sz="5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99017" y="2220686"/>
            <a:ext cx="1757212" cy="7580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4800" b="1" dirty="0" smtClean="0">
                <a:ln w="6350">
                  <a:noFill/>
                </a:ln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</a:rPr>
              <a:t>stroje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Picture 4" descr="Konstrukce, Buldozer, Staveniště, Zařízení, Vozid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3542" y="1675313"/>
            <a:ext cx="6490141" cy="4320000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41811" y="735476"/>
            <a:ext cx="6176555" cy="805942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100" b="1" dirty="0" smtClean="0">
                <a:ln w="6350">
                  <a:noFill/>
                </a:ln>
                <a:solidFill>
                  <a:srgbClr val="002060"/>
                </a:solidFill>
                <a:latin typeface="+mj-lt"/>
                <a:ea typeface="+mj-ea"/>
                <a:cs typeface="+mj-cs"/>
              </a:rPr>
              <a:t>Na stavbě pracují různé stroje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solidFill>
                <a:srgbClr val="00206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6" name="Picture 8" descr="Pracovník, Kopat, Žlutá, Znamení, Varování, Pozor 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59873" y="4854557"/>
            <a:ext cx="1914707" cy="173819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9698" name="Picture 2" descr="Bagr, Kopat, Pracovník, Stroj, Buldozer, Vozidlo, Země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0683" y="1649049"/>
            <a:ext cx="8204152" cy="4320000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3794" name="Picture 2" descr="Bagr, Kámen, Ro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3645" y="1555115"/>
            <a:ext cx="5760000" cy="4320000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2770" name="Picture 2" descr="Místo, Jeřáb, Stavební Stroje, Výstavba Budov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5450" y="1296489"/>
            <a:ext cx="6490141" cy="4320000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1746" name="Picture 2" descr="Rypadlo, Vybavení, Konstrukce, Budova, Obchodní, Prá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6888" y="1547494"/>
            <a:ext cx="6536170" cy="4320000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4820" name="Picture 4" descr="Housenka, Nákladní Automobil, Sklápěč, Skrýv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4638" y="1588995"/>
            <a:ext cx="6459811" cy="4320000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5842" name="Picture 2" descr="Vozidlo, Role, Jediný Buben Roller, Stavební Stro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6078" y="1414054"/>
            <a:ext cx="6490141" cy="4320000"/>
          </a:xfrm>
          <a:prstGeom prst="rect">
            <a:avLst/>
          </a:prstGeom>
          <a:ln w="38100" cap="sq">
            <a:solidFill>
              <a:schemeClr val="bg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60668" y="513408"/>
            <a:ext cx="3955869" cy="80594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solidFill>
                  <a:srgbClr val="002060"/>
                </a:solidFill>
                <a:uLnTx/>
                <a:uFillTx/>
                <a:latin typeface="+mj-lt"/>
                <a:ea typeface="+mj-ea"/>
                <a:cs typeface="+mj-cs"/>
              </a:rPr>
              <a:t>Hra – co chybí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solidFill>
                <a:srgbClr val="00206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4" name="Picture 6" descr="Buldozer, Vozidlo, Staveniště, Průmys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94717" y="4677137"/>
            <a:ext cx="1688000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0724" name="Picture 4" descr="Nákladní Auto, Nakladač, Zařízení, Náklad, Načít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4093" y="2575230"/>
            <a:ext cx="2236893" cy="1440000"/>
          </a:xfrm>
          <a:prstGeom prst="rect">
            <a:avLst/>
          </a:prstGeom>
          <a:noFill/>
        </p:spPr>
      </p:pic>
      <p:pic>
        <p:nvPicPr>
          <p:cNvPr id="30726" name="Picture 6" descr="Těžké Stroje, Nákladní Auto, Konstrukce, Bagr, Rypa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0709" y="2821576"/>
            <a:ext cx="1206000" cy="1440000"/>
          </a:xfrm>
          <a:prstGeom prst="rect">
            <a:avLst/>
          </a:prstGeom>
          <a:noFill/>
        </p:spPr>
      </p:pic>
      <p:pic>
        <p:nvPicPr>
          <p:cNvPr id="30728" name="Picture 8" descr="Jeřáb, Stroj, Těžká Zařízení, Stavební Konstruk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39794" y="4676504"/>
            <a:ext cx="1549687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2" name="Přímá spojovací čára 11"/>
          <p:cNvCxnSpPr/>
          <p:nvPr/>
        </p:nvCxnSpPr>
        <p:spPr>
          <a:xfrm rot="5400000">
            <a:off x="3474723" y="3984170"/>
            <a:ext cx="5107577" cy="130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32" name="Picture 12" descr="Velké, Zatížení, Jeřáb, Konstrukce, Průmysl, Stavě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57357" y="1111113"/>
            <a:ext cx="1965032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4" descr="Nákladní Auto, Nakladač, Zařízení, Náklad, Načít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0401" y="2335744"/>
            <a:ext cx="2236893" cy="1440000"/>
          </a:xfrm>
          <a:prstGeom prst="rect">
            <a:avLst/>
          </a:prstGeom>
          <a:noFill/>
        </p:spPr>
      </p:pic>
      <p:pic>
        <p:nvPicPr>
          <p:cNvPr id="18" name="Picture 6" descr="Těžké Stroje, Nákladní Auto, Konstrukce, Bagr, Rypa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45040" y="3914502"/>
            <a:ext cx="1206000" cy="1440000"/>
          </a:xfrm>
          <a:prstGeom prst="rect">
            <a:avLst/>
          </a:prstGeom>
          <a:noFill/>
        </p:spPr>
      </p:pic>
      <p:pic>
        <p:nvPicPr>
          <p:cNvPr id="19" name="Picture 8" descr="Jeřáb, Stroj, Těžká Zařízení, Stavební Konstruk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44800" y="4371704"/>
            <a:ext cx="1549687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" name="Picture 6" descr="Buldozer, Vozidlo, Staveniště, Průmys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34854" y="1224188"/>
            <a:ext cx="1688000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60668" y="513408"/>
            <a:ext cx="3955869" cy="80594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solidFill>
                  <a:srgbClr val="002060"/>
                </a:solidFill>
                <a:uLnTx/>
                <a:uFillTx/>
                <a:latin typeface="+mj-lt"/>
                <a:ea typeface="+mj-ea"/>
                <a:cs typeface="+mj-cs"/>
              </a:rPr>
              <a:t>Hra – kolik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solidFill>
                <a:srgbClr val="00206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7" name="Picture 4" descr="Nákladní Auto, Nakladač, Zařízení, Náklad, Načít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9372" y="1460534"/>
            <a:ext cx="2236893" cy="1440000"/>
          </a:xfrm>
          <a:prstGeom prst="rect">
            <a:avLst/>
          </a:prstGeom>
          <a:noFill/>
        </p:spPr>
      </p:pic>
      <p:pic>
        <p:nvPicPr>
          <p:cNvPr id="36866" name="Picture 2" descr="Nákladní Auto, Doprava, Těžkých, Obrovské, Červen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07690" y="1457914"/>
            <a:ext cx="2309774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6868" name="Picture 4" descr="Nákladní Auto, Doprava, Práce, Nízké Zatížení Truc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09164" y="1444851"/>
            <a:ext cx="2309774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6870" name="Picture 6" descr="Nákladní Auto, Doprava, Těžkých, Obrovské, Oranžová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9803" y="1470978"/>
            <a:ext cx="2309774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6872" name="Picture 8" descr="Ruka, Palm, Prsty, Šíření, Silueta, Stop, Zastavi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911634" y="4011522"/>
            <a:ext cx="2198008" cy="2689724"/>
          </a:xfrm>
          <a:prstGeom prst="rect">
            <a:avLst/>
          </a:prstGeom>
          <a:noFill/>
        </p:spPr>
      </p:pic>
      <p:cxnSp>
        <p:nvCxnSpPr>
          <p:cNvPr id="22" name="Přímá spojovací šipka 21"/>
          <p:cNvCxnSpPr/>
          <p:nvPr/>
        </p:nvCxnSpPr>
        <p:spPr>
          <a:xfrm>
            <a:off x="3722914" y="5969726"/>
            <a:ext cx="979714" cy="10450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4206240" y="4023360"/>
            <a:ext cx="674914" cy="45284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6200000" flipH="1">
            <a:off x="5070566" y="3516086"/>
            <a:ext cx="618312" cy="4484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6200000" flipH="1">
            <a:off x="5884822" y="3442065"/>
            <a:ext cx="622660" cy="11321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4" descr="Nákladní Auto, Nakladač, Zařízení, Náklad, Načít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65716" y="1491014"/>
            <a:ext cx="2236893" cy="1440000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60668" y="513408"/>
            <a:ext cx="3955869" cy="80594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solidFill>
                  <a:srgbClr val="002060"/>
                </a:solidFill>
                <a:uLnTx/>
                <a:uFillTx/>
                <a:latin typeface="+mj-lt"/>
                <a:ea typeface="+mj-ea"/>
                <a:cs typeface="+mj-cs"/>
              </a:rPr>
              <a:t>Počítej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solidFill>
                <a:srgbClr val="00206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4" name="Picture 6" descr="Buldozer, Vozidlo, Staveniště, Průmys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6969" y="2848336"/>
            <a:ext cx="1688000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0726" name="Picture 6" descr="Těžké Stroje, Nákladní Auto, Konstrukce, Bagr, Rypa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4949" y="1593667"/>
            <a:ext cx="1206000" cy="1440000"/>
          </a:xfrm>
          <a:prstGeom prst="rect">
            <a:avLst/>
          </a:prstGeom>
          <a:noFill/>
        </p:spPr>
      </p:pic>
      <p:pic>
        <p:nvPicPr>
          <p:cNvPr id="30728" name="Picture 8" descr="Jeřáb, Stroj, Těžká Zařízení, Stavební Konstruk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05108" y="3004459"/>
            <a:ext cx="1549687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2" name="Přímá spojovací čára 11"/>
          <p:cNvCxnSpPr/>
          <p:nvPr/>
        </p:nvCxnSpPr>
        <p:spPr>
          <a:xfrm rot="5400000">
            <a:off x="3474723" y="3984170"/>
            <a:ext cx="5107577" cy="1306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32" name="Picture 12" descr="Velké, Zatížení, Jeřáb, Konstrukce, Průmysl, Stavě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44740" y="640850"/>
            <a:ext cx="1965032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4" descr="Nákladní Auto, Nakladač, Zařízení, Náklad, Načít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23018" y="1617287"/>
            <a:ext cx="2236893" cy="1440000"/>
          </a:xfrm>
          <a:prstGeom prst="rect">
            <a:avLst/>
          </a:prstGeom>
          <a:noFill/>
        </p:spPr>
      </p:pic>
      <p:pic>
        <p:nvPicPr>
          <p:cNvPr id="18" name="Picture 6" descr="Těžké Stroje, Nákladní Auto, Konstrukce, Bagr, Rypa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263053" y="2830286"/>
            <a:ext cx="1206000" cy="1440000"/>
          </a:xfrm>
          <a:prstGeom prst="rect">
            <a:avLst/>
          </a:prstGeom>
          <a:noFill/>
        </p:spPr>
      </p:pic>
      <p:pic>
        <p:nvPicPr>
          <p:cNvPr id="19" name="Picture 8" descr="Jeřáb, Stroj, Těžká Zařízení, Stavební Konstruk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02446" y="2895602"/>
            <a:ext cx="1549687" cy="18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" name="Picture 6" descr="Buldozer, Vozidlo, Staveniště, Průmys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34854" y="1132748"/>
            <a:ext cx="1688000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4" name="Picture 8" descr="Ruka, Palm, Prsty, Šíření, Silueta, Stop, Zastavi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2913017" y="4579945"/>
            <a:ext cx="1584053" cy="1938421"/>
          </a:xfrm>
          <a:prstGeom prst="rect">
            <a:avLst/>
          </a:prstGeom>
          <a:noFill/>
        </p:spPr>
      </p:pic>
      <p:pic>
        <p:nvPicPr>
          <p:cNvPr id="15" name="Picture 8" descr="Ruka, Palm, Prsty, Šíření, Silueta, Stop, Zastavi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775269" y="4601716"/>
            <a:ext cx="1584053" cy="193842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60668" y="513408"/>
            <a:ext cx="3955869" cy="80594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solidFill>
                  <a:srgbClr val="002060"/>
                </a:solidFill>
                <a:uLnTx/>
                <a:uFillTx/>
                <a:latin typeface="+mj-lt"/>
                <a:ea typeface="+mj-ea"/>
                <a:cs typeface="+mj-cs"/>
              </a:rPr>
              <a:t>Počítej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solidFill>
                <a:srgbClr val="00206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4" name="Picture 6" descr="Buldozer, Vozidlo, Staveniště, Průmys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95564" y="1633491"/>
            <a:ext cx="1688000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0726" name="Picture 6" descr="Těžké Stroje, Nákladní Auto, Konstrukce, Bagr, Rypadl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29245" y="1619791"/>
            <a:ext cx="1206000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0732" name="Picture 12" descr="Velké, Zatížení, Jeřáb, Konstrukce, Průmysl, Stavět"/>
          <p:cNvPicPr>
            <a:picLocks noChangeAspect="1" noChangeArrowheads="1"/>
          </p:cNvPicPr>
          <p:nvPr/>
        </p:nvPicPr>
        <p:blipFill>
          <a:blip r:embed="rId4" cstate="print"/>
          <a:srcRect r="14185"/>
          <a:stretch>
            <a:fillRect/>
          </a:stretch>
        </p:blipFill>
        <p:spPr bwMode="auto">
          <a:xfrm>
            <a:off x="2454637" y="1620564"/>
            <a:ext cx="1686289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4" descr="Nákladní Auto, Nakladač, Zařízení, Náklad, Načítá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54139" y="1630350"/>
            <a:ext cx="2236893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4" name="Picture 8" descr="Ruka, Palm, Prsty, Šíření, Silueta, Stop, Zastavi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245429" y="4357877"/>
            <a:ext cx="1584053" cy="1938421"/>
          </a:xfrm>
          <a:prstGeom prst="rect">
            <a:avLst/>
          </a:prstGeom>
          <a:noFill/>
        </p:spPr>
      </p:pic>
      <p:pic>
        <p:nvPicPr>
          <p:cNvPr id="15" name="Picture 8" descr="Ruka, Palm, Prsty, Šíření, Silueta, Stop, Zastavi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2938" y="4392711"/>
            <a:ext cx="1584053" cy="1938421"/>
          </a:xfrm>
          <a:prstGeom prst="rect">
            <a:avLst/>
          </a:prstGeom>
          <a:noFill/>
        </p:spPr>
      </p:pic>
      <p:pic>
        <p:nvPicPr>
          <p:cNvPr id="16" name="Picture 4" descr="Nákladní Auto, Doprava, Práce, Nízké Zatížení Truck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437427" y="1627730"/>
            <a:ext cx="2309774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1" name="Picture 6" descr="Nákladní Auto, Doprava, Těžkých, Obrovské, Oranžová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601607"/>
            <a:ext cx="2309774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7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90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svět</a:t>
            </a:r>
          </a:p>
          <a:p>
            <a:pPr marL="45720" indent="0"/>
            <a:r>
              <a:rPr lang="cs-CZ" dirty="0" smtClean="0"/>
              <a:t>  Integrovaný blok: sociální informovanost</a:t>
            </a:r>
          </a:p>
          <a:p>
            <a:pPr marL="45720" indent="0"/>
            <a:r>
              <a:rPr lang="cs-CZ" dirty="0" smtClean="0"/>
              <a:t>  Téma: Stroje na stavbě</a:t>
            </a:r>
          </a:p>
          <a:p>
            <a:pPr marL="45720" indent="0"/>
            <a:r>
              <a:rPr lang="cs-CZ" dirty="0" smtClean="0"/>
              <a:t>  Konkretizované výstupy: Rozumí běžným situacím, se kterými se setkává. Má poznatky o technice.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15508" y="64739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snímcích se děti seznamují se stroji na stavbě – s dětmi si </a:t>
            </a:r>
            <a:r>
              <a:rPr lang="cs-CZ" dirty="0" smtClean="0"/>
              <a:t>vyprávíme </a:t>
            </a:r>
            <a:r>
              <a:rPr lang="cs-CZ" dirty="0" smtClean="0"/>
              <a:t>o tom, co znají, co vidí kolem sebe. </a:t>
            </a:r>
          </a:p>
          <a:p>
            <a:r>
              <a:rPr lang="cs-CZ" dirty="0" smtClean="0"/>
              <a:t>Snímek č. 9 obsahuje hru. Děti mohou označit tužkou, případně vytiskneme dětem obrázky a </a:t>
            </a:r>
            <a:r>
              <a:rPr lang="cs-CZ" dirty="0" smtClean="0"/>
              <a:t>ony </a:t>
            </a:r>
            <a:r>
              <a:rPr lang="cs-CZ" dirty="0" smtClean="0"/>
              <a:t>využívají tabulku z </a:t>
            </a:r>
            <a:r>
              <a:rPr lang="cs-CZ" dirty="0" err="1" smtClean="0"/>
              <a:t>KUMUČe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 10-12 snímku děti počítají. Využívají prsty.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41635" y="64739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1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500" dirty="0" smtClean="0"/>
              <a:t>Volné zdroje:</a:t>
            </a:r>
          </a:p>
          <a:p>
            <a:r>
              <a:rPr lang="cs-CZ" sz="1500" dirty="0" smtClean="0">
                <a:hlinkClick r:id="rId2"/>
              </a:rPr>
              <a:t>http://pixabay.com/cs/konstrukce-buldozer-staveni%C5%A1t%C4%9B-291487/</a:t>
            </a:r>
            <a:endParaRPr lang="cs-CZ" sz="1500" dirty="0" smtClean="0"/>
          </a:p>
          <a:p>
            <a:r>
              <a:rPr lang="cs-CZ" sz="1500" dirty="0" smtClean="0">
                <a:hlinkClick r:id="rId3"/>
              </a:rPr>
              <a:t>http://pixabay.com/cs/buldozer-vozidlo-staveni%C5%A1t%C4%9B-pr%C5%AFmysl-147278/</a:t>
            </a:r>
            <a:endParaRPr lang="cs-CZ" sz="1500" dirty="0" smtClean="0"/>
          </a:p>
          <a:p>
            <a:r>
              <a:rPr lang="cs-CZ" sz="1500" dirty="0" smtClean="0">
                <a:hlinkClick r:id="rId4"/>
              </a:rPr>
              <a:t>http://pixabay.com/cs/t%C4%9B%C5%BEk%C3%A9-stroje-n%C3%A1kladn%C3%AD-auto-308523/</a:t>
            </a:r>
            <a:endParaRPr lang="cs-CZ" sz="1500" dirty="0" smtClean="0"/>
          </a:p>
          <a:p>
            <a:r>
              <a:rPr lang="cs-CZ" sz="1500" dirty="0" smtClean="0">
                <a:hlinkClick r:id="rId5"/>
              </a:rPr>
              <a:t>http://pixabay.com/cs/je%C5%99%C3%A1b-stroj-t%C4%9B%C5%BEk%C3%A1-za%C5%99%C3%ADzen%C3%AD-158339/</a:t>
            </a:r>
            <a:endParaRPr lang="cs-CZ" sz="1500" dirty="0" smtClean="0"/>
          </a:p>
          <a:p>
            <a:r>
              <a:rPr lang="cs-CZ" sz="1500" dirty="0" smtClean="0">
                <a:hlinkClick r:id="rId6"/>
              </a:rPr>
              <a:t>http://pixabay.com/cs/pracovn%C3%ADk-kopat-%C5%BElut%C3%A1-znamen%C3%AD-30240/</a:t>
            </a:r>
            <a:endParaRPr lang="cs-CZ" sz="1500" dirty="0" smtClean="0"/>
          </a:p>
          <a:p>
            <a:r>
              <a:rPr lang="cs-CZ" sz="1500" dirty="0" smtClean="0"/>
              <a:t>http://pixabay.com/cs/vozidlo-role-jedin%C3%BD-buben-roller-238148/</a:t>
            </a:r>
          </a:p>
          <a:p>
            <a:r>
              <a:rPr lang="cs-CZ" sz="1500" dirty="0" smtClean="0">
                <a:hlinkClick r:id="rId7"/>
              </a:rPr>
              <a:t>http://pixabay.com/cs/housenka-n%C3%A1kladn%C3%AD-automobil-skl%C3%A1p%C4%9B%C4%8D-625629/</a:t>
            </a:r>
            <a:endParaRPr lang="cs-CZ" sz="1500" dirty="0" smtClean="0"/>
          </a:p>
          <a:p>
            <a:r>
              <a:rPr lang="cs-CZ" sz="1500" dirty="0" smtClean="0">
                <a:hlinkClick r:id="rId5"/>
              </a:rPr>
              <a:t>http://pixabay.com/cs/je%C5%99%C3%A1b-stroj-t%C4%9B%C5%BEk%C3%A1-za%C5%99%C3%ADzen%C3%AD-158339/</a:t>
            </a:r>
            <a:endParaRPr lang="cs-CZ" sz="1500" dirty="0" smtClean="0"/>
          </a:p>
          <a:p>
            <a:r>
              <a:rPr lang="cs-CZ" sz="1500" dirty="0" smtClean="0">
                <a:hlinkClick r:id="rId4"/>
              </a:rPr>
              <a:t>http://pixabay.com/cs/t%C4%9B%C5%BEk%C3%A9-stroje-n%C3%A1kladn%C3%AD-auto-308523/</a:t>
            </a:r>
            <a:endParaRPr lang="cs-CZ" sz="1500" dirty="0" smtClean="0"/>
          </a:p>
          <a:p>
            <a:r>
              <a:rPr lang="cs-CZ" sz="1500" dirty="0" smtClean="0">
                <a:hlinkClick r:id="rId8"/>
              </a:rPr>
              <a:t>http://pixabay.com/cs/velk%C3%A9-zat%C3%AD%C5%BEen%C3%AD-je%C5%99%C3%A1b-konstrukce-310665/</a:t>
            </a:r>
            <a:endParaRPr lang="cs-CZ" sz="1500" dirty="0" smtClean="0"/>
          </a:p>
          <a:p>
            <a:r>
              <a:rPr lang="cs-CZ" sz="1500" dirty="0" smtClean="0">
                <a:hlinkClick r:id="rId9"/>
              </a:rPr>
              <a:t>http://pixabay.com/cs/n%C3%A1kladn%C3%AD-auto-doprava-pr%C3%A1ce-305290/</a:t>
            </a:r>
            <a:endParaRPr lang="cs-CZ" sz="1500" dirty="0" smtClean="0"/>
          </a:p>
          <a:p>
            <a:r>
              <a:rPr lang="cs-CZ" sz="1500" dirty="0" smtClean="0">
                <a:hlinkClick r:id="rId10"/>
              </a:rPr>
              <a:t>http://pixabay.com/cs/n%C3%A1kladn%C3%AD-auto-doprava-t%C4%9B%C5%BEk%C3%BDch-306852/</a:t>
            </a:r>
            <a:endParaRPr lang="cs-CZ" sz="1500" dirty="0" smtClean="0"/>
          </a:p>
          <a:p>
            <a:r>
              <a:rPr lang="cs-CZ" sz="1500" dirty="0" smtClean="0"/>
              <a:t>http://pixabay.com/cs/ruka-palm-prsty-%C5%A1%C3%AD%C5%99en%C3%AD-silueta-155662/</a:t>
            </a:r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759200" y="64739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779487" y="64739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45806" y="6492875"/>
            <a:ext cx="616712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7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0</TotalTime>
  <Words>310</Words>
  <Application>Microsoft Office PowerPoint</Application>
  <PresentationFormat>Vlastní</PresentationFormat>
  <Paragraphs>69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Na stavbě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Prvky polytechnické výchovy</vt:lpstr>
      <vt:lpstr>METODICKÝ POSTUP</vt:lpstr>
      <vt:lpstr>Použité zdroje</vt:lpstr>
      <vt:lpstr>Materiály, pomůcky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2015-03-29T16:21:47Z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