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870" r:id="rId2"/>
  </p:sldMasterIdLst>
  <p:notesMasterIdLst>
    <p:notesMasterId r:id="rId21"/>
  </p:notesMasterIdLst>
  <p:handoutMasterIdLst>
    <p:handoutMasterId r:id="rId22"/>
  </p:handoutMasterIdLst>
  <p:sldIdLst>
    <p:sldId id="293" r:id="rId3"/>
    <p:sldId id="291" r:id="rId4"/>
    <p:sldId id="273" r:id="rId5"/>
    <p:sldId id="282" r:id="rId6"/>
    <p:sldId id="283" r:id="rId7"/>
    <p:sldId id="284" r:id="rId8"/>
    <p:sldId id="285" r:id="rId9"/>
    <p:sldId id="286" r:id="rId10"/>
    <p:sldId id="287" r:id="rId11"/>
    <p:sldId id="288" r:id="rId12"/>
    <p:sldId id="289" r:id="rId13"/>
    <p:sldId id="290" r:id="rId14"/>
    <p:sldId id="292" r:id="rId15"/>
    <p:sldId id="294" r:id="rId16"/>
    <p:sldId id="295" r:id="rId17"/>
    <p:sldId id="296" r:id="rId18"/>
    <p:sldId id="297" r:id="rId19"/>
    <p:sldId id="298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Výchozí oddíl" id="{14367B22-9F16-43E6-A77A-0252A319F66F}">
          <p14:sldIdLst>
            <p14:sldId id="272"/>
            <p14:sldId id="291"/>
            <p14:sldId id="273"/>
            <p14:sldId id="282"/>
            <p14:sldId id="283"/>
            <p14:sldId id="284"/>
            <p14:sldId id="285"/>
            <p14:sldId id="286"/>
            <p14:sldId id="287"/>
            <p14:sldId id="288"/>
            <p14:sldId id="289"/>
            <p14:sldId id="290"/>
            <p14:sldId id="292"/>
            <p14:sldId id="275"/>
            <p14:sldId id="276"/>
            <p14:sldId id="277"/>
          </p14:sldIdLst>
        </p14:section>
        <p14:section name="Oddíl bez názvu" id="{5CFA546F-0911-4908-AE5A-D21EFE844C03}">
          <p14:sldIdLst>
            <p14:sldId id="280"/>
            <p14:sldId id="281"/>
          </p14:sldIdLst>
        </p14:section>
      </p14:sectionLst>
    </p:ex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EA10B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951" autoAdjust="0"/>
    <p:restoredTop sz="94660"/>
  </p:normalViewPr>
  <p:slideViewPr>
    <p:cSldViewPr snapToGrid="0">
      <p:cViewPr varScale="1">
        <p:scale>
          <a:sx n="80" d="100"/>
          <a:sy n="80" d="100"/>
        </p:scale>
        <p:origin x="-108" y="-55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26.5.2015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26.5.2015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5/26/2015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03140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10604806"/>
      </p:ext>
    </p:extLst>
  </p:cSld>
  <p:clrMapOvr>
    <a:masterClrMapping/>
  </p:clrMapOvr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44308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49417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37998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28953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9690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34605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2213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7524360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91687770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257752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6096000" y="260648"/>
            <a:ext cx="5472608" cy="384043"/>
          </a:xfrm>
        </p:spPr>
        <p:txBody>
          <a:bodyPr>
            <a:normAutofit/>
          </a:bodyPr>
          <a:lstStyle>
            <a:lvl1pPr marL="0" indent="0" algn="ctr">
              <a:buNone/>
              <a:defRPr sz="21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741055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gi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8000">
              <a:srgbClr val="FFFF00"/>
            </a:gs>
            <a:gs pos="43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8065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1" r:id="rId1"/>
    <p:sldLayoutId id="2147483872" r:id="rId2"/>
    <p:sldLayoutId id="2147483873" r:id="rId3"/>
    <p:sldLayoutId id="2147483874" r:id="rId4"/>
    <p:sldLayoutId id="2147483875" r:id="rId5"/>
    <p:sldLayoutId id="2147483876" r:id="rId6"/>
    <p:sldLayoutId id="2147483877" r:id="rId7"/>
    <p:sldLayoutId id="2147483878" r:id="rId8"/>
    <p:sldLayoutId id="2147483879" r:id="rId9"/>
    <p:sldLayoutId id="2147483880" r:id="rId10"/>
    <p:sldLayoutId id="2147483881" r:id="rId11"/>
    <p:sldLayoutId id="2147483882" r:id="rId12"/>
    <p:sldLayoutId id="2147483883" r:id="rId13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pos="384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3" Type="http://schemas.openxmlformats.org/officeDocument/2006/relationships/slide" Target="slide3.xml"/><Relationship Id="rId7" Type="http://schemas.openxmlformats.org/officeDocument/2006/relationships/slide" Target="slide6.xml"/><Relationship Id="rId12" Type="http://schemas.openxmlformats.org/officeDocument/2006/relationships/slide" Target="slide1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slide" Target="slide8.xml"/><Relationship Id="rId11" Type="http://schemas.openxmlformats.org/officeDocument/2006/relationships/slide" Target="slide12.xml"/><Relationship Id="rId5" Type="http://schemas.openxmlformats.org/officeDocument/2006/relationships/slide" Target="slide5.xml"/><Relationship Id="rId10" Type="http://schemas.openxmlformats.org/officeDocument/2006/relationships/slide" Target="slide9.xml"/><Relationship Id="rId4" Type="http://schemas.openxmlformats.org/officeDocument/2006/relationships/slide" Target="slide4.xml"/><Relationship Id="rId9" Type="http://schemas.openxmlformats.org/officeDocument/2006/relationships/slide" Target="slide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://pixabay.com/static/uploads/photo/2013/07/13/01/24/car-155682_640.png" TargetMode="Externa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604798"/>
            <a:ext cx="9144000" cy="1905165"/>
          </a:xfrm>
        </p:spPr>
        <p:txBody>
          <a:bodyPr/>
          <a:lstStyle/>
          <a:p>
            <a:r>
              <a:rPr lang="cs-CZ" sz="2100" dirty="0" smtClean="0"/>
              <a:t>Dotkněte se inovací</a:t>
            </a:r>
            <a:br>
              <a:rPr lang="cs-CZ" sz="2100" dirty="0" smtClean="0"/>
            </a:br>
            <a:r>
              <a:rPr lang="cs-CZ" sz="2100" dirty="0" smtClean="0"/>
              <a:t>CZ.1.07/1.3.00/51.0024</a:t>
            </a:r>
            <a:r>
              <a:rPr lang="cs-CZ" sz="2700" dirty="0" smtClean="0"/>
              <a:t/>
            </a:r>
            <a:br>
              <a:rPr lang="cs-CZ" sz="27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  <a:latin typeface="Century Gothic"/>
              </a:rPr>
              <a:t>Dopravní prostředky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31445529"/>
      </p:ext>
    </p:extLst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935" y="922100"/>
            <a:ext cx="3984510" cy="5319527"/>
          </a:xfrm>
          <a:prstGeom prst="rect">
            <a:avLst/>
          </a:prstGeom>
        </p:spPr>
      </p:pic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2836190" y="883404"/>
            <a:ext cx="2187710" cy="11186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>
            <a:hlinkClick r:id="rId4" action="ppaction://hlinksldjump"/>
          </p:cNvPr>
          <p:cNvSpPr/>
          <p:nvPr/>
        </p:nvSpPr>
        <p:spPr>
          <a:xfrm>
            <a:off x="4996190" y="883404"/>
            <a:ext cx="2160000" cy="1080000"/>
          </a:xfrm>
          <a:prstGeom prst="rect">
            <a:avLst/>
          </a:prstGeom>
          <a:solidFill>
            <a:srgbClr val="FF00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>
            <a:hlinkClick r:id="rId5" action="ppaction://hlinksldjump"/>
          </p:cNvPr>
          <p:cNvSpPr/>
          <p:nvPr/>
        </p:nvSpPr>
        <p:spPr>
          <a:xfrm>
            <a:off x="2836190" y="2005018"/>
            <a:ext cx="2160000" cy="1080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>
            <a:hlinkClick r:id="rId6" action="ppaction://hlinksldjump"/>
          </p:cNvPr>
          <p:cNvSpPr/>
          <p:nvPr/>
        </p:nvSpPr>
        <p:spPr>
          <a:xfrm>
            <a:off x="4996190" y="3058475"/>
            <a:ext cx="2160000" cy="1080000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>
            <a:hlinkClick r:id="rId7" action="ppaction://hlinksldjump"/>
          </p:cNvPr>
          <p:cNvSpPr/>
          <p:nvPr/>
        </p:nvSpPr>
        <p:spPr>
          <a:xfrm>
            <a:off x="4996190" y="1978475"/>
            <a:ext cx="2160000" cy="108000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>
            <a:hlinkClick r:id="rId8" action="ppaction://hlinksldjump"/>
          </p:cNvPr>
          <p:cNvSpPr/>
          <p:nvPr/>
        </p:nvSpPr>
        <p:spPr>
          <a:xfrm>
            <a:off x="4996190" y="4138475"/>
            <a:ext cx="2160000" cy="1080000"/>
          </a:xfrm>
          <a:prstGeom prst="rect">
            <a:avLst/>
          </a:prstGeom>
          <a:solidFill>
            <a:srgbClr val="EA10B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>
            <a:hlinkClick r:id="rId9" action="ppaction://hlinksldjump"/>
          </p:cNvPr>
          <p:cNvSpPr/>
          <p:nvPr/>
        </p:nvSpPr>
        <p:spPr>
          <a:xfrm>
            <a:off x="2836190" y="3085018"/>
            <a:ext cx="2160000" cy="1080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>
            <a:hlinkClick r:id="rId10" action="ppaction://hlinksldjump"/>
          </p:cNvPr>
          <p:cNvSpPr/>
          <p:nvPr/>
        </p:nvSpPr>
        <p:spPr>
          <a:xfrm>
            <a:off x="2836190" y="4165018"/>
            <a:ext cx="2160000" cy="1080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>
            <a:hlinkClick r:id="rId11" action="ppaction://hlinksldjump"/>
          </p:cNvPr>
          <p:cNvSpPr/>
          <p:nvPr/>
        </p:nvSpPr>
        <p:spPr>
          <a:xfrm>
            <a:off x="4996190" y="5218475"/>
            <a:ext cx="2160000" cy="10800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>
            <a:hlinkClick r:id="rId12" action="ppaction://hlinksldjump"/>
          </p:cNvPr>
          <p:cNvSpPr/>
          <p:nvPr/>
        </p:nvSpPr>
        <p:spPr>
          <a:xfrm>
            <a:off x="2836190" y="5191932"/>
            <a:ext cx="2160000" cy="1080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Nadpis 14"/>
          <p:cNvSpPr>
            <a:spLocks noGrp="1"/>
          </p:cNvSpPr>
          <p:nvPr>
            <p:ph type="title"/>
          </p:nvPr>
        </p:nvSpPr>
        <p:spPr>
          <a:xfrm>
            <a:off x="375700" y="-120646"/>
            <a:ext cx="10515600" cy="1325563"/>
          </a:xfrm>
        </p:spPr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</a:rPr>
              <a:t>Co se skrývá pod barvami??</a:t>
            </a:r>
            <a:endParaRPr lang="cs-CZ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84610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</a:rPr>
              <a:t>Co je na obrázku??</a:t>
            </a:r>
            <a:endParaRPr lang="cs-CZ" b="1" dirty="0">
              <a:solidFill>
                <a:srgbClr val="00B0F0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814" t="10756" r="20037" b="7298"/>
          <a:stretch/>
        </p:blipFill>
        <p:spPr>
          <a:xfrm flipH="1">
            <a:off x="3883619" y="1567705"/>
            <a:ext cx="4726981" cy="491162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Šipka doprava 2">
            <a:hlinkClick r:id="rId3" action="ppaction://hlinksldjump"/>
          </p:cNvPr>
          <p:cNvSpPr/>
          <p:nvPr/>
        </p:nvSpPr>
        <p:spPr>
          <a:xfrm>
            <a:off x="9329980" y="3471620"/>
            <a:ext cx="2169762" cy="11313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1255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</a:rPr>
              <a:t>Co je na obrázku??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147" t="21017" r="22429" b="15254"/>
          <a:stretch/>
        </p:blipFill>
        <p:spPr>
          <a:xfrm>
            <a:off x="2743200" y="1363708"/>
            <a:ext cx="5517397" cy="47581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Šipka doprava 5">
            <a:hlinkClick r:id="rId3" action="ppaction://hlinksldjump"/>
          </p:cNvPr>
          <p:cNvSpPr/>
          <p:nvPr/>
        </p:nvSpPr>
        <p:spPr>
          <a:xfrm>
            <a:off x="9329980" y="3471620"/>
            <a:ext cx="2169762" cy="11313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69652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</a:rPr>
              <a:t>Co je na obrázku??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825" t="18079" r="21921" b="12995"/>
          <a:stretch/>
        </p:blipFill>
        <p:spPr>
          <a:xfrm>
            <a:off x="2926080" y="1429696"/>
            <a:ext cx="5461000" cy="51092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Šipka doprava 5">
            <a:hlinkClick r:id="rId3" action="ppaction://hlinksldjump"/>
          </p:cNvPr>
          <p:cNvSpPr/>
          <p:nvPr/>
        </p:nvSpPr>
        <p:spPr>
          <a:xfrm>
            <a:off x="9329980" y="3471620"/>
            <a:ext cx="2169762" cy="11313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8646992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</a:rPr>
              <a:t>Co je na obrázku??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011" t="17853" r="17345" b="12091"/>
          <a:stretch/>
        </p:blipFill>
        <p:spPr>
          <a:xfrm>
            <a:off x="3185547" y="1415889"/>
            <a:ext cx="5820905" cy="52152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Šipka doprava 5">
            <a:hlinkClick r:id="rId3" action="ppaction://hlinksldjump"/>
          </p:cNvPr>
          <p:cNvSpPr/>
          <p:nvPr/>
        </p:nvSpPr>
        <p:spPr>
          <a:xfrm>
            <a:off x="9329980" y="3471620"/>
            <a:ext cx="2169762" cy="11313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33414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</a:rPr>
              <a:t>Co je na obrázku??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481" t="16476" r="20434" b="13180"/>
          <a:stretch/>
        </p:blipFill>
        <p:spPr>
          <a:xfrm>
            <a:off x="2895253" y="1602702"/>
            <a:ext cx="5715347" cy="49362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Šipka doprava 5">
            <a:hlinkClick r:id="rId3" action="ppaction://hlinksldjump"/>
          </p:cNvPr>
          <p:cNvSpPr/>
          <p:nvPr/>
        </p:nvSpPr>
        <p:spPr>
          <a:xfrm>
            <a:off x="9329980" y="3471620"/>
            <a:ext cx="2169762" cy="11313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85187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</a:rPr>
              <a:t>Co je na obrázku??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106" t="16655" r="19670" b="8973"/>
          <a:stretch/>
        </p:blipFill>
        <p:spPr>
          <a:xfrm>
            <a:off x="3215614" y="1483360"/>
            <a:ext cx="5367864" cy="50555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Šipka doprava 5">
            <a:hlinkClick r:id="rId3" action="ppaction://hlinksldjump"/>
          </p:cNvPr>
          <p:cNvSpPr/>
          <p:nvPr/>
        </p:nvSpPr>
        <p:spPr>
          <a:xfrm>
            <a:off x="9329980" y="3471620"/>
            <a:ext cx="2169762" cy="11313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82030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</a:rPr>
              <a:t>Co je na obrázku??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164" t="14916" r="20395" b="16383"/>
          <a:stretch/>
        </p:blipFill>
        <p:spPr>
          <a:xfrm>
            <a:off x="3395575" y="1608406"/>
            <a:ext cx="5400850" cy="49305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Šipka doprava 5">
            <a:hlinkClick r:id="rId3" action="ppaction://hlinksldjump"/>
          </p:cNvPr>
          <p:cNvSpPr/>
          <p:nvPr/>
        </p:nvSpPr>
        <p:spPr>
          <a:xfrm>
            <a:off x="9329980" y="3471620"/>
            <a:ext cx="2169762" cy="11313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36685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</a:rPr>
              <a:t>Co je na obrázku??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028" t="16045" r="19378" b="10960"/>
          <a:stretch/>
        </p:blipFill>
        <p:spPr>
          <a:xfrm>
            <a:off x="3914182" y="1534332"/>
            <a:ext cx="5083445" cy="50059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Šipka doprava 5">
            <a:hlinkClick r:id="rId3" action="ppaction://hlinksldjump"/>
          </p:cNvPr>
          <p:cNvSpPr/>
          <p:nvPr/>
        </p:nvSpPr>
        <p:spPr>
          <a:xfrm>
            <a:off x="9329980" y="3471620"/>
            <a:ext cx="2169762" cy="11313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77952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</a:rPr>
              <a:t>Co je na obrázku??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791" t="19887" r="18701" b="21582"/>
          <a:stretch/>
        </p:blipFill>
        <p:spPr>
          <a:xfrm>
            <a:off x="3077704" y="2030277"/>
            <a:ext cx="5532896" cy="40140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Šipka doprava 5">
            <a:hlinkClick r:id="rId3" action="ppaction://hlinksldjump"/>
          </p:cNvPr>
          <p:cNvSpPr/>
          <p:nvPr/>
        </p:nvSpPr>
        <p:spPr>
          <a:xfrm>
            <a:off x="9329980" y="3471620"/>
            <a:ext cx="2169762" cy="11313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69605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</a:rPr>
              <a:t>Co je na obrázku??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669" t="25903" r="23813" b="11526"/>
          <a:stretch/>
        </p:blipFill>
        <p:spPr>
          <a:xfrm>
            <a:off x="3161655" y="1938997"/>
            <a:ext cx="5198646" cy="41690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Šipka doprava 5">
            <a:hlinkClick r:id="rId3" action="ppaction://hlinksldjump"/>
          </p:cNvPr>
          <p:cNvSpPr/>
          <p:nvPr/>
        </p:nvSpPr>
        <p:spPr>
          <a:xfrm>
            <a:off x="9329980" y="3471620"/>
            <a:ext cx="2169762" cy="11313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79722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</a:rPr>
              <a:t>Za pečlivou práci si pustíme pohádku</a:t>
            </a:r>
            <a:endParaRPr lang="cs-CZ" b="1" dirty="0">
              <a:solidFill>
                <a:srgbClr val="00B0F0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13</a:t>
            </a:fld>
            <a:endParaRPr lang="cs-CZ" dirty="0"/>
          </a:p>
        </p:txBody>
      </p:sp>
      <p:pic>
        <p:nvPicPr>
          <p:cNvPr id="5" name="Obrázek 4">
            <a:hlinkClick r:id="rId2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88328" y="1527681"/>
            <a:ext cx="4682835" cy="4573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0719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6325" y="377001"/>
            <a:ext cx="10515600" cy="1325563"/>
          </a:xfrm>
        </p:spPr>
        <p:txBody>
          <a:bodyPr/>
          <a:lstStyle/>
          <a:p>
            <a:r>
              <a:rPr lang="cs-CZ" dirty="0" smtClean="0">
                <a:solidFill>
                  <a:srgbClr val="00B0F0"/>
                </a:solidFill>
              </a:rPr>
              <a:t>Použitý materiál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45570" y="1726576"/>
            <a:ext cx="8846773" cy="4233333"/>
          </a:xfrm>
        </p:spPr>
        <p:txBody>
          <a:bodyPr/>
          <a:lstStyle/>
          <a:p>
            <a:r>
              <a:rPr lang="cs-CZ" dirty="0" smtClean="0"/>
              <a:t>http://omalovánky.</a:t>
            </a:r>
            <a:r>
              <a:rPr lang="cs-CZ" dirty="0" err="1" smtClean="0"/>
              <a:t>eu</a:t>
            </a:r>
            <a:r>
              <a:rPr lang="cs-CZ" dirty="0" smtClean="0"/>
              <a:t>/</a:t>
            </a:r>
            <a:r>
              <a:rPr lang="cs-CZ" dirty="0" err="1" smtClean="0"/>
              <a:t>omalov</a:t>
            </a:r>
            <a:r>
              <a:rPr lang="cs-CZ" dirty="0" smtClean="0"/>
              <a:t>%C3%A1nky/</a:t>
            </a:r>
            <a:r>
              <a:rPr lang="cs-CZ" dirty="0" err="1" smtClean="0"/>
              <a:t>bo</a:t>
            </a:r>
            <a:r>
              <a:rPr lang="cs-CZ" dirty="0" smtClean="0"/>
              <a:t>%C5%99ek%20stavitel_1982/vybarven%C3%A9/</a:t>
            </a:r>
            <a:r>
              <a:rPr lang="cs-CZ" dirty="0" err="1" smtClean="0"/>
              <a:t>bo</a:t>
            </a:r>
            <a:r>
              <a:rPr lang="cs-CZ" dirty="0" smtClean="0"/>
              <a:t>%C5%99ek%20stavitel_1</a:t>
            </a:r>
          </a:p>
          <a:p>
            <a:r>
              <a:rPr lang="cs-CZ" dirty="0" smtClean="0"/>
              <a:t>Fotky z vlastního fotoaparátu</a:t>
            </a:r>
          </a:p>
          <a:p>
            <a:r>
              <a:rPr lang="cs-CZ" dirty="0" smtClean="0"/>
              <a:t>Pohádka: https://www.youtube.com/watch?v=ZWI_tVmJRoo </a:t>
            </a:r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17523609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</a:rPr>
              <a:t>Metodický postup</a:t>
            </a:r>
            <a:r>
              <a:rPr lang="cs-CZ" dirty="0" smtClean="0">
                <a:solidFill>
                  <a:srgbClr val="00B0F0"/>
                </a:solidFill>
              </a:rPr>
              <a:t/>
            </a:r>
            <a:br>
              <a:rPr lang="cs-CZ" dirty="0" smtClean="0">
                <a:solidFill>
                  <a:srgbClr val="00B0F0"/>
                </a:solidFill>
              </a:rPr>
            </a:br>
            <a:r>
              <a:rPr lang="cs-CZ" dirty="0" smtClean="0">
                <a:solidFill>
                  <a:srgbClr val="00B0F0"/>
                </a:solidFill>
              </a:rPr>
              <a:t>Integrovaný blok: Dopravní prostředky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06827" y="1821579"/>
            <a:ext cx="8846773" cy="4233333"/>
          </a:xfrm>
        </p:spPr>
        <p:txBody>
          <a:bodyPr/>
          <a:lstStyle/>
          <a:p>
            <a:r>
              <a:rPr lang="cs-CZ" b="1" dirty="0" smtClean="0"/>
              <a:t>Hra – </a:t>
            </a:r>
            <a:r>
              <a:rPr lang="cs-CZ" dirty="0" smtClean="0"/>
              <a:t>děti se seznamují s jednotlivými obrázky a barvami – tím si pak odkryjí obrázek s překvapením</a:t>
            </a:r>
            <a:endParaRPr lang="cs-CZ" b="1" dirty="0" smtClean="0"/>
          </a:p>
          <a:p>
            <a:r>
              <a:rPr lang="cs-CZ" dirty="0" smtClean="0"/>
              <a:t> Děti se naučí poznávat dopravní prostředky a barvy</a:t>
            </a:r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5" name="Zástupný symbol pro zápatí 3"/>
          <p:cNvSpPr txBox="1">
            <a:spLocks/>
          </p:cNvSpPr>
          <p:nvPr/>
        </p:nvSpPr>
        <p:spPr>
          <a:xfrm>
            <a:off x="2113808" y="6356350"/>
            <a:ext cx="7374576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Projekt CZ.1.07/1.3.00/48.0075 je spolufinancován Evropským sociálním fondem a státním rozpočtem České republiky.</a:t>
            </a:r>
            <a:endParaRPr kumimoji="0" lang="cs-CZ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23609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</a:rPr>
              <a:t>Studijní materiály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06827" y="1821579"/>
            <a:ext cx="8846773" cy="4233333"/>
          </a:xfrm>
        </p:spPr>
        <p:txBody>
          <a:bodyPr/>
          <a:lstStyle/>
          <a:p>
            <a:r>
              <a:rPr lang="cs-CZ" b="1" dirty="0" smtClean="0"/>
              <a:t>Povinné materiály, pomůcky a technické vybavení</a:t>
            </a:r>
          </a:p>
          <a:p>
            <a:pPr lvl="0"/>
            <a:r>
              <a:rPr lang="cs-CZ" dirty="0" smtClean="0"/>
              <a:t>zdroj: </a:t>
            </a:r>
            <a:r>
              <a:rPr lang="cs-CZ" u="sng" dirty="0" smtClean="0">
                <a:hlinkClick r:id="rId2"/>
              </a:rPr>
              <a:t>www.dumy.</a:t>
            </a:r>
            <a:r>
              <a:rPr lang="cs-CZ" u="sng" dirty="0" err="1" smtClean="0">
                <a:hlinkClick r:id="rId2"/>
              </a:rPr>
              <a:t>cz</a:t>
            </a:r>
            <a:endParaRPr lang="cs-CZ" dirty="0" smtClean="0"/>
          </a:p>
          <a:p>
            <a:pPr lvl="0"/>
            <a:r>
              <a:rPr lang="cs-CZ" dirty="0" smtClean="0"/>
              <a:t>Dotyková obrazovka, připojená k </a:t>
            </a:r>
            <a:r>
              <a:rPr lang="cs-CZ" dirty="0" err="1" smtClean="0"/>
              <a:t>Pc</a:t>
            </a:r>
            <a:endParaRPr lang="cs-CZ" b="1" dirty="0" smtClean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5" name="Zástupný symbol pro zápatí 3"/>
          <p:cNvSpPr txBox="1">
            <a:spLocks/>
          </p:cNvSpPr>
          <p:nvPr/>
        </p:nvSpPr>
        <p:spPr>
          <a:xfrm>
            <a:off x="2113808" y="6356350"/>
            <a:ext cx="7374576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Projekt CZ.1.07/1.3.00/48.0075 je spolufinancován Evropským sociálním fondem a státním rozpočtem České republiky.</a:t>
            </a:r>
            <a:endParaRPr kumimoji="0" lang="cs-CZ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23609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F0"/>
                </a:solidFill>
              </a:rPr>
              <a:t>Prvky polytechnické výchovy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06827" y="1821579"/>
            <a:ext cx="8846773" cy="4233333"/>
          </a:xfrm>
        </p:spPr>
        <p:txBody>
          <a:bodyPr/>
          <a:lstStyle/>
          <a:p>
            <a:pPr marL="45720" indent="0">
              <a:buNone/>
            </a:pPr>
            <a:r>
              <a:rPr lang="cs-CZ" b="1" dirty="0" smtClean="0"/>
              <a:t>Název: </a:t>
            </a:r>
            <a:r>
              <a:rPr lang="cs-CZ" dirty="0" smtClean="0"/>
              <a:t>Dopravní prostředky</a:t>
            </a:r>
          </a:p>
          <a:p>
            <a:pPr marL="45720" indent="0">
              <a:buNone/>
            </a:pPr>
            <a:r>
              <a:rPr lang="cs-CZ" dirty="0" smtClean="0"/>
              <a:t>•       </a:t>
            </a:r>
            <a:r>
              <a:rPr lang="cs-CZ" b="1" dirty="0" smtClean="0"/>
              <a:t>Oblast: </a:t>
            </a:r>
            <a:r>
              <a:rPr lang="cs-CZ" dirty="0" smtClean="0"/>
              <a:t>dítě a jeho psychika</a:t>
            </a:r>
          </a:p>
          <a:p>
            <a:pPr marL="45720" indent="0">
              <a:buNone/>
            </a:pPr>
            <a:r>
              <a:rPr lang="cs-CZ" dirty="0" smtClean="0"/>
              <a:t>•       </a:t>
            </a:r>
            <a:r>
              <a:rPr lang="cs-CZ" b="1" dirty="0" smtClean="0"/>
              <a:t>Podoblast: </a:t>
            </a:r>
            <a:r>
              <a:rPr lang="cs-CZ" dirty="0" smtClean="0"/>
              <a:t>poznávací schopnosti</a:t>
            </a:r>
          </a:p>
          <a:p>
            <a:pPr marL="45720" indent="0">
              <a:buNone/>
            </a:pPr>
            <a:r>
              <a:rPr lang="cs-CZ" dirty="0" smtClean="0"/>
              <a:t>•       </a:t>
            </a:r>
            <a:r>
              <a:rPr lang="cs-CZ" b="1" dirty="0" smtClean="0"/>
              <a:t>Integrovaný blok: </a:t>
            </a:r>
            <a:r>
              <a:rPr lang="cs-CZ" dirty="0" smtClean="0"/>
              <a:t>Já, ty ,my  a věci kolem  nás</a:t>
            </a:r>
          </a:p>
          <a:p>
            <a:pPr marL="502920" indent="-457200"/>
            <a:r>
              <a:rPr lang="cs-CZ" b="1" dirty="0" smtClean="0"/>
              <a:t>    Cíle: </a:t>
            </a:r>
            <a:r>
              <a:rPr lang="cs-CZ" dirty="0" smtClean="0"/>
              <a:t>Pochopit význam obrázků a správně je přiřadit do oblasti</a:t>
            </a:r>
            <a:endParaRPr lang="cs-CZ" b="1" dirty="0" smtClean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5" name="Zástupný symbol pro zápatí 3"/>
          <p:cNvSpPr txBox="1">
            <a:spLocks/>
          </p:cNvSpPr>
          <p:nvPr/>
        </p:nvSpPr>
        <p:spPr>
          <a:xfrm>
            <a:off x="2113808" y="6356350"/>
            <a:ext cx="7374576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Projekt CZ.1.07/1.3.00/48.0075 je spolufinancován Evropským sociálním fondem a státním rozpočtem České republiky.</a:t>
            </a:r>
            <a:endParaRPr kumimoji="0" lang="cs-CZ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23609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zápatí 3"/>
          <p:cNvSpPr txBox="1">
            <a:spLocks/>
          </p:cNvSpPr>
          <p:nvPr/>
        </p:nvSpPr>
        <p:spPr>
          <a:xfrm>
            <a:off x="2113808" y="6356350"/>
            <a:ext cx="7374576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Projekt CZ.1.07/1.3.00/48.0075 je spolufinancován Evropským sociálním fondem a státním rozpočtem České republiky.</a:t>
            </a:r>
            <a:endParaRPr kumimoji="0" lang="cs-CZ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" name="Skupina 5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7" name="Volný tvar 6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8" name="Volný tvar 7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Směrovat 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návyků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9" name="Volný tvar 8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11" name="Volný tvar 10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12" name="Volný tvar 11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13" name="TextovéPole 12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236096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261</Words>
  <Application>Microsoft Office PowerPoint</Application>
  <PresentationFormat>Vlastní</PresentationFormat>
  <Paragraphs>56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Office</vt:lpstr>
      <vt:lpstr>Dotkněte se inovací CZ.1.07/1.3.00/51.0024  </vt:lpstr>
      <vt:lpstr>Co se skrývá pod barvami??</vt:lpstr>
      <vt:lpstr>Co je na obrázku??</vt:lpstr>
      <vt:lpstr>Co je na obrázku??</vt:lpstr>
      <vt:lpstr>Co je na obrázku??</vt:lpstr>
      <vt:lpstr>Co je na obrázku??</vt:lpstr>
      <vt:lpstr>Co je na obrázku??</vt:lpstr>
      <vt:lpstr>Co je na obrázku??</vt:lpstr>
      <vt:lpstr>Co je na obrázku??</vt:lpstr>
      <vt:lpstr>Co je na obrázku??</vt:lpstr>
      <vt:lpstr>Co je na obrázku??</vt:lpstr>
      <vt:lpstr>Co je na obrázku??</vt:lpstr>
      <vt:lpstr>Za pečlivou práci si pustíme pohádku</vt:lpstr>
      <vt:lpstr>Použitý materiál</vt:lpstr>
      <vt:lpstr>Metodický postup Integrovaný blok: Dopravní prostředky</vt:lpstr>
      <vt:lpstr>Studijní materiály</vt:lpstr>
      <vt:lpstr>Prvky polytechnické výchovy</vt:lpstr>
      <vt:lpstr>Snímek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2015-05-26T17:40:02Z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