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7" r:id="rId3"/>
    <p:sldId id="258" r:id="rId4"/>
    <p:sldId id="259" r:id="rId5"/>
    <p:sldId id="260" r:id="rId6"/>
    <p:sldId id="261" r:id="rId7"/>
    <p:sldId id="262" r:id="rId8"/>
    <p:sldId id="266" r:id="rId9"/>
    <p:sldId id="263" r:id="rId10"/>
    <p:sldId id="265" r:id="rId11"/>
    <p:sldId id="26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B3121-EE26-41B1-B6E2-646AC69C47B3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49A96-463C-4927-8E43-0926CE4211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90857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B3121-EE26-41B1-B6E2-646AC69C47B3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49A96-463C-4927-8E43-0926CE4211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05435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B3121-EE26-41B1-B6E2-646AC69C47B3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49A96-463C-4927-8E43-0926CE4211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85824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B3121-EE26-41B1-B6E2-646AC69C47B3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49A96-463C-4927-8E43-0926CE4211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55683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B3121-EE26-41B1-B6E2-646AC69C47B3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49A96-463C-4927-8E43-0926CE4211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55189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B3121-EE26-41B1-B6E2-646AC69C47B3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49A96-463C-4927-8E43-0926CE4211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95533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B3121-EE26-41B1-B6E2-646AC69C47B3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49A96-463C-4927-8E43-0926CE4211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12868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B3121-EE26-41B1-B6E2-646AC69C47B3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49A96-463C-4927-8E43-0926CE4211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4891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B3121-EE26-41B1-B6E2-646AC69C47B3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49A96-463C-4927-8E43-0926CE4211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29944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B3121-EE26-41B1-B6E2-646AC69C47B3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49A96-463C-4927-8E43-0926CE4211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40891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B3121-EE26-41B1-B6E2-646AC69C47B3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49A96-463C-4927-8E43-0926CE4211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32475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  <a:alpha val="3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5B3121-EE26-41B1-B6E2-646AC69C47B3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449A96-463C-4927-8E43-0926CE4211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4210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www:http://office.microsoft.com/cs-cz/images/nabozenstvi-CM079001947.aspx#ai:MP900313799|" TargetMode="External"/><Relationship Id="rId2" Type="http://schemas.openxmlformats.org/officeDocument/2006/relationships/hyperlink" Target="http://office.microsoft.com/cs-cz/images/nabozenstvi-CM079001947.aspx#ai:MP900313799|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Flag_of_Slovakia.svg" TargetMode="External"/><Relationship Id="rId5" Type="http://schemas.openxmlformats.org/officeDocument/2006/relationships/hyperlink" Target="http://cs.wikipedia.org/wiki/Volkswagen_Passat" TargetMode="External"/><Relationship Id="rId4" Type="http://schemas.openxmlformats.org/officeDocument/2006/relationships/hyperlink" Target="http://officeimg.vo.msecnd.net/en-us/images/MH900415096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62980" y="908720"/>
            <a:ext cx="7772400" cy="1470025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Národ</a:t>
            </a: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593177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1323608" y="4959032"/>
            <a:ext cx="6400800" cy="45645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chemeClr val="tx1"/>
                </a:solidFill>
              </a:rPr>
              <a:t>VY_32_INOVACE_03-46</a:t>
            </a:r>
            <a:endParaRPr lang="cs-CZ" dirty="0">
              <a:solidFill>
                <a:schemeClr val="tx1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6684821"/>
              </p:ext>
            </p:extLst>
          </p:nvPr>
        </p:nvGraphicFramePr>
        <p:xfrm>
          <a:off x="1419810" y="2583160"/>
          <a:ext cx="6208395" cy="2286000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1508760"/>
                <a:gridCol w="4699635"/>
              </a:tblGrid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Ročník: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6.</a:t>
                      </a:r>
                    </a:p>
                    <a:p>
                      <a:pPr hangingPunct="0">
                        <a:spcAft>
                          <a:spcPts val="0"/>
                        </a:spcAft>
                      </a:pP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oblast: 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200" kern="50" dirty="0" smtClean="0">
                          <a:effectLst/>
                        </a:rPr>
                        <a:t>Člověk a společnost</a:t>
                      </a:r>
                      <a:endParaRPr lang="cs-CZ" sz="1100" kern="50" dirty="0" smtClean="0"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obor: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Občanská výchova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Tematický okruh: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Stát a právo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Téma: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Národ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Jméno autora: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Libuše </a:t>
                      </a:r>
                      <a:r>
                        <a:rPr lang="cs-CZ" sz="1400" kern="50" dirty="0" err="1" smtClean="0">
                          <a:effectLst/>
                        </a:rPr>
                        <a:t>Gondkovská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Vytvořeno dne: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 </a:t>
                      </a:r>
                      <a:r>
                        <a:rPr lang="cs-CZ" sz="1400" kern="50" smtClean="0">
                          <a:effectLst/>
                        </a:rPr>
                        <a:t>22.10.2011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Metodický popis,</a:t>
                      </a:r>
                      <a:endParaRPr lang="cs-CZ" sz="1200" kern="50"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(anotace):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Seznámí</a:t>
                      </a:r>
                      <a:r>
                        <a:rPr lang="cs-CZ" sz="1400" kern="50" baseline="0" dirty="0" smtClean="0">
                          <a:effectLst/>
                        </a:rPr>
                        <a:t> žáky se znaky národa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8000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645024"/>
            <a:ext cx="8229600" cy="11430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Národ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10886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Znaky národa</a:t>
            </a:r>
            <a:endParaRPr lang="cs-CZ" dirty="0"/>
          </a:p>
        </p:txBody>
      </p:sp>
      <p:sp>
        <p:nvSpPr>
          <p:cNvPr id="3" name="Ovál 2"/>
          <p:cNvSpPr/>
          <p:nvPr/>
        </p:nvSpPr>
        <p:spPr>
          <a:xfrm>
            <a:off x="3059832" y="3068960"/>
            <a:ext cx="2808312" cy="1008112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národ</a:t>
            </a:r>
            <a:endParaRPr lang="cs-CZ" sz="3600" dirty="0"/>
          </a:p>
        </p:txBody>
      </p:sp>
      <p:sp>
        <p:nvSpPr>
          <p:cNvPr id="4" name="Obdélník 3"/>
          <p:cNvSpPr/>
          <p:nvPr/>
        </p:nvSpPr>
        <p:spPr>
          <a:xfrm>
            <a:off x="3844984" y="1700808"/>
            <a:ext cx="1728192" cy="504056"/>
          </a:xfrm>
          <a:prstGeom prst="rect">
            <a:avLst/>
          </a:prstGeom>
          <a:ln w="28575">
            <a:solidFill>
              <a:schemeClr val="accent2">
                <a:lumMod val="50000"/>
              </a:schemeClr>
            </a:solidFill>
          </a:ln>
          <a:effectLst>
            <a:glow rad="139700">
              <a:schemeClr val="accent5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území</a:t>
            </a:r>
            <a:endParaRPr lang="cs-CZ" sz="3200" dirty="0"/>
          </a:p>
        </p:txBody>
      </p:sp>
      <p:sp>
        <p:nvSpPr>
          <p:cNvPr id="5" name="Obdélník 4"/>
          <p:cNvSpPr/>
          <p:nvPr/>
        </p:nvSpPr>
        <p:spPr>
          <a:xfrm>
            <a:off x="850574" y="4113076"/>
            <a:ext cx="1728192" cy="504056"/>
          </a:xfrm>
          <a:prstGeom prst="rect">
            <a:avLst/>
          </a:prstGeom>
          <a:ln w="28575">
            <a:solidFill>
              <a:schemeClr val="accent2">
                <a:lumMod val="50000"/>
              </a:schemeClr>
            </a:solidFill>
          </a:ln>
          <a:effectLst>
            <a:glow rad="139700">
              <a:schemeClr val="accent5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kultura</a:t>
            </a:r>
            <a:endParaRPr lang="cs-CZ" sz="3200" dirty="0"/>
          </a:p>
        </p:txBody>
      </p:sp>
      <p:sp>
        <p:nvSpPr>
          <p:cNvPr id="6" name="Obdélník 5"/>
          <p:cNvSpPr/>
          <p:nvPr/>
        </p:nvSpPr>
        <p:spPr>
          <a:xfrm>
            <a:off x="251520" y="2310408"/>
            <a:ext cx="2376264" cy="504056"/>
          </a:xfrm>
          <a:prstGeom prst="rect">
            <a:avLst/>
          </a:prstGeom>
          <a:ln w="28575">
            <a:solidFill>
              <a:schemeClr val="accent2">
                <a:lumMod val="50000"/>
              </a:schemeClr>
            </a:solidFill>
          </a:ln>
          <a:effectLst>
            <a:glow rad="139700">
              <a:schemeClr val="accent5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sounáležitost</a:t>
            </a:r>
            <a:endParaRPr lang="cs-CZ" sz="3200" dirty="0"/>
          </a:p>
        </p:txBody>
      </p:sp>
      <p:sp>
        <p:nvSpPr>
          <p:cNvPr id="7" name="Obdélník 6"/>
          <p:cNvSpPr/>
          <p:nvPr/>
        </p:nvSpPr>
        <p:spPr>
          <a:xfrm>
            <a:off x="6736585" y="4365104"/>
            <a:ext cx="1728192" cy="504056"/>
          </a:xfrm>
          <a:prstGeom prst="rect">
            <a:avLst/>
          </a:prstGeom>
          <a:ln w="28575">
            <a:solidFill>
              <a:schemeClr val="accent2">
                <a:lumMod val="50000"/>
              </a:schemeClr>
            </a:solidFill>
          </a:ln>
          <a:effectLst>
            <a:glow rad="139700">
              <a:schemeClr val="accent5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jazyk</a:t>
            </a:r>
            <a:endParaRPr lang="cs-CZ" sz="3200" dirty="0"/>
          </a:p>
        </p:txBody>
      </p:sp>
      <p:sp>
        <p:nvSpPr>
          <p:cNvPr id="8" name="Obdélník 7"/>
          <p:cNvSpPr/>
          <p:nvPr/>
        </p:nvSpPr>
        <p:spPr>
          <a:xfrm>
            <a:off x="6732240" y="2562436"/>
            <a:ext cx="1728192" cy="504056"/>
          </a:xfrm>
          <a:prstGeom prst="rect">
            <a:avLst/>
          </a:prstGeom>
          <a:ln w="28575">
            <a:solidFill>
              <a:schemeClr val="accent2">
                <a:lumMod val="50000"/>
              </a:schemeClr>
            </a:solidFill>
          </a:ln>
          <a:effectLst>
            <a:glow rad="139700">
              <a:schemeClr val="accent5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historie</a:t>
            </a:r>
            <a:endParaRPr lang="cs-CZ" sz="3200" dirty="0"/>
          </a:p>
        </p:txBody>
      </p:sp>
      <p:cxnSp>
        <p:nvCxnSpPr>
          <p:cNvPr id="10" name="Přímá spojnice se šipkou 9"/>
          <p:cNvCxnSpPr/>
          <p:nvPr/>
        </p:nvCxnSpPr>
        <p:spPr>
          <a:xfrm flipH="1">
            <a:off x="4458143" y="2204864"/>
            <a:ext cx="245092" cy="864096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>
            <a:stCxn id="5" idx="3"/>
          </p:cNvCxnSpPr>
          <p:nvPr/>
        </p:nvCxnSpPr>
        <p:spPr>
          <a:xfrm flipV="1">
            <a:off x="2578766" y="4113076"/>
            <a:ext cx="1266218" cy="25202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>
            <a:stCxn id="6" idx="3"/>
          </p:cNvCxnSpPr>
          <p:nvPr/>
        </p:nvCxnSpPr>
        <p:spPr>
          <a:xfrm>
            <a:off x="2627784" y="2562436"/>
            <a:ext cx="843316" cy="60717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>
            <a:stCxn id="7" idx="1"/>
            <a:endCxn id="3" idx="5"/>
          </p:cNvCxnSpPr>
          <p:nvPr/>
        </p:nvCxnSpPr>
        <p:spPr>
          <a:xfrm flipH="1" flipV="1">
            <a:off x="5456876" y="3929437"/>
            <a:ext cx="1279709" cy="687695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>
            <a:stCxn id="8" idx="1"/>
          </p:cNvCxnSpPr>
          <p:nvPr/>
        </p:nvCxnSpPr>
        <p:spPr>
          <a:xfrm flipH="1">
            <a:off x="5813852" y="2814464"/>
            <a:ext cx="918388" cy="750015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111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Národ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Příslušnost osoby k určitému národu označujeme jako</a:t>
            </a:r>
          </a:p>
          <a:p>
            <a:pPr marL="0" indent="0">
              <a:buNone/>
            </a:pPr>
            <a:endParaRPr lang="cs-CZ" dirty="0"/>
          </a:p>
          <a:p>
            <a:endParaRPr lang="cs-CZ" dirty="0" smtClean="0"/>
          </a:p>
          <a:p>
            <a:r>
              <a:rPr lang="cs-CZ" dirty="0" smtClean="0"/>
              <a:t>V jednom státě může žít                       národů.</a:t>
            </a:r>
          </a:p>
          <a:p>
            <a:endParaRPr lang="cs-CZ" dirty="0"/>
          </a:p>
          <a:p>
            <a:r>
              <a:rPr lang="cs-CZ" dirty="0" smtClean="0"/>
              <a:t>Znáš takový stát?   </a:t>
            </a:r>
            <a:endParaRPr lang="cs-CZ" dirty="0"/>
          </a:p>
        </p:txBody>
      </p:sp>
      <p:sp>
        <p:nvSpPr>
          <p:cNvPr id="4" name="Výbuch 1 3"/>
          <p:cNvSpPr/>
          <p:nvPr/>
        </p:nvSpPr>
        <p:spPr>
          <a:xfrm>
            <a:off x="3995936" y="2132856"/>
            <a:ext cx="4032448" cy="1368152"/>
          </a:xfrm>
          <a:prstGeom prst="irregularSeal1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7030A0"/>
                </a:solidFill>
              </a:rPr>
              <a:t>národnost</a:t>
            </a:r>
            <a:endParaRPr lang="cs-CZ" sz="3600" dirty="0">
              <a:solidFill>
                <a:srgbClr val="7030A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004048" y="3933056"/>
            <a:ext cx="1944216" cy="576064"/>
          </a:xfrm>
          <a:prstGeom prst="rect">
            <a:avLst/>
          </a:prstGeom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více</a:t>
            </a:r>
            <a:endParaRPr lang="cs-CZ" sz="3600" dirty="0"/>
          </a:p>
        </p:txBody>
      </p:sp>
      <p:sp>
        <p:nvSpPr>
          <p:cNvPr id="6" name="Obdélník 5"/>
          <p:cNvSpPr/>
          <p:nvPr/>
        </p:nvSpPr>
        <p:spPr>
          <a:xfrm>
            <a:off x="4572000" y="5085184"/>
            <a:ext cx="2088232" cy="864096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Belgie – Vlámové</a:t>
            </a:r>
          </a:p>
          <a:p>
            <a:r>
              <a:rPr lang="cs-CZ" sz="2000" dirty="0" smtClean="0"/>
              <a:t>                 </a:t>
            </a:r>
            <a:r>
              <a:rPr lang="cs-CZ" sz="2000" dirty="0" err="1" smtClean="0"/>
              <a:t>Valoni</a:t>
            </a:r>
            <a:r>
              <a:rPr lang="cs-CZ" sz="2000" dirty="0" smtClean="0"/>
              <a:t>              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533866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030A0"/>
                                      </p:to>
                                    </p:animClr>
                                    <p:set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  <p:bldP spid="4" grpId="0" animBg="1"/>
      <p:bldP spid="5" grpId="0" animBg="1"/>
      <p:bldP spid="6" grpId="0" animBg="1"/>
      <p:bldP spid="6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Národnostní menšiny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dirty="0" smtClean="0">
                <a:solidFill>
                  <a:srgbClr val="7030A0"/>
                </a:solidFill>
              </a:rPr>
              <a:t>Národnostní menšina </a:t>
            </a:r>
            <a:r>
              <a:rPr lang="cs-CZ" dirty="0" smtClean="0"/>
              <a:t>= skupina občanů, která se odlišuje od příslušníků většinového národa</a:t>
            </a:r>
          </a:p>
          <a:p>
            <a:pPr lvl="1"/>
            <a:r>
              <a:rPr lang="cs-CZ" dirty="0" smtClean="0"/>
              <a:t>etnickým původem</a:t>
            </a:r>
          </a:p>
          <a:p>
            <a:pPr lvl="1"/>
            <a:r>
              <a:rPr lang="cs-CZ" dirty="0" smtClean="0"/>
              <a:t>jazykem</a:t>
            </a:r>
          </a:p>
          <a:p>
            <a:pPr lvl="1"/>
            <a:r>
              <a:rPr lang="cs-CZ" dirty="0" smtClean="0"/>
              <a:t>kulturou</a:t>
            </a:r>
          </a:p>
          <a:p>
            <a:r>
              <a:rPr lang="cs-CZ" dirty="0" smtClean="0">
                <a:solidFill>
                  <a:srgbClr val="7030A0"/>
                </a:solidFill>
              </a:rPr>
              <a:t>Etnikum </a:t>
            </a:r>
            <a:r>
              <a:rPr lang="cs-CZ" dirty="0" smtClean="0"/>
              <a:t>- historicky </a:t>
            </a:r>
            <a:r>
              <a:rPr lang="cs-CZ" dirty="0"/>
              <a:t>vzniklá skupina lidí, kteří </a:t>
            </a:r>
            <a:r>
              <a:rPr lang="cs-CZ" dirty="0" smtClean="0"/>
              <a:t>mají </a:t>
            </a:r>
            <a:r>
              <a:rPr lang="cs-CZ" dirty="0"/>
              <a:t>společný historický původ, rasový typ, jazyk, materiální a duchovní kulturu</a:t>
            </a:r>
          </a:p>
        </p:txBody>
      </p:sp>
    </p:spTree>
    <p:extLst>
      <p:ext uri="{BB962C8B-B14F-4D97-AF65-F5344CB8AC3E}">
        <p14:creationId xmlns:p14="http://schemas.microsoft.com/office/powerpoint/2010/main" val="3216490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Národnostní menšiny v ČR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Příslušníkem národnostní menšiny je </a:t>
            </a:r>
            <a:r>
              <a:rPr lang="cs-CZ" b="1" dirty="0" smtClean="0"/>
              <a:t>občan</a:t>
            </a:r>
            <a:r>
              <a:rPr lang="cs-CZ" dirty="0" smtClean="0"/>
              <a:t> </a:t>
            </a:r>
            <a:r>
              <a:rPr lang="cs-CZ" b="1" dirty="0" smtClean="0"/>
              <a:t>státu</a:t>
            </a:r>
            <a:r>
              <a:rPr lang="cs-CZ" dirty="0" smtClean="0"/>
              <a:t>, který se hlásí k </a:t>
            </a:r>
            <a:r>
              <a:rPr lang="cs-CZ" dirty="0" smtClean="0">
                <a:solidFill>
                  <a:srgbClr val="7030A0"/>
                </a:solidFill>
              </a:rPr>
              <a:t>jiné než české </a:t>
            </a:r>
            <a:r>
              <a:rPr lang="cs-CZ" dirty="0" smtClean="0"/>
              <a:t>společnosti a </a:t>
            </a:r>
            <a:r>
              <a:rPr lang="cs-CZ" b="1" dirty="0" smtClean="0"/>
              <a:t>chce</a:t>
            </a:r>
            <a:r>
              <a:rPr lang="cs-CZ" dirty="0" smtClean="0"/>
              <a:t> být příslušníkem </a:t>
            </a:r>
            <a:r>
              <a:rPr lang="cs-CZ" dirty="0" smtClean="0">
                <a:solidFill>
                  <a:srgbClr val="7030A0"/>
                </a:solidFill>
              </a:rPr>
              <a:t>národnostní menšiny</a:t>
            </a:r>
            <a:r>
              <a:rPr lang="cs-CZ" dirty="0" smtClean="0"/>
              <a:t>.</a:t>
            </a:r>
          </a:p>
          <a:p>
            <a:r>
              <a:rPr lang="cs-CZ" dirty="0" smtClean="0"/>
              <a:t>Příslušníci menšin mají </a:t>
            </a:r>
            <a:r>
              <a:rPr lang="cs-CZ" b="1" dirty="0" smtClean="0"/>
              <a:t>stejná práva </a:t>
            </a:r>
            <a:r>
              <a:rPr lang="cs-CZ" dirty="0" smtClean="0"/>
              <a:t>jako ostatní občané ČR.</a:t>
            </a:r>
          </a:p>
          <a:p>
            <a:r>
              <a:rPr lang="cs-CZ" dirty="0" smtClean="0"/>
              <a:t>Práva jsou dána </a:t>
            </a:r>
            <a:r>
              <a:rPr lang="cs-CZ" b="1" dirty="0" smtClean="0"/>
              <a:t>Ústavou ČR.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468892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Početné národnostní menšiny v ČR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0"/>
          </a:gra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cs-CZ" dirty="0" smtClean="0">
                <a:solidFill>
                  <a:schemeClr val="tx1"/>
                </a:solidFill>
              </a:rPr>
              <a:t>Slováci</a:t>
            </a:r>
          </a:p>
          <a:p>
            <a:pPr>
              <a:lnSpc>
                <a:spcPct val="200000"/>
              </a:lnSpc>
            </a:pPr>
            <a:r>
              <a:rPr lang="cs-CZ" dirty="0" smtClean="0">
                <a:solidFill>
                  <a:schemeClr val="tx1"/>
                </a:solidFill>
              </a:rPr>
              <a:t>Poláci</a:t>
            </a:r>
          </a:p>
          <a:p>
            <a:pPr>
              <a:lnSpc>
                <a:spcPct val="200000"/>
              </a:lnSpc>
            </a:pPr>
            <a:r>
              <a:rPr lang="cs-CZ" dirty="0" smtClean="0">
                <a:solidFill>
                  <a:schemeClr val="tx1"/>
                </a:solidFill>
              </a:rPr>
              <a:t>Romové</a:t>
            </a:r>
          </a:p>
          <a:p>
            <a:pPr>
              <a:lnSpc>
                <a:spcPct val="200000"/>
              </a:lnSpc>
            </a:pPr>
            <a:r>
              <a:rPr lang="cs-CZ" dirty="0" smtClean="0">
                <a:solidFill>
                  <a:schemeClr val="tx1"/>
                </a:solidFill>
              </a:rPr>
              <a:t>Němci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0"/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cs-CZ" dirty="0"/>
              <a:t>Ukrajinci</a:t>
            </a:r>
          </a:p>
          <a:p>
            <a:pPr>
              <a:lnSpc>
                <a:spcPct val="200000"/>
              </a:lnSpc>
            </a:pPr>
            <a:r>
              <a:rPr lang="cs-CZ" dirty="0"/>
              <a:t>Židé</a:t>
            </a:r>
          </a:p>
          <a:p>
            <a:pPr>
              <a:lnSpc>
                <a:spcPct val="200000"/>
              </a:lnSpc>
            </a:pPr>
            <a:r>
              <a:rPr lang="cs-CZ" dirty="0"/>
              <a:t>Arabové</a:t>
            </a:r>
          </a:p>
          <a:p>
            <a:pPr>
              <a:lnSpc>
                <a:spcPct val="200000"/>
              </a:lnSpc>
            </a:pPr>
            <a:r>
              <a:rPr lang="cs-CZ" dirty="0" smtClean="0"/>
              <a:t>Vietnamci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066676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Doplň informace: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noFill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cs-CZ" dirty="0" smtClean="0"/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Národnost je  příslušnost  osoby k určitému národu.</a:t>
            </a:r>
          </a:p>
          <a:p>
            <a:pPr>
              <a:buFont typeface="Wingdings" pitchFamily="2" charset="2"/>
              <a:buChar char="v"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Ve státě často nežije jen jeden národ.</a:t>
            </a:r>
          </a:p>
          <a:p>
            <a:pPr>
              <a:buFont typeface="Wingdings" pitchFamily="2" charset="2"/>
              <a:buChar char="v"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Občan ČR nemusí být Čech.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2940092" y="2180888"/>
            <a:ext cx="1944216" cy="504056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827584" y="2612069"/>
            <a:ext cx="1303119" cy="504056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4572000" y="4067107"/>
            <a:ext cx="936104" cy="432048"/>
          </a:xfrm>
          <a:prstGeom prst="rect">
            <a:avLst/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2487255" y="5517232"/>
            <a:ext cx="1104396" cy="432048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2544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cs-CZ" dirty="0" smtClean="0"/>
              <a:t>Přiřaď k obrázku správnou národnost:</a:t>
            </a:r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17" t="17050" r="8073" b="17892"/>
          <a:stretch/>
        </p:blipFill>
        <p:spPr bwMode="auto">
          <a:xfrm>
            <a:off x="6349993" y="2868186"/>
            <a:ext cx="2684207" cy="17698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9032" y="4885614"/>
            <a:ext cx="1841922" cy="18419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4637993"/>
            <a:ext cx="1794862" cy="11992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993684"/>
            <a:ext cx="2952327" cy="1578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Obdélník 5"/>
          <p:cNvSpPr/>
          <p:nvPr/>
        </p:nvSpPr>
        <p:spPr>
          <a:xfrm>
            <a:off x="539552" y="1624376"/>
            <a:ext cx="1872208" cy="5760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Němci</a:t>
            </a:r>
            <a:endParaRPr lang="cs-CZ" sz="2800" dirty="0"/>
          </a:p>
        </p:txBody>
      </p:sp>
      <p:sp>
        <p:nvSpPr>
          <p:cNvPr id="12" name="Obdélník 11"/>
          <p:cNvSpPr/>
          <p:nvPr/>
        </p:nvSpPr>
        <p:spPr>
          <a:xfrm>
            <a:off x="539552" y="2251547"/>
            <a:ext cx="1872208" cy="5760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Slováci</a:t>
            </a:r>
            <a:endParaRPr lang="cs-CZ" sz="2800" dirty="0"/>
          </a:p>
        </p:txBody>
      </p:sp>
      <p:sp>
        <p:nvSpPr>
          <p:cNvPr id="13" name="Obdélník 12"/>
          <p:cNvSpPr/>
          <p:nvPr/>
        </p:nvSpPr>
        <p:spPr>
          <a:xfrm>
            <a:off x="3275855" y="2251547"/>
            <a:ext cx="1872208" cy="5760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Židé</a:t>
            </a:r>
            <a:endParaRPr lang="cs-CZ" sz="2800" dirty="0"/>
          </a:p>
        </p:txBody>
      </p:sp>
      <p:sp>
        <p:nvSpPr>
          <p:cNvPr id="14" name="Obdélník 13"/>
          <p:cNvSpPr/>
          <p:nvPr/>
        </p:nvSpPr>
        <p:spPr>
          <a:xfrm>
            <a:off x="3275855" y="1624376"/>
            <a:ext cx="1872208" cy="5760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Arabové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902538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3.7037E-6 L 0.00018 0.441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20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361 -0.0382 L 0.2757 0.27014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65" y="15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1.48148E-6 L 0.18107 0.4305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045" y="215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11111E-6 L 0.39375 0.00393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88" y="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2" grpId="0" animBg="1"/>
      <p:bldP spid="13" grpId="0" animBg="1"/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Vyber znaky národa: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>
              <a:lnSpc>
                <a:spcPct val="200000"/>
              </a:lnSpc>
              <a:buFont typeface="Wingdings" pitchFamily="2" charset="2"/>
              <a:buChar char="q"/>
            </a:pPr>
            <a:r>
              <a:rPr lang="cs-CZ" dirty="0" smtClean="0"/>
              <a:t>peníze</a:t>
            </a:r>
          </a:p>
          <a:p>
            <a:pPr>
              <a:lnSpc>
                <a:spcPct val="200000"/>
              </a:lnSpc>
              <a:buFont typeface="Wingdings" pitchFamily="2" charset="2"/>
              <a:buChar char="q"/>
            </a:pPr>
            <a:r>
              <a:rPr lang="cs-CZ" dirty="0" smtClean="0"/>
              <a:t>hymna</a:t>
            </a:r>
          </a:p>
          <a:p>
            <a:pPr>
              <a:lnSpc>
                <a:spcPct val="200000"/>
              </a:lnSpc>
              <a:buFont typeface="Wingdings" pitchFamily="2" charset="2"/>
              <a:buChar char="q"/>
            </a:pPr>
            <a:r>
              <a:rPr lang="cs-CZ" dirty="0" smtClean="0"/>
              <a:t>jazyk</a:t>
            </a:r>
          </a:p>
          <a:p>
            <a:pPr>
              <a:lnSpc>
                <a:spcPct val="200000"/>
              </a:lnSpc>
              <a:buFont typeface="Wingdings" pitchFamily="2" charset="2"/>
              <a:buChar char="q"/>
            </a:pPr>
            <a:r>
              <a:rPr lang="cs-CZ" dirty="0" smtClean="0"/>
              <a:t>historie</a:t>
            </a:r>
          </a:p>
          <a:p>
            <a:pPr>
              <a:lnSpc>
                <a:spcPct val="200000"/>
              </a:lnSpc>
              <a:buFont typeface="Wingdings" pitchFamily="2" charset="2"/>
              <a:buChar char="q"/>
            </a:pPr>
            <a:r>
              <a:rPr lang="cs-CZ" dirty="0" smtClean="0"/>
              <a:t>sounáležitost</a:t>
            </a:r>
          </a:p>
          <a:p>
            <a:pPr>
              <a:buFont typeface="Wingdings" pitchFamily="2" charset="2"/>
              <a:buChar char="q"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>
              <a:lnSpc>
                <a:spcPct val="200000"/>
              </a:lnSpc>
              <a:buFont typeface="Wingdings" pitchFamily="2" charset="2"/>
              <a:buChar char="q"/>
            </a:pPr>
            <a:r>
              <a:rPr lang="cs-CZ" dirty="0" smtClean="0"/>
              <a:t>hranice</a:t>
            </a:r>
          </a:p>
          <a:p>
            <a:pPr>
              <a:lnSpc>
                <a:spcPct val="200000"/>
              </a:lnSpc>
              <a:buFont typeface="Wingdings" pitchFamily="2" charset="2"/>
              <a:buChar char="q"/>
            </a:pPr>
            <a:r>
              <a:rPr lang="cs-CZ" dirty="0" smtClean="0"/>
              <a:t>vlajka</a:t>
            </a:r>
          </a:p>
          <a:p>
            <a:pPr>
              <a:lnSpc>
                <a:spcPct val="200000"/>
              </a:lnSpc>
              <a:buFont typeface="Wingdings" pitchFamily="2" charset="2"/>
              <a:buChar char="q"/>
            </a:pPr>
            <a:r>
              <a:rPr lang="cs-CZ" dirty="0" smtClean="0"/>
              <a:t>kultura</a:t>
            </a:r>
          </a:p>
          <a:p>
            <a:pPr>
              <a:lnSpc>
                <a:spcPct val="200000"/>
              </a:lnSpc>
              <a:buFont typeface="Wingdings" pitchFamily="2" charset="2"/>
              <a:buChar char="q"/>
            </a:pPr>
            <a:r>
              <a:rPr lang="cs-CZ" dirty="0" smtClean="0"/>
              <a:t>území</a:t>
            </a:r>
            <a:endParaRPr lang="cs-CZ" dirty="0"/>
          </a:p>
        </p:txBody>
      </p:sp>
      <p:sp>
        <p:nvSpPr>
          <p:cNvPr id="5" name="Veselý obličej 4"/>
          <p:cNvSpPr/>
          <p:nvPr/>
        </p:nvSpPr>
        <p:spPr>
          <a:xfrm>
            <a:off x="2951272" y="5373216"/>
            <a:ext cx="648072" cy="504056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00"/>
              </a:solidFill>
            </a:endParaRPr>
          </a:p>
        </p:txBody>
      </p:sp>
      <p:sp>
        <p:nvSpPr>
          <p:cNvPr id="6" name="Veselý obličej 5"/>
          <p:cNvSpPr/>
          <p:nvPr/>
        </p:nvSpPr>
        <p:spPr>
          <a:xfrm>
            <a:off x="2123728" y="4509120"/>
            <a:ext cx="648072" cy="504056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00"/>
              </a:solidFill>
            </a:endParaRPr>
          </a:p>
        </p:txBody>
      </p:sp>
      <p:sp>
        <p:nvSpPr>
          <p:cNvPr id="7" name="Veselý obličej 6"/>
          <p:cNvSpPr/>
          <p:nvPr/>
        </p:nvSpPr>
        <p:spPr>
          <a:xfrm>
            <a:off x="1691680" y="3590096"/>
            <a:ext cx="648072" cy="504056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00"/>
              </a:solidFill>
            </a:endParaRPr>
          </a:p>
        </p:txBody>
      </p:sp>
      <p:sp>
        <p:nvSpPr>
          <p:cNvPr id="8" name="Veselý obličej 7"/>
          <p:cNvSpPr/>
          <p:nvPr/>
        </p:nvSpPr>
        <p:spPr>
          <a:xfrm>
            <a:off x="6300192" y="3601732"/>
            <a:ext cx="648072" cy="504056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00"/>
              </a:solidFill>
            </a:endParaRPr>
          </a:p>
        </p:txBody>
      </p:sp>
      <p:sp>
        <p:nvSpPr>
          <p:cNvPr id="9" name="Veselý obličej 8"/>
          <p:cNvSpPr/>
          <p:nvPr/>
        </p:nvSpPr>
        <p:spPr>
          <a:xfrm>
            <a:off x="6054000" y="4541244"/>
            <a:ext cx="648072" cy="504056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2334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 uiExpand="1" build="p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/>
              <a:t>Použité zdroje: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r>
              <a:rPr lang="cs-CZ" dirty="0" smtClean="0"/>
              <a:t>Židovská hvězda [ cit.2011-10-22]. Dostupné na &lt;</a:t>
            </a:r>
            <a:r>
              <a:rPr lang="cs-CZ" dirty="0" smtClean="0">
                <a:hlinkClick r:id="rId2"/>
              </a:rPr>
              <a:t>WWW:http</a:t>
            </a:r>
            <a:r>
              <a:rPr lang="cs-CZ" dirty="0">
                <a:hlinkClick r:id="rId2"/>
              </a:rPr>
              <a:t>://office.microsoft.com/</a:t>
            </a:r>
            <a:r>
              <a:rPr lang="cs-CZ" dirty="0" err="1">
                <a:hlinkClick r:id="rId2"/>
              </a:rPr>
              <a:t>cs-cz</a:t>
            </a:r>
            <a:r>
              <a:rPr lang="cs-CZ" dirty="0">
                <a:hlinkClick r:id="rId2"/>
              </a:rPr>
              <a:t>/</a:t>
            </a:r>
            <a:r>
              <a:rPr lang="cs-CZ" dirty="0" err="1">
                <a:hlinkClick r:id="rId2"/>
              </a:rPr>
              <a:t>images</a:t>
            </a:r>
            <a:r>
              <a:rPr lang="cs-CZ" dirty="0">
                <a:hlinkClick r:id="rId2"/>
              </a:rPr>
              <a:t>/nabozenstvi-CM079001947.aspx#ai:MP900313799</a:t>
            </a:r>
            <a:r>
              <a:rPr lang="cs-CZ" dirty="0" smtClean="0">
                <a:hlinkClick r:id="rId3"/>
              </a:rPr>
              <a:t>|</a:t>
            </a:r>
            <a:r>
              <a:rPr lang="cs-CZ" dirty="0" smtClean="0"/>
              <a:t>&gt;</a:t>
            </a:r>
            <a:endParaRPr lang="cs-CZ" dirty="0"/>
          </a:p>
          <a:p>
            <a:r>
              <a:rPr lang="cs-CZ" dirty="0" smtClean="0"/>
              <a:t>Obrázek[ cit.2011-10-22]. Dostupný na WWW:     &lt;</a:t>
            </a:r>
            <a:r>
              <a:rPr lang="cs-CZ" dirty="0" smtClean="0">
                <a:hlinkClick r:id="rId4"/>
              </a:rPr>
              <a:t>http</a:t>
            </a:r>
            <a:r>
              <a:rPr lang="cs-CZ" dirty="0">
                <a:hlinkClick r:id="rId4"/>
              </a:rPr>
              <a:t>://</a:t>
            </a:r>
            <a:r>
              <a:rPr lang="cs-CZ" dirty="0" smtClean="0">
                <a:hlinkClick r:id="rId4"/>
              </a:rPr>
              <a:t>officeimg.vo.msecnd.net/en-</a:t>
            </a:r>
            <a:r>
              <a:rPr lang="cs-CZ" dirty="0" err="1" smtClean="0">
                <a:hlinkClick r:id="rId4"/>
              </a:rPr>
              <a:t>us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images</a:t>
            </a:r>
            <a:r>
              <a:rPr lang="cs-CZ" dirty="0" smtClean="0">
                <a:hlinkClick r:id="rId4"/>
              </a:rPr>
              <a:t>/MH900415096.jpg</a:t>
            </a:r>
            <a:r>
              <a:rPr lang="cs-CZ" dirty="0" smtClean="0"/>
              <a:t>&gt;</a:t>
            </a:r>
            <a:endParaRPr lang="cs-CZ" dirty="0"/>
          </a:p>
          <a:p>
            <a:endParaRPr lang="cs-CZ" dirty="0" smtClean="0"/>
          </a:p>
          <a:p>
            <a:r>
              <a:rPr lang="cs-CZ" dirty="0" smtClean="0"/>
              <a:t>automobil[ cit.2011-10-22].Dostupný na WWW:&lt;</a:t>
            </a:r>
            <a:r>
              <a:rPr lang="cs-CZ" dirty="0" smtClean="0">
                <a:hlinkClick r:id="rId5"/>
              </a:rPr>
              <a:t>http</a:t>
            </a:r>
            <a:r>
              <a:rPr lang="cs-CZ" dirty="0">
                <a:hlinkClick r:id="rId5"/>
              </a:rPr>
              <a:t>://</a:t>
            </a:r>
            <a:r>
              <a:rPr lang="cs-CZ" dirty="0" smtClean="0">
                <a:hlinkClick r:id="rId5"/>
              </a:rPr>
              <a:t>cs.wikipedia.org/wiki/</a:t>
            </a:r>
            <a:r>
              <a:rPr lang="cs-CZ" dirty="0" err="1" smtClean="0">
                <a:hlinkClick r:id="rId5"/>
              </a:rPr>
              <a:t>Volkswagen_Passat</a:t>
            </a:r>
            <a:r>
              <a:rPr lang="cs-CZ" dirty="0" smtClean="0"/>
              <a:t>&gt;</a:t>
            </a:r>
          </a:p>
          <a:p>
            <a:r>
              <a:rPr lang="cs-CZ" dirty="0" smtClean="0"/>
              <a:t>Slovenská vlajka </a:t>
            </a:r>
            <a:r>
              <a:rPr lang="cs-CZ" dirty="0"/>
              <a:t>[ cit.2011-10-22]. Dostupné na </a:t>
            </a:r>
            <a:r>
              <a:rPr lang="cs-CZ" dirty="0" smtClean="0"/>
              <a:t>WWW: &lt;</a:t>
            </a:r>
            <a:r>
              <a:rPr lang="cs-CZ" dirty="0" smtClean="0">
                <a:hlinkClick r:id="rId6"/>
              </a:rPr>
              <a:t>http</a:t>
            </a:r>
            <a:r>
              <a:rPr lang="cs-CZ" dirty="0">
                <a:hlinkClick r:id="rId6"/>
              </a:rPr>
              <a:t>://</a:t>
            </a:r>
            <a:r>
              <a:rPr lang="cs-CZ" dirty="0" smtClean="0">
                <a:hlinkClick r:id="rId6"/>
              </a:rPr>
              <a:t>cs.wikipedia.org/wiki/</a:t>
            </a:r>
            <a:r>
              <a:rPr lang="cs-CZ" dirty="0" err="1" smtClean="0">
                <a:hlinkClick r:id="rId6"/>
              </a:rPr>
              <a:t>Soubor:Flag_of_Slovakia.svg</a:t>
            </a:r>
            <a:r>
              <a:rPr lang="cs-CZ" dirty="0" smtClean="0"/>
              <a:t>&gt;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LUNEROVÁ</a:t>
            </a:r>
            <a:r>
              <a:rPr lang="cs-CZ" dirty="0"/>
              <a:t>, Jitka; ŠTĚRBA, Radim ; SVOBODOVÁ, Monika. </a:t>
            </a:r>
            <a:r>
              <a:rPr lang="cs-CZ" i="1" dirty="0"/>
              <a:t>Výchova k občanství</a:t>
            </a:r>
            <a:r>
              <a:rPr lang="cs-CZ" dirty="0"/>
              <a:t>. Brno : Nová škola, 2010. 79 s. ISBN 9788072891177</a:t>
            </a:r>
            <a:r>
              <a:rPr lang="cs-CZ" dirty="0" smtClean="0"/>
              <a:t>.</a:t>
            </a:r>
          </a:p>
          <a:p>
            <a:r>
              <a:rPr lang="cs-CZ" dirty="0"/>
              <a:t>SKÁCELOVÁ, Jana; MRÁZOVÁ, Lenka. </a:t>
            </a:r>
            <a:r>
              <a:rPr lang="cs-CZ" i="1" dirty="0"/>
              <a:t>Výchova k občanství</a:t>
            </a:r>
            <a:r>
              <a:rPr lang="cs-CZ" dirty="0"/>
              <a:t>. Brno : Nová škola, 2010. 76 s. ISBN 978-80-7289-127-6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61859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692</TotalTime>
  <Words>277</Words>
  <Application>Microsoft Office PowerPoint</Application>
  <PresentationFormat>Předvádění na obrazovce (4:3)</PresentationFormat>
  <Paragraphs>90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Národ</vt:lpstr>
      <vt:lpstr>Národ</vt:lpstr>
      <vt:lpstr>Znaky národa</vt:lpstr>
      <vt:lpstr>Národ</vt:lpstr>
      <vt:lpstr>Národnostní menšiny</vt:lpstr>
      <vt:lpstr>Národnostní menšiny v ČR</vt:lpstr>
      <vt:lpstr>Početné národnostní menšiny v ČR</vt:lpstr>
      <vt:lpstr>Doplň informace:</vt:lpstr>
      <vt:lpstr>Přiřaď k obrázku správnou národnost:</vt:lpstr>
      <vt:lpstr>Vyber znaky národa:</vt:lpstr>
      <vt:lpstr>Použité zdroje: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Libuše Gondkovská</dc:creator>
  <cp:lastModifiedBy>Libuše Gondkovská</cp:lastModifiedBy>
  <cp:revision>25</cp:revision>
  <dcterms:created xsi:type="dcterms:W3CDTF">2011-08-03T06:27:36Z</dcterms:created>
  <dcterms:modified xsi:type="dcterms:W3CDTF">2012-03-21T22:08:48Z</dcterms:modified>
</cp:coreProperties>
</file>