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57" r:id="rId3"/>
    <p:sldId id="261" r:id="rId4"/>
    <p:sldId id="260" r:id="rId5"/>
    <p:sldId id="256" r:id="rId6"/>
    <p:sldId id="262" r:id="rId7"/>
    <p:sldId id="266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BDDD7-F451-417E-AFD7-5770E6C3D3A2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9F7B53-F29B-4B4C-9D24-72A7809D8F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3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33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838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44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45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677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93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017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915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010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705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533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289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2F8015D-F95C-4794-A71D-9F9AB4100237}" type="datetimeFigureOut">
              <a:rPr lang="cs-CZ" smtClean="0"/>
              <a:t>29.3.2015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ED05AAD-5093-49C4-B562-636D02461B8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542846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oblast: Člověk a jeho svět)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 velkého, pro malého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3_01_PR_Pro velkého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22.9.2014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paměť a pracují s textem.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6703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usic"/>
          <p:cNvSpPr>
            <a:spLocks noEditPoints="1" noChangeArrowheads="1"/>
          </p:cNvSpPr>
          <p:nvPr/>
        </p:nvSpPr>
        <p:spPr bwMode="auto">
          <a:xfrm>
            <a:off x="611560" y="260649"/>
            <a:ext cx="7128792" cy="648072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726" y="1196752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cs-CZ" b="1" u="sng" dirty="0" smtClean="0"/>
              <a:t>Přečti text písně</a:t>
            </a:r>
            <a:br>
              <a:rPr lang="cs-CZ" b="1" u="sng" dirty="0" smtClean="0"/>
            </a:br>
            <a:r>
              <a:rPr lang="cs-CZ" sz="5600" b="1" u="sng" dirty="0">
                <a:solidFill>
                  <a:prstClr val="black"/>
                </a:solidFill>
                <a:ea typeface="+mn-ea"/>
                <a:cs typeface="+mn-cs"/>
              </a:rPr>
              <a:t>Pro velkého, pro malého</a:t>
            </a:r>
            <a:r>
              <a:rPr lang="cs-CZ" sz="4600" dirty="0">
                <a:solidFill>
                  <a:srgbClr val="1F497D">
                    <a:lumMod val="75000"/>
                  </a:srgbClr>
                </a:solidFill>
                <a:ea typeface="+mn-ea"/>
                <a:cs typeface="+mn-cs"/>
              </a:rPr>
              <a:t/>
            </a:r>
            <a:br>
              <a:rPr lang="cs-CZ" sz="4600" dirty="0">
                <a:solidFill>
                  <a:srgbClr val="1F497D">
                    <a:lumMod val="75000"/>
                  </a:srgbClr>
                </a:solidFill>
                <a:ea typeface="+mn-ea"/>
                <a:cs typeface="+mn-cs"/>
              </a:rPr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 algn="ctr">
              <a:buNone/>
            </a:pPr>
            <a:r>
              <a:rPr lang="cs-CZ" sz="4400" b="1" dirty="0" smtClean="0">
                <a:solidFill>
                  <a:srgbClr val="1F497D">
                    <a:lumMod val="75000"/>
                  </a:srgbClr>
                </a:solidFill>
              </a:rPr>
              <a:t>Pro </a:t>
            </a: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velkého, pro malého</a:t>
            </a:r>
          </a:p>
          <a:p>
            <a:pPr marL="0" lvl="0" indent="0" algn="ctr">
              <a:buNone/>
            </a:pP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Pán dost práce má. Když své síly dnes</a:t>
            </a:r>
          </a:p>
          <a:p>
            <a:pPr marL="0" lvl="0" indent="0" algn="ctr">
              <a:buNone/>
            </a:pP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jemu nabídneš, hned tě zaměstná.</a:t>
            </a:r>
          </a:p>
          <a:p>
            <a:pPr marL="0" lvl="0" indent="0" algn="ctr">
              <a:buNone/>
            </a:pP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Ty se ptáš, co dělat máš pro svého Spasitele: Zpívej o něm, vyprávěj, ať se ti kdo se chce směje</a:t>
            </a:r>
            <a:endParaRPr lang="cs-CZ" b="1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3958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603448"/>
            <a:ext cx="8229600" cy="1600200"/>
          </a:xfrm>
        </p:spPr>
        <p:txBody>
          <a:bodyPr/>
          <a:lstStyle/>
          <a:p>
            <a:r>
              <a:rPr lang="cs-CZ" sz="4400" b="1" u="sng" dirty="0" smtClean="0"/>
              <a:t>Doplň do textu chybějící slova</a:t>
            </a:r>
            <a:endParaRPr lang="cs-CZ" sz="4400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84584" y="1268760"/>
            <a:ext cx="6591672" cy="5589240"/>
          </a:xfrm>
        </p:spPr>
        <p:txBody>
          <a:bodyPr>
            <a:normAutofit fontScale="92500"/>
          </a:bodyPr>
          <a:lstStyle/>
          <a:p>
            <a:pPr marL="0" lvl="0" indent="0" algn="ctr">
              <a:buNone/>
            </a:pP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Pro velkého, pro malého</a:t>
            </a:r>
          </a:p>
          <a:p>
            <a:pPr marL="0" lvl="0" indent="0" algn="ctr">
              <a:buNone/>
            </a:pP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Pán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dost práce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____.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Když své síly dnes</a:t>
            </a:r>
          </a:p>
          <a:p>
            <a:pPr marL="0" lvl="0" indent="0" algn="ctr">
              <a:buNone/>
            </a:pP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jemu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__________,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hned tě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__________.</a:t>
            </a:r>
            <a:endParaRPr lang="cs-CZ" sz="4000" dirty="0">
              <a:solidFill>
                <a:srgbClr val="1F497D">
                  <a:lumMod val="75000"/>
                </a:srgbClr>
              </a:solidFill>
            </a:endParaRPr>
          </a:p>
          <a:p>
            <a:pPr marL="0" lvl="0" indent="0" algn="ctr">
              <a:buNone/>
            </a:pP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Ty se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______,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co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máš pro svého Spasitele: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_______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o něm,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__________, </a:t>
            </a:r>
            <a:r>
              <a:rPr lang="cs-CZ" sz="4000" dirty="0">
                <a:solidFill>
                  <a:srgbClr val="1F497D">
                    <a:lumMod val="75000"/>
                  </a:srgbClr>
                </a:solidFill>
              </a:rPr>
              <a:t>ať se ti kdo se chce </a:t>
            </a:r>
            <a:r>
              <a:rPr lang="cs-CZ" sz="4000" dirty="0" smtClean="0">
                <a:solidFill>
                  <a:srgbClr val="1F497D">
                    <a:lumMod val="75000"/>
                  </a:srgbClr>
                </a:solidFill>
              </a:rPr>
              <a:t>_______.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85040" y="5805264"/>
            <a:ext cx="2339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vyprávěj</a:t>
            </a:r>
          </a:p>
        </p:txBody>
      </p:sp>
      <p:sp>
        <p:nvSpPr>
          <p:cNvPr id="3" name="Obdélník 2"/>
          <p:cNvSpPr/>
          <p:nvPr/>
        </p:nvSpPr>
        <p:spPr>
          <a:xfrm>
            <a:off x="6867080" y="1976822"/>
            <a:ext cx="22461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srgbClr val="FF0000"/>
                </a:solidFill>
              </a:rPr>
              <a:t>nabídneš</a:t>
            </a:r>
          </a:p>
        </p:txBody>
      </p:sp>
      <p:sp>
        <p:nvSpPr>
          <p:cNvPr id="6" name="Obdélník 5"/>
          <p:cNvSpPr/>
          <p:nvPr/>
        </p:nvSpPr>
        <p:spPr>
          <a:xfrm>
            <a:off x="7668344" y="3208338"/>
            <a:ext cx="894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srgbClr val="FF0000"/>
                </a:solidFill>
              </a:rPr>
              <a:t>má</a:t>
            </a:r>
          </a:p>
        </p:txBody>
      </p:sp>
      <p:sp>
        <p:nvSpPr>
          <p:cNvPr id="7" name="Obdélník 6"/>
          <p:cNvSpPr/>
          <p:nvPr/>
        </p:nvSpPr>
        <p:spPr>
          <a:xfrm>
            <a:off x="6629156" y="1242611"/>
            <a:ext cx="24515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zaměstná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448059" y="2684708"/>
            <a:ext cx="13147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dělat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217721" y="4434578"/>
            <a:ext cx="15448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srgbClr val="FF0000"/>
                </a:solidFill>
              </a:rPr>
              <a:t>zpívej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359202" y="5140115"/>
            <a:ext cx="12618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ptáš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36059" y="3916224"/>
            <a:ext cx="15953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směje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3798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8.17761E-6 L -0.37083 -0.20282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8575E-6 L -0.52153 0.15148 " pathEditMode="relative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2.11841E-6 L -0.46754 0.35245 " pathEditMode="relative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5717E-6 L -0.61389 -0.12304 " pathEditMode="relative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8.59389E-6 L -0.3507 0.23566 " pathEditMode="relative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20814E-6 L -0.2309 0.05736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6.91027E-6 L -0.46146 -0.05135 " pathEditMode="relative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5.06938E-6 L -0.31527 0.30527 " pathEditMode="relative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836712"/>
            <a:ext cx="7772400" cy="849337"/>
          </a:xfrm>
        </p:spPr>
        <p:txBody>
          <a:bodyPr>
            <a:normAutofit fontScale="90000"/>
          </a:bodyPr>
          <a:lstStyle/>
          <a:p>
            <a:r>
              <a:rPr lang="cs-CZ" sz="5400" b="1" u="sng" dirty="0" smtClean="0"/>
              <a:t/>
            </a:r>
            <a:br>
              <a:rPr lang="cs-CZ" sz="5400" b="1" u="sng" dirty="0" smtClean="0"/>
            </a:br>
            <a:r>
              <a:rPr lang="cs-CZ" sz="5300" b="1" u="sng" dirty="0">
                <a:solidFill>
                  <a:prstClr val="black"/>
                </a:solidFill>
              </a:rPr>
              <a:t>Najdi v textu </a:t>
            </a:r>
            <a:r>
              <a:rPr lang="cs-CZ" sz="5300" b="1" u="sng" dirty="0" smtClean="0">
                <a:solidFill>
                  <a:prstClr val="black"/>
                </a:solidFill>
              </a:rPr>
              <a:t>vetřelce</a:t>
            </a:r>
            <a:br>
              <a:rPr lang="cs-CZ" sz="5300" b="1" u="sng" dirty="0" smtClean="0">
                <a:solidFill>
                  <a:prstClr val="black"/>
                </a:solidFill>
              </a:rPr>
            </a:br>
            <a:r>
              <a:rPr lang="cs-CZ" sz="5300" b="1" dirty="0" smtClean="0">
                <a:solidFill>
                  <a:srgbClr val="0070C0"/>
                </a:solidFill>
              </a:rPr>
              <a:t>Pro velkého, pro malého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748464" cy="5301208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       Pán dost práce má. Když své síly dnes       </a:t>
            </a:r>
          </a:p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jemu nabídneš, hned tě  zaměstná.</a:t>
            </a:r>
          </a:p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Ty se ptáš,               co dělat máš pro svého Spasitele: Zpívej o něm,      vyprávěj, ať            se ti kdo se chce směje.</a:t>
            </a:r>
            <a:endParaRPr lang="cs-CZ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86155" y="1630541"/>
            <a:ext cx="10615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2F5897">
                    <a:lumMod val="75000"/>
                  </a:srgbClr>
                </a:solidFill>
                <a:latin typeface="Century Gothic"/>
              </a:rPr>
              <a:t>aby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5940152" y="2191252"/>
            <a:ext cx="9749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2F5897">
                    <a:lumMod val="75000"/>
                  </a:srgbClr>
                </a:solidFill>
                <a:latin typeface="Century Gothic"/>
              </a:rPr>
              <a:t>ale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812360" y="2899138"/>
            <a:ext cx="3080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2F5897">
                    <a:lumMod val="75000"/>
                  </a:srgbClr>
                </a:solidFill>
                <a:latin typeface="Century Gothic"/>
              </a:rPr>
              <a:t>i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325312" y="4233282"/>
            <a:ext cx="20617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2F5897">
                    <a:lumMod val="75000"/>
                  </a:srgbClr>
                </a:solidFill>
                <a:latin typeface="Century Gothic"/>
              </a:rPr>
              <a:t>protože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65297" y="5485470"/>
            <a:ext cx="7489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2F5897">
                    <a:lumMod val="75000"/>
                  </a:srgbClr>
                </a:solidFill>
                <a:latin typeface="Century Gothic"/>
              </a:rPr>
              <a:t>že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91950" y="5485470"/>
            <a:ext cx="16321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2F5897">
                    <a:lumMod val="75000"/>
                  </a:srgbClr>
                </a:solidFill>
                <a:latin typeface="Century Gothic"/>
              </a:rPr>
              <a:t>nebo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86689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Jak se jmenuje přísloví o práci a její odměně?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8600" dirty="0" smtClean="0"/>
              <a:t>BEZ </a:t>
            </a:r>
          </a:p>
          <a:p>
            <a:pPr marL="0" indent="0">
              <a:buNone/>
            </a:pPr>
            <a:r>
              <a:rPr lang="cs-CZ" sz="8600" dirty="0" smtClean="0"/>
              <a:t>PRÁCE </a:t>
            </a:r>
          </a:p>
          <a:p>
            <a:pPr marL="0" indent="0">
              <a:buNone/>
            </a:pPr>
            <a:r>
              <a:rPr lang="cs-CZ" sz="8600" dirty="0" smtClean="0"/>
              <a:t>NEJSOU</a:t>
            </a:r>
          </a:p>
          <a:p>
            <a:pPr marL="0" indent="0">
              <a:buNone/>
            </a:pPr>
            <a:r>
              <a:rPr lang="cs-CZ" sz="8600" dirty="0" smtClean="0"/>
              <a:t>KOLÁČE</a:t>
            </a:r>
          </a:p>
          <a:p>
            <a:pPr marL="0" indent="0">
              <a:buNone/>
            </a:pPr>
            <a:r>
              <a:rPr lang="cs-CZ" sz="8600" b="1" dirty="0" smtClean="0"/>
              <a:t>Jaký je význam tohoto přísloví? Vysvětli.</a:t>
            </a:r>
            <a:endParaRPr lang="cs-CZ" sz="8600" b="1" dirty="0"/>
          </a:p>
          <a:p>
            <a:pPr marL="0" indent="0">
              <a:buNone/>
            </a:pPr>
            <a:endParaRPr lang="cs-CZ" sz="4000" i="1" dirty="0" smtClean="0"/>
          </a:p>
        </p:txBody>
      </p:sp>
      <p:pic>
        <p:nvPicPr>
          <p:cNvPr id="1026" name="Picture 2" descr="C:\Users\Ema\AppData\Local\Microsoft\Windows\Temporary Internet Files\Content.IE5\A78I5KDE\MC9003495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504" y="1844824"/>
            <a:ext cx="2621802" cy="26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5327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usic"/>
          <p:cNvSpPr>
            <a:spLocks noEditPoints="1" noChangeArrowheads="1"/>
          </p:cNvSpPr>
          <p:nvPr/>
        </p:nvSpPr>
        <p:spPr bwMode="auto">
          <a:xfrm>
            <a:off x="611560" y="260649"/>
            <a:ext cx="7128792" cy="648072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726" y="1196752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cs-CZ" b="1" u="sng" dirty="0" smtClean="0"/>
              <a:t>Nyní si písničku zazpívejme</a:t>
            </a:r>
            <a:r>
              <a:rPr lang="cs-CZ" sz="4600" dirty="0">
                <a:solidFill>
                  <a:srgbClr val="1F497D">
                    <a:lumMod val="75000"/>
                  </a:srgbClr>
                </a:solidFill>
                <a:ea typeface="+mn-ea"/>
                <a:cs typeface="+mn-cs"/>
              </a:rPr>
              <a:t/>
            </a:r>
            <a:br>
              <a:rPr lang="cs-CZ" sz="4600" dirty="0">
                <a:solidFill>
                  <a:srgbClr val="1F497D">
                    <a:lumMod val="75000"/>
                  </a:srgbClr>
                </a:solidFill>
                <a:ea typeface="+mn-ea"/>
                <a:cs typeface="+mn-cs"/>
              </a:rPr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 algn="ctr">
              <a:buNone/>
            </a:pPr>
            <a:r>
              <a:rPr lang="cs-CZ" sz="4400" b="1" dirty="0" smtClean="0">
                <a:solidFill>
                  <a:srgbClr val="1F497D">
                    <a:lumMod val="75000"/>
                  </a:srgbClr>
                </a:solidFill>
              </a:rPr>
              <a:t>Pro </a:t>
            </a: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velkého, pro malého</a:t>
            </a:r>
          </a:p>
          <a:p>
            <a:pPr marL="0" lvl="0" indent="0" algn="ctr">
              <a:buNone/>
            </a:pP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Pán dost práce má. Když své síly dnes</a:t>
            </a:r>
          </a:p>
          <a:p>
            <a:pPr marL="0" lvl="0" indent="0" algn="ctr">
              <a:buNone/>
            </a:pP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jemu nabídneš, hned tě zaměstná.</a:t>
            </a:r>
          </a:p>
          <a:p>
            <a:pPr marL="0" lvl="0" indent="0" algn="ctr">
              <a:buNone/>
            </a:pPr>
            <a:r>
              <a:rPr lang="cs-CZ" sz="4400" b="1" dirty="0">
                <a:solidFill>
                  <a:srgbClr val="1F497D">
                    <a:lumMod val="75000"/>
                  </a:srgbClr>
                </a:solidFill>
              </a:rPr>
              <a:t>Ty se ptáš, co dělat máš pro svého Spasitele: Zpívej o něm, vyprávěj, ať se ti kdo se chce směje</a:t>
            </a:r>
            <a:endParaRPr lang="cs-CZ" b="1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6904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</a:t>
            </a:r>
            <a:r>
              <a:rPr lang="cs-CZ" sz="2700">
                <a:solidFill>
                  <a:srgbClr val="4E3B30"/>
                </a:solidFill>
                <a:latin typeface="Franklin Gothic Book"/>
              </a:rPr>
              <a:t>MS </a:t>
            </a:r>
            <a:r>
              <a:rPr lang="cs-CZ" sz="270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smtClean="0">
                <a:solidFill>
                  <a:srgbClr val="4E3B30"/>
                </a:solidFill>
                <a:latin typeface="Franklin Gothic Book"/>
              </a:rPr>
              <a:t>Chlouba</a:t>
            </a: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, P. Zpíváme si písničku 2. Vydala ROSA, Praha. 1996.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endParaRPr lang="cs-CZ" sz="2700" dirty="0" smtClean="0">
              <a:solidFill>
                <a:srgbClr val="4E3B30"/>
              </a:solidFill>
              <a:latin typeface="Franklin Gothic Book"/>
            </a:endParaRP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endParaRPr lang="cs-CZ" sz="2700" dirty="0">
              <a:solidFill>
                <a:srgbClr val="4E3B30"/>
              </a:solidFill>
              <a:latin typeface="Franklin Gothic Book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83448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</TotalTime>
  <Words>338</Words>
  <Application>Microsoft Office PowerPoint</Application>
  <PresentationFormat>Předvádění na obrazovce (4:3)</PresentationFormat>
  <Paragraphs>68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1_Motiv systému Office</vt:lpstr>
      <vt:lpstr>Exekutivní</vt:lpstr>
      <vt:lpstr>Prezentace aplikace PowerPoint</vt:lpstr>
      <vt:lpstr>Přečti text písně Pro velkého, pro malého </vt:lpstr>
      <vt:lpstr>Doplň do textu chybějící slova</vt:lpstr>
      <vt:lpstr> Najdi v textu vetřelce Pro velkého, pro malého</vt:lpstr>
      <vt:lpstr>Jak se jmenuje přísloví o práci a její odměně?</vt:lpstr>
      <vt:lpstr>Nyní si písničku zazpívejme 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 velkého, pro malého</dc:title>
  <dc:creator>Ema</dc:creator>
  <cp:lastModifiedBy>Ema</cp:lastModifiedBy>
  <cp:revision>25</cp:revision>
  <dcterms:created xsi:type="dcterms:W3CDTF">2014-09-20T18:14:47Z</dcterms:created>
  <dcterms:modified xsi:type="dcterms:W3CDTF">2015-03-29T15:24:20Z</dcterms:modified>
</cp:coreProperties>
</file>