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  <p:sldMasterId id="2147483713" r:id="rId2"/>
    <p:sldMasterId id="2147483725" r:id="rId3"/>
    <p:sldMasterId id="2147483773" r:id="rId4"/>
  </p:sldMasterIdLst>
  <p:notesMasterIdLst>
    <p:notesMasterId r:id="rId18"/>
  </p:notesMasterIdLst>
  <p:sldIdLst>
    <p:sldId id="264" r:id="rId5"/>
    <p:sldId id="256" r:id="rId6"/>
    <p:sldId id="257" r:id="rId7"/>
    <p:sldId id="258" r:id="rId8"/>
    <p:sldId id="259" r:id="rId9"/>
    <p:sldId id="260" r:id="rId10"/>
    <p:sldId id="263" r:id="rId11"/>
    <p:sldId id="265" r:id="rId12"/>
    <p:sldId id="266" r:id="rId13"/>
    <p:sldId id="267" r:id="rId14"/>
    <p:sldId id="268" r:id="rId15"/>
    <p:sldId id="262" r:id="rId16"/>
    <p:sldId id="26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DF311C-E4DD-4D72-81FE-C0E69F2617A8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55436B-47E7-4459-BC24-274899EAE4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391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55436B-47E7-4459-BC24-274899EAE43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047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109F605-8DAB-4A3A-8893-CE8C93B2953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5C547BE-0D7E-48DD-8B49-7D19E7D852E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png"/><Relationship Id="rId2" Type="http://schemas.microsoft.com/office/2007/relationships/media" Target="../media/media1.wav"/><Relationship Id="rId1" Type="http://schemas.openxmlformats.org/officeDocument/2006/relationships/audio" Target="NULL" TargetMode="Externa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wmf"/><Relationship Id="rId4" Type="http://schemas.openxmlformats.org/officeDocument/2006/relationships/image" Target="../media/image5.gif"/><Relationship Id="rId9" Type="http://schemas.openxmlformats.org/officeDocument/2006/relationships/image" Target="../media/image10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17.wmf"/><Relationship Id="rId4" Type="http://schemas.openxmlformats.org/officeDocument/2006/relationships/image" Target="../media/image11.wmf"/><Relationship Id="rId9" Type="http://schemas.openxmlformats.org/officeDocument/2006/relationships/image" Target="../media/image1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01_duben_2008.jpg" TargetMode="External"/><Relationship Id="rId3" Type="http://schemas.openxmlformats.org/officeDocument/2006/relationships/image" Target="../media/image26.jpeg"/><Relationship Id="rId7" Type="http://schemas.openxmlformats.org/officeDocument/2006/relationships/image" Target="../media/image28.jpeg"/><Relationship Id="rId2" Type="http://schemas.openxmlformats.org/officeDocument/2006/relationships/hyperlink" Target="http://cs.wikipedia.org/wiki/Soubor:PolicistaCeskyTesin.jpg" TargetMode="External"/><Relationship Id="rId1" Type="http://schemas.openxmlformats.org/officeDocument/2006/relationships/slideLayout" Target="../slideLayouts/slideLayout23.xml"/><Relationship Id="rId6" Type="http://schemas.openxmlformats.org/officeDocument/2006/relationships/hyperlink" Target="http://cs.wikipedia.org/wiki/Soubor:Czech_special_disciplinary_force,_Prague,_012009.jpg" TargetMode="External"/><Relationship Id="rId5" Type="http://schemas.openxmlformats.org/officeDocument/2006/relationships/image" Target="../media/image27.jpeg"/><Relationship Id="rId4" Type="http://schemas.openxmlformats.org/officeDocument/2006/relationships/hyperlink" Target="http://cs.wikipedia.org/wiki/Soubor:Policie_Czech_republic_Skoda_Ohrada.JPG" TargetMode="External"/><Relationship Id="rId9" Type="http://schemas.openxmlformats.org/officeDocument/2006/relationships/image" Target="../media/image2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30.jpeg"/><Relationship Id="rId7" Type="http://schemas.openxmlformats.org/officeDocument/2006/relationships/image" Target="../media/image32.jpeg"/><Relationship Id="rId2" Type="http://schemas.openxmlformats.org/officeDocument/2006/relationships/hyperlink" Target="http://cs.wikipedia.org/wiki/Soubor:Povoden_2002_hlasna_treban.jpg" TargetMode="External"/><Relationship Id="rId1" Type="http://schemas.openxmlformats.org/officeDocument/2006/relationships/slideLayout" Target="../slideLayouts/slideLayout23.xml"/><Relationship Id="rId6" Type="http://schemas.openxmlformats.org/officeDocument/2006/relationships/hyperlink" Target="http://cs.wikipedia.org/wiki/Soubor:Studenka_train_accident.jpg" TargetMode="External"/><Relationship Id="rId5" Type="http://schemas.openxmlformats.org/officeDocument/2006/relationships/image" Target="../media/image31.jpeg"/><Relationship Id="rId4" Type="http://schemas.openxmlformats.org/officeDocument/2006/relationships/hyperlink" Target="http://cs.wikipedia.org/wiki/Soubor:FirePhotography.jpg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cs.wikipedia.org/wiki/Soubor:PolicistaCeskyTesin.jpg" TargetMode="External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http://cs.wikipedia.org/wiki/Soubor:Studenka_train_accident.jpg" TargetMode="Externa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31.jpeg"/><Relationship Id="rId5" Type="http://schemas.openxmlformats.org/officeDocument/2006/relationships/hyperlink" Target="http://cs.wikipedia.org/wiki/Soubor:FirePhotography.jpg" TargetMode="External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voden_2002_hlasna_treban.jpg" TargetMode="External"/><Relationship Id="rId2" Type="http://schemas.openxmlformats.org/officeDocument/2006/relationships/hyperlink" Target="http://cs.wikipedia.org/wiki/Soubor:K01_duben_2008.jpg" TargetMode="External"/><Relationship Id="rId1" Type="http://schemas.openxmlformats.org/officeDocument/2006/relationships/slideLayout" Target="../slideLayouts/slideLayout34.xml"/><Relationship Id="rId6" Type="http://schemas.openxmlformats.org/officeDocument/2006/relationships/hyperlink" Target="http://cs.wikipedia.org/wiki/Soubor:Havarie_D1_126km.jpg" TargetMode="External"/><Relationship Id="rId5" Type="http://schemas.openxmlformats.org/officeDocument/2006/relationships/hyperlink" Target="http://cs.wikipedia.org/wiki/Soubor:Studenka_train_accident.jpg" TargetMode="External"/><Relationship Id="rId4" Type="http://schemas.openxmlformats.org/officeDocument/2006/relationships/hyperlink" Target="http://cs.wikipedia.org/wiki/Soubor:FirePhotography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ry%C5%A1tof_09_LZS_Olomouc_Tabulov%C3%BD_vrch_OK-AHG_EC_135_Air_Ambulance_02.JPG" TargetMode="External"/><Relationship Id="rId7" Type="http://schemas.openxmlformats.org/officeDocument/2006/relationships/hyperlink" Target="http://cs.wikipedia.org/wiki/Soubor:Czech_special_disciplinary_force,_Prague,_012009.jpg" TargetMode="External"/><Relationship Id="rId2" Type="http://schemas.openxmlformats.org/officeDocument/2006/relationships/hyperlink" Target="http://cs.wikipedia.org/wiki/Soubor:Z%C3%A1chrann%C3%A1_slu%C5%BEba_Karlovy_Vary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Policie_Czech_republic_Skoda_Ohrada.JPG" TargetMode="External"/><Relationship Id="rId5" Type="http://schemas.openxmlformats.org/officeDocument/2006/relationships/hyperlink" Target="http://cs.wikipedia.org/wiki/Soubor:PolicistaCeskyTesin.jpg" TargetMode="External"/><Relationship Id="rId4" Type="http://schemas.openxmlformats.org/officeDocument/2006/relationships/hyperlink" Target="http://cs.wikipedia.org/wiki/Soubor:Zdravotnick%C3%A1_z%C3%A1chrann%C3%A1_slu%C5%BEba_Moravskoslezsk%C3%A9ho_kraje_(01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3733" y="5229200"/>
            <a:ext cx="5762625" cy="122872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bdélník 5"/>
          <p:cNvSpPr/>
          <p:nvPr/>
        </p:nvSpPr>
        <p:spPr>
          <a:xfrm>
            <a:off x="323528" y="404664"/>
            <a:ext cx="741682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VY_32_INOVACE_17_DŮLEŽITÁ TELEFONNÍ ČÍSLA_ŠTEFKOVÁ</a:t>
            </a:r>
          </a:p>
          <a:p>
            <a:endParaRPr lang="cs-CZ" dirty="0"/>
          </a:p>
          <a:p>
            <a:r>
              <a:rPr lang="cs-CZ" dirty="0" smtClean="0"/>
              <a:t>Anotace                    </a:t>
            </a:r>
            <a:r>
              <a:rPr lang="cs-CZ" dirty="0"/>
              <a:t>Prezentace slouží </a:t>
            </a:r>
            <a:r>
              <a:rPr lang="cs-CZ" dirty="0" smtClean="0"/>
              <a:t>k procvičení telefonních čísel tísňových linek.</a:t>
            </a:r>
          </a:p>
          <a:p>
            <a:r>
              <a:rPr lang="cs-CZ" dirty="0" smtClean="0"/>
              <a:t>Autor</a:t>
            </a:r>
            <a:r>
              <a:rPr lang="cs-CZ" dirty="0"/>
              <a:t>	                Mgr. Radomíra Štefková</a:t>
            </a:r>
          </a:p>
          <a:p>
            <a:r>
              <a:rPr lang="cs-CZ" dirty="0"/>
              <a:t>Sada </a:t>
            </a:r>
            <a:r>
              <a:rPr lang="cs-CZ" dirty="0" smtClean="0"/>
              <a:t>DŮM                Člověk </a:t>
            </a:r>
            <a:r>
              <a:rPr lang="cs-CZ" dirty="0"/>
              <a:t>a jeho svět</a:t>
            </a:r>
          </a:p>
          <a:p>
            <a:r>
              <a:rPr lang="cs-CZ" dirty="0"/>
              <a:t>Předmět        </a:t>
            </a:r>
            <a:r>
              <a:rPr lang="cs-CZ" dirty="0" smtClean="0"/>
              <a:t>            Člověk </a:t>
            </a:r>
            <a:r>
              <a:rPr lang="cs-CZ" dirty="0"/>
              <a:t>a jeho svět</a:t>
            </a:r>
          </a:p>
          <a:p>
            <a:r>
              <a:rPr lang="cs-CZ" dirty="0"/>
              <a:t>Očekávaný výstup    </a:t>
            </a:r>
            <a:r>
              <a:rPr lang="cs-CZ" dirty="0" smtClean="0"/>
              <a:t>Uplatňovat zásady bezpečného chování a vědět, kdy v případě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potřeby vyhledat pomoc</a:t>
            </a:r>
          </a:p>
          <a:p>
            <a:r>
              <a:rPr lang="cs-CZ" dirty="0" smtClean="0"/>
              <a:t>Klíčová </a:t>
            </a:r>
            <a:r>
              <a:rPr lang="cs-CZ" dirty="0"/>
              <a:t>slova          </a:t>
            </a:r>
            <a:r>
              <a:rPr lang="cs-CZ" dirty="0" smtClean="0"/>
              <a:t>  tísňové volání, požár, dopravní nehoda, první pomoc</a:t>
            </a:r>
            <a:endParaRPr lang="cs-CZ" dirty="0"/>
          </a:p>
          <a:p>
            <a:r>
              <a:rPr lang="cs-CZ" dirty="0"/>
              <a:t>Pracoviště                SŠ, ZŠ a MŠ, Karviná, příspěvková organizace</a:t>
            </a:r>
          </a:p>
        </p:txBody>
      </p:sp>
    </p:spTree>
    <p:extLst>
      <p:ext uri="{BB962C8B-B14F-4D97-AF65-F5344CB8AC3E}">
        <p14:creationId xmlns:p14="http://schemas.microsoft.com/office/powerpoint/2010/main" val="3832032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RADIM\Local Settings\Temporary Internet Files\Content.IE5\PEMZ3L1I\MM90023635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9723" y="2755900"/>
            <a:ext cx="710309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RADIM\Local Settings\Temporary Internet Files\Content.IE5\ANA6GLJT\MM90035441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63639"/>
            <a:ext cx="1807642" cy="1102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RADIM\Local Settings\Temporary Internet Files\Content.IE5\8TRQ0N87\MM90031809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49229">
            <a:off x="6660232" y="260648"/>
            <a:ext cx="1916410" cy="1149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Crashes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51498.1271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99021" y="5877272"/>
            <a:ext cx="609600" cy="609600"/>
          </a:xfrm>
          <a:prstGeom prst="rect">
            <a:avLst/>
          </a:prstGeom>
        </p:spPr>
      </p:pic>
      <p:pic>
        <p:nvPicPr>
          <p:cNvPr id="1029" name="Picture 5" descr="C:\Documents and Settings\RADIM\Local Settings\Temporary Internet Files\Content.IE5\ED4TLLXK\MC9004160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8437" y="5959152"/>
            <a:ext cx="1207195" cy="68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RADIM\Local Settings\Temporary Internet Files\Content.IE5\4FTTXZEP\MC90023903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06635"/>
            <a:ext cx="1820570" cy="980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RADIM\Local Settings\Temporary Internet Files\Content.IE5\4FTTXZEP\MC90042635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547" y="235585"/>
            <a:ext cx="1433125" cy="1052439"/>
          </a:xfrm>
          <a:prstGeom prst="rect">
            <a:avLst/>
          </a:prstGeom>
          <a:noFill/>
          <a:scene3d>
            <a:camera prst="orthographicFront">
              <a:rot lat="0" lon="10799999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826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33333E-6 L 0.3382 -0.020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10" y="-1042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7.40741E-7 L -0.28594 0.3886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06" y="19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8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48148E-6 L -0.22587 -0.26111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02" y="-1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44444E-6 L 0.28246 -0.18542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15" y="-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7037E-7 L 0.3224 0.14768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11" y="7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RADIM\Local Settings\Temporary Internet Files\Content.IE5\ED4TLLXK\MC90041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223" y="1988840"/>
            <a:ext cx="2040006" cy="1152128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RADIM\Local Settings\Temporary Internet Files\Content.IE5\4FTTXZEP\MC9002390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428452"/>
            <a:ext cx="2229377" cy="1200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RADIM\Local Settings\Temporary Internet Files\Content.IE5\7DL646FD\MC900426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83" y="3573016"/>
            <a:ext cx="1827886" cy="1342339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337244" y="3858657"/>
            <a:ext cx="16097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150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6092" y="2217638"/>
            <a:ext cx="14013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155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76092" y="755873"/>
            <a:ext cx="14013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158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576092" y="5301208"/>
            <a:ext cx="14013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112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6" name="Picture 6" descr="C:\Documents and Settings\RADIM\Local Settings\Temporary Internet Files\Content.IE5\4FTTXZEP\MC9002390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55779"/>
            <a:ext cx="1140715" cy="614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Documents and Settings\RADIM\Local Settings\Temporary Internet Files\Content.IE5\ED4TLLXK\MC90041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885" y="5509849"/>
            <a:ext cx="1020003" cy="57606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Documents and Settings\RADIM\Local Settings\Temporary Internet Files\Content.IE5\7DL646FD\MC900426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372" y="5475827"/>
            <a:ext cx="913943" cy="67117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Documents and Settings\RADIM\Local Settings\Temporary Internet Files\Content.IE5\Z8YT1ROE\MP9004310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6418" y="3703435"/>
            <a:ext cx="1438771" cy="2157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Documents and Settings\RADIM\Local Settings\Temporary Internet Files\Content.IE5\R7E65KPL\MP9002895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603" y="3863089"/>
            <a:ext cx="1309837" cy="195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Documents and Settings\RADIM\Local Settings\Temporary Internet Files\Content.IE5\ANA6GLJT\MP90028984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8452"/>
            <a:ext cx="2033483" cy="1352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RADIM\Local Settings\Temporary Internet Files\Content.IE5\PEMZ3L1I\MC9003435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6529" y="203444"/>
            <a:ext cx="886054" cy="18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Documents and Settings\RADIM\Local Settings\Temporary Internet Files\Content.IE5\PEMZ3L1I\MP90043845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841" y="1787501"/>
            <a:ext cx="1242072" cy="1887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RADIM\Local Settings\Temporary Internet Files\Content.IE5\4FTTXZEP\MC90025166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5634" y="1988840"/>
            <a:ext cx="946937" cy="1501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1" y="203444"/>
            <a:ext cx="3665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Spoj telefonní čísla s obrázky.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524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6/60/Z%C3%A1chrann%C3%A1_slu%C5%BEba_Karlovy_Vary.JPG/220px-Z%C3%A1chrann%C3%A1_slu%C5%BEba_Karlovy_Va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1108"/>
            <a:ext cx="3240360" cy="2430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09232" y="380455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158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09232" y="1768573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155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04980" y="1768574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112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4288" y="380455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150</a:t>
            </a:r>
            <a:endParaRPr lang="cs-CZ" sz="4400" dirty="0">
              <a:latin typeface="Arial Black" pitchFamily="34" charset="0"/>
            </a:endParaRPr>
          </a:p>
        </p:txBody>
      </p:sp>
      <p:pic>
        <p:nvPicPr>
          <p:cNvPr id="1028" name="Picture 4" descr="http://upload.wikimedia.org/wikipedia/commons/thumb/a/a4/Kry%C5%A1tof_09_LZS_Olomouc_Tabulov%C3%BD_vrch_OK-AHG_EC_135_Air_Ambulance_02.JPG/220px-Kry%C5%A1tof_09_LZS_Olomouc_Tabulov%C3%BD_vrch_OK-AHG_EC_135_Air_Ambulance_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174" y="3140968"/>
            <a:ext cx="307234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thumb/e/ed/Zdravotnick%C3%A1_z%C3%A1chrann%C3%A1_slu%C5%BEba_Moravskoslezsk%C3%A9ho_kraje_%2801%29.JPG/220px-Zdravotnick%C3%A1_z%C3%A1chrann%C3%A1_slu%C5%BEba_Moravskoslezsk%C3%A9ho_kraje_%2801%2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3" y="2924943"/>
            <a:ext cx="3583664" cy="268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4774146" y="1686980"/>
            <a:ext cx="1634480" cy="91440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524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4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" presetClass="exit" presetSubtype="1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52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xit" presetSubtype="9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7" grpId="0"/>
      <p:bldP spid="8" grpId="0"/>
      <p:bldP spid="8" grpId="1"/>
      <p:bldP spid="9" grpId="0"/>
      <p:bldP spid="9" grpId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RADIM\Local Settings\Temporary Internet Files\Content.IE5\ANA6GLJT\MP9004073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RADIM\Local Settings\Temporary Internet Files\Content.IE5\54L6MGJ2\MP9004074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232" y="414908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RADIM\Local Settings\Temporary Internet Files\Content.IE5\6A00DOKB\MP90017894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8640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RADIM\Local Settings\Temporary Internet Files\Content.IE5\6AW2BCA2\MP90040963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56992"/>
            <a:ext cx="1998943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054200" y="3598219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158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4200" y="5402320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155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49948" y="2900538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112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2832970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150</a:t>
            </a:r>
            <a:endParaRPr lang="cs-CZ" sz="4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1741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5.55556E-7 -2.96296E-6 L -0.48924 0.21968 " pathEditMode="relative" rAng="0" ptsTypes="AA">
                                      <p:cBhvr>
                                        <p:cTn id="60" dur="4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62" y="10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xit" presetSubtype="1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heel(1)">
                                      <p:cBhvr>
                                        <p:cTn id="65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xit" presetSubtype="1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heel(1)">
                                      <p:cBhvr>
                                        <p:cTn id="70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xit" presetSubtype="1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heel(1)">
                                      <p:cBhvr>
                                        <p:cTn id="75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54200" y="3598219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158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4200" y="5402320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155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49948" y="2900538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112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08304" y="2832970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150</a:t>
            </a:r>
            <a:endParaRPr lang="cs-CZ" sz="4400" dirty="0">
              <a:latin typeface="Arial Black" pitchFamily="34" charset="0"/>
            </a:endParaRPr>
          </a:p>
        </p:txBody>
      </p:sp>
      <p:pic>
        <p:nvPicPr>
          <p:cNvPr id="3074" name="Picture 2" descr="http://upload.wikimedia.org/wikipedia/commons/thumb/2/22/PolicistaCeskyTesin.jpg/220px-PolicistaCeskyTesi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2095500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d/dc/Policie_Czech_republic_Skoda_Ohrada.JPG/220px-Policie_Czech_republic_Skoda_Ohrad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69750"/>
            <a:ext cx="2802680" cy="2102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thumb/a/a8/Czech_special_disciplinary_force%2C_Prague%2C_012009.jpg/220px-Czech_special_disciplinary_force%2C_Prague%2C_012009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04664"/>
            <a:ext cx="3630840" cy="2054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upload.wikimedia.org/wikipedia/commons/thumb/a/aa/K01_duben_2008.jpg/220px-K01_duben_2008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669979"/>
            <a:ext cx="3979080" cy="271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174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3" dur="136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365" fill="hold">
                                          <p:stCondLst>
                                            <p:cond delay="136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36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68" decel="50000" autoRev="1" fill="hold">
                                          <p:stCondLst>
                                            <p:cond delay="136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08" fill="hold">
                                          <p:stCondLst>
                                            <p:cond delay="259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38" presetClass="entr" presetSubtype="0" accel="50000" fill="hold" grpId="0" nodeType="withEffect">
                                  <p:stCondLst>
                                    <p:cond delay="225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8" presetClass="entr" presetSubtype="0" accel="50000" fill="hold" grpId="0" nodeType="withEffect">
                                  <p:stCondLst>
                                    <p:cond delay="425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136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365" fill="hold">
                                          <p:stCondLst>
                                            <p:cond delay="136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36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68" decel="50000" autoRev="1" fill="hold">
                                          <p:stCondLst>
                                            <p:cond delay="136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08" fill="hold">
                                          <p:stCondLst>
                                            <p:cond delay="259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38" presetClass="entr" presetSubtype="0" accel="50000" fill="hold" grpId="0" nodeType="withEffect">
                                  <p:stCondLst>
                                    <p:cond delay="6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4" dur="68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5" dur="682" fill="hold">
                                          <p:stCondLst>
                                            <p:cond delay="68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8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34" decel="50000" autoRev="1" fill="hold">
                                          <p:stCondLst>
                                            <p:cond delay="68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4" fill="hold">
                                          <p:stCondLst>
                                            <p:cond delay="129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94444E-6 2.22222E-6 L 1.94444E-6 -0.15764 " pathEditMode="relative" rAng="0" ptsTypes="AA">
                                      <p:cBhvr>
                                        <p:cTn id="63" dur="87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7894"/>
                                    </p:animMotion>
                                    <p:animRot by="1500000">
                                      <p:cBhvr>
                                        <p:cTn id="64" dur="43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438" fill="hold">
                                          <p:stCondLst>
                                            <p:cond delay="4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438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438" fill="hold">
                                          <p:stCondLst>
                                            <p:cond delay="1313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0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2" dur="2400" accel="1000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400" accel="1000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400" accel="1000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400" accel="1000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0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83" dur="2400" accel="1000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400" accel="1000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400" accel="1000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400" accel="1000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0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94" dur="2400" accel="1000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400" accel="1000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00" decel="100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00" decel="100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400" accel="1000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400" accel="1000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5/58/Povoden_2002_hlasna_treban.jpg/220px-Povoden_2002_hlasna_treba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52" y="386660"/>
            <a:ext cx="3384376" cy="2538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upload.wikimedia.org/wikipedia/commons/thumb/9/95/FirePhotography.jpg/330px-FirePhotography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46" y="3717032"/>
            <a:ext cx="3143250" cy="223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upload.wikimedia.org/wikipedia/commons/thumb/9/93/Studenka_train_accident.jpg/220px-Studenka_train_accident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587" y="350828"/>
            <a:ext cx="3852418" cy="2574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587" y="3841125"/>
            <a:ext cx="3739636" cy="2508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9487" y="2924943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158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5776" y="6029971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155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92556" y="2994349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 Black" pitchFamily="34" charset="0"/>
              </a:rPr>
              <a:t>112</a:t>
            </a:r>
            <a:endParaRPr lang="cs-CZ" sz="4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83613" y="5955408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150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6221" y="2175865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 Black" pitchFamily="34" charset="0"/>
              </a:rPr>
              <a:t>112</a:t>
            </a:r>
            <a:endParaRPr lang="cs-CZ" sz="4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88587" y="5563702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 Black" pitchFamily="34" charset="0"/>
              </a:rPr>
              <a:t>112</a:t>
            </a:r>
            <a:endParaRPr lang="cs-CZ" sz="4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48844" y="3717032"/>
            <a:ext cx="13147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 Black" pitchFamily="34" charset="0"/>
              </a:rPr>
              <a:t>112</a:t>
            </a:r>
            <a:endParaRPr lang="cs-CZ" sz="4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6248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3" dur="136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365" fill="hold">
                                          <p:stCondLst>
                                            <p:cond delay="136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36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68" decel="50000" autoRev="1" fill="hold">
                                          <p:stCondLst>
                                            <p:cond delay="136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08" fill="hold">
                                          <p:stCondLst>
                                            <p:cond delay="259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38" presetClass="entr" presetSubtype="0" accel="50000" fill="hold" grpId="0" nodeType="withEffect">
                                  <p:stCondLst>
                                    <p:cond delay="225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8" presetClass="entr" presetSubtype="0" accel="50000" fill="hold" grpId="0" nodeType="withEffect">
                                  <p:stCondLst>
                                    <p:cond delay="425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136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365" fill="hold">
                                          <p:stCondLst>
                                            <p:cond delay="136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36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68" decel="50000" autoRev="1" fill="hold">
                                          <p:stCondLst>
                                            <p:cond delay="136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08" fill="hold">
                                          <p:stCondLst>
                                            <p:cond delay="259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38" presetClass="entr" presetSubtype="0" accel="50000" fill="hold" grpId="0" nodeType="withEffect">
                                  <p:stCondLst>
                                    <p:cond delay="6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4" dur="68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5" dur="682" fill="hold">
                                          <p:stCondLst>
                                            <p:cond delay="68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8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34" decel="50000" autoRev="1" fill="hold">
                                          <p:stCondLst>
                                            <p:cond delay="68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4" fill="hold">
                                          <p:stCondLst>
                                            <p:cond delay="129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3.05556E-6 -2.59259E-6 L -0.39532 -0.11852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74" y="-5926"/>
                                    </p:animMotion>
                                  </p:childTnLst>
                                </p:cTn>
                              </p:par>
                              <p:par>
                                <p:cTn id="64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5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4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4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0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4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5" dur="4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4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4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1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2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8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9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6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2656"/>
            <a:ext cx="56805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Vyber správné telefonní číslo.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 descr="C:\Documents and Settings\RADIM\Local Settings\Temporary Internet Files\Content.IE5\ANA6GLJT\MP9004073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7503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804248" y="494581"/>
            <a:ext cx="1007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Arial Black" pitchFamily="34" charset="0"/>
              </a:rPr>
              <a:t>158</a:t>
            </a:r>
          </a:p>
        </p:txBody>
      </p:sp>
      <p:sp>
        <p:nvSpPr>
          <p:cNvPr id="7" name="Obdélník 6"/>
          <p:cNvSpPr/>
          <p:nvPr/>
        </p:nvSpPr>
        <p:spPr>
          <a:xfrm>
            <a:off x="6839297" y="1628800"/>
            <a:ext cx="1007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155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12530" y="2875002"/>
            <a:ext cx="1007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150</a:t>
            </a:r>
            <a:endParaRPr lang="cs-CZ" sz="32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4996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thumb/2/22/PolicistaCeskyTesin.jpg/220px-PolicistaCeskyTesi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823496"/>
            <a:ext cx="2788247" cy="371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443334" y="808792"/>
            <a:ext cx="1007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Arial Black" pitchFamily="34" charset="0"/>
              </a:rPr>
              <a:t>158</a:t>
            </a:r>
          </a:p>
        </p:txBody>
      </p:sp>
      <p:sp>
        <p:nvSpPr>
          <p:cNvPr id="7" name="Obdélník 6"/>
          <p:cNvSpPr/>
          <p:nvPr/>
        </p:nvSpPr>
        <p:spPr>
          <a:xfrm>
            <a:off x="6512611" y="2163901"/>
            <a:ext cx="1007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155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12611" y="3420129"/>
            <a:ext cx="1007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150</a:t>
            </a:r>
            <a:endParaRPr lang="cs-CZ" sz="32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349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thumb/6/60/Z%C3%A1chrann%C3%A1_slu%C5%BEba_Karlovy_Vary.JPG/220px-Z%C3%A1chrann%C3%A1_slu%C5%BEba_Karlovy_Va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39" y="1622326"/>
            <a:ext cx="3240360" cy="2430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516216" y="1484784"/>
            <a:ext cx="1007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150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65515" y="2756128"/>
            <a:ext cx="1007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155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65516" y="3933056"/>
            <a:ext cx="1007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Arial Black" pitchFamily="34" charset="0"/>
              </a:rPr>
              <a:t>158</a:t>
            </a:r>
          </a:p>
        </p:txBody>
      </p:sp>
    </p:spTree>
    <p:extLst>
      <p:ext uri="{BB962C8B-B14F-4D97-AF65-F5344CB8AC3E}">
        <p14:creationId xmlns:p14="http://schemas.microsoft.com/office/powerpoint/2010/main" val="264487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ttp://upload.wikimedia.org/wikipedia/commons/thumb/9/93/Studenka_train_accident.jpg/220px-Studenka_train_accid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90080"/>
            <a:ext cx="2813702" cy="188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01008"/>
            <a:ext cx="2504095" cy="1679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 descr="http://upload.wikimedia.org/wikipedia/commons/thumb/9/95/FirePhotography.jpg/330px-FirePhotography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789040"/>
            <a:ext cx="2334309" cy="1662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076054" y="890080"/>
            <a:ext cx="1007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158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4008" y="1964747"/>
            <a:ext cx="1007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Arial Black" pitchFamily="34" charset="0"/>
              </a:rPr>
              <a:t>150</a:t>
            </a:r>
          </a:p>
        </p:txBody>
      </p:sp>
      <p:sp>
        <p:nvSpPr>
          <p:cNvPr id="9" name="Obdélník 8"/>
          <p:cNvSpPr/>
          <p:nvPr/>
        </p:nvSpPr>
        <p:spPr>
          <a:xfrm>
            <a:off x="5651972" y="2935564"/>
            <a:ext cx="10070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155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24328" y="1971996"/>
            <a:ext cx="120898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112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528419" y="1776422"/>
            <a:ext cx="1265709" cy="101461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290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 build="allAtOnce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3640" y="332656"/>
            <a:ext cx="8352928" cy="141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Microsoft Office klipart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FRANĚK</a:t>
            </a:r>
            <a:r>
              <a:rPr lang="cs-CZ" sz="1600" dirty="0">
                <a:solidFill>
                  <a:schemeClr val="bg1"/>
                </a:solidFill>
              </a:rPr>
              <a:t>, Ondřej. http://cs.wikipedia.org/wiki/Policie_%C4%8Cesk%C3%A9_republiky [online]. [cit. 9.4.2012]. Dostupný na WWW: </a:t>
            </a:r>
            <a:r>
              <a:rPr lang="cs-CZ" sz="1600" dirty="0" smtClean="0">
                <a:solidFill>
                  <a:schemeClr val="bg1"/>
                </a:solidFill>
                <a:hlinkClick r:id="rId2"/>
              </a:rPr>
              <a:t>http</a:t>
            </a:r>
            <a:r>
              <a:rPr lang="cs-CZ" sz="1600" dirty="0">
                <a:solidFill>
                  <a:schemeClr val="bg1"/>
                </a:solidFill>
                <a:hlinkClick r:id="rId2"/>
              </a:rPr>
              <a:t>://</a:t>
            </a:r>
            <a:r>
              <a:rPr lang="cs-CZ" sz="1600" dirty="0" smtClean="0">
                <a:solidFill>
                  <a:schemeClr val="bg1"/>
                </a:solidFill>
                <a:hlinkClick r:id="rId2"/>
              </a:rPr>
              <a:t>cs.wikiped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ia.org/wiki/Soubor:K01_duben_2008.jpg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59272" y="4725144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dirty="0"/>
              <a:t>CHE. http://cs.wikipedia.org/wiki/Povode%C5%88 [online]. [cit. 9.4.2012]. Dostupný na WWW: </a:t>
            </a:r>
            <a:r>
              <a:rPr lang="it-IT" dirty="0" smtClean="0">
                <a:hlinkClick r:id="rId3"/>
              </a:rPr>
              <a:t>http</a:t>
            </a:r>
            <a:r>
              <a:rPr lang="it-IT" dirty="0">
                <a:hlinkClick r:id="rId3"/>
              </a:rPr>
              <a:t>://</a:t>
            </a:r>
            <a:r>
              <a:rPr lang="it-IT" dirty="0" smtClean="0">
                <a:hlinkClick r:id="rId3"/>
              </a:rPr>
              <a:t>cs.wikipedia.org/wiki/Soubor:Povoden_2002_hlasna_treban.jpg</a:t>
            </a:r>
            <a:endParaRPr lang="cs-CZ" dirty="0" smtClean="0"/>
          </a:p>
          <a:p>
            <a:r>
              <a:rPr lang="it-IT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5434" y="4005064"/>
            <a:ext cx="874084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PEDNEAULT, Sylvain. </a:t>
            </a:r>
            <a:r>
              <a:rPr lang="cs-CZ" sz="1600" i="1" dirty="0"/>
              <a:t>http://cs.wikipedia.org/wiki/Po%C5%BE%C3%A1r</a:t>
            </a:r>
            <a:r>
              <a:rPr lang="cs-CZ" sz="1600" dirty="0"/>
              <a:t> [online]. [cit. 9.4.2012]. Dostupný na WWW: 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cs.wikipedia.org/wiki/Soubor:FirePhotography.jpg</a:t>
            </a:r>
            <a:endParaRPr lang="cs-CZ" sz="1600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3640" y="1628800"/>
            <a:ext cx="852482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KARLÍK, Jiří. http://cs.wikipedia.org/wiki/%C5%BDelezni%C4%8Dn%C3%AD_nehoda_ve_Stud%C3%A9nce [online]. [cit. 9.4.2012]. Dostupný na WWW: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cs.wikipedia.org/wiki/Soubor:Studenka_train_accident.jpg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240012" y="2780928"/>
            <a:ext cx="874084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HONZULA. http://cs.wikipedia.org/wiki/Hromadn%C3%A1_nehoda_na_d%C3%A1lnici_D1_(b%C5%99ezen_2008) [online]. [cit. 9.4.2012]. Dostupný na WWW: </a:t>
            </a: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cs.wikipedia.org/wiki/Soubor:Havarie_D1_126km.jpg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39907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8640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BIROŠÍK, Marián. http://cs.wikipedia.org/wiki/Z%C3%A1chranka [online]. [cit. 9.4.2012]. Dostupný na WWW: 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cs.wikipedia.org/wiki/Soubor:Z%C3%A1chrann%C3%A1_slu%C5%BEba_Karlovy_Vary.JPG</a:t>
            </a:r>
            <a:endParaRPr lang="cs-CZ" sz="1600" dirty="0" smtClean="0"/>
          </a:p>
          <a:p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323528" y="1196752"/>
            <a:ext cx="84969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HOLIŠ, Radim. http://cs.wikipedia.org/wiki/Z%C3%A1chranka [online]. [cit. 9.4.2012]. Dostupný na WWW: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cs.wikipedia.org/wiki/Soubor:Kry%C5%A1tof_09_LZS_Olomouc_Tabulov%C3%BD_vrch_OK-AHG_EC_135_Air_Ambulance_02.JPG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371972" y="2204864"/>
            <a:ext cx="83529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HOLIŠ, Radim. http://cs.wikipedia.org/wiki/Z%C3%A1chranka [online]. [cit. 9.4.2012]. Dostupný na WWW: 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://cs.wikipedia.org/wiki/Soubor:Zdravotnick%C3%A1_z%C3%A1chrann%C3%A1_slu%C5%BEba_Moravskoslezsk%C3%A9ho_kraje_(01).</a:t>
            </a:r>
            <a:r>
              <a:rPr lang="cs-CZ" sz="1600" dirty="0" smtClean="0">
                <a:hlinkClick r:id="rId4"/>
              </a:rPr>
              <a:t>JPG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420416" y="3212976"/>
            <a:ext cx="83529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XPICTO. http://cs.wikipedia.org/wiki/Policie [online]. [cit. 9.4.2012]. Dostupný na WWW: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cs.wikipedia.org/wiki/Soubor:PolicistaCeskyTesin.jpg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467544" y="3933056"/>
            <a:ext cx="83529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KEVIN.B. http://cs.wikipedia.org/wiki/Policie_%C4%8Cesk%C3%A9_republiky [online]. [cit. 9.4.2012]. Dostupný na WWW: </a:t>
            </a: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cs.wikipedia.org/wiki/Soubor:Policie_Czech_republic_Skoda_Ohrada.JPG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467544" y="4725144"/>
            <a:ext cx="84969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KOZÁK, Martin. http://cs.wikipedia.org/wiki/Policie_%C4%8Cesk%C3%A9_republiky [online]. [cit. 9.4.2012]. Dostupný na WWW: </a:t>
            </a: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://cs.wikipedia.org/wiki/Soubor:Czech_special_disciplinary_force,_Prague,_</a:t>
            </a:r>
            <a:r>
              <a:rPr lang="cs-CZ" sz="1600" dirty="0" smtClean="0">
                <a:hlinkClick r:id="rId7"/>
              </a:rPr>
              <a:t>012009.jpg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5174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Vrcho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424</TotalTime>
  <Words>323</Words>
  <Application>Microsoft Office PowerPoint</Application>
  <PresentationFormat>Předvádění na obrazovce (4:3)</PresentationFormat>
  <Paragraphs>65</Paragraphs>
  <Slides>13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Horizont</vt:lpstr>
      <vt:lpstr>Aerodynamika</vt:lpstr>
      <vt:lpstr>Vrchol</vt:lpstr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Radim Štefek</dc:creator>
  <cp:lastModifiedBy>stefkova</cp:lastModifiedBy>
  <cp:revision>39</cp:revision>
  <dcterms:created xsi:type="dcterms:W3CDTF">2012-04-06T13:39:03Z</dcterms:created>
  <dcterms:modified xsi:type="dcterms:W3CDTF">2012-04-16T16:20:32Z</dcterms:modified>
</cp:coreProperties>
</file>