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11"/>
  </p:notesMasterIdLst>
  <p:sldIdLst>
    <p:sldId id="263" r:id="rId4"/>
    <p:sldId id="261" r:id="rId5"/>
    <p:sldId id="257" r:id="rId6"/>
    <p:sldId id="258" r:id="rId7"/>
    <p:sldId id="259" r:id="rId8"/>
    <p:sldId id="260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0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tableStyles" Target="tableStyle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CA7032-11F3-4228-A406-0E54ED864DF3}" type="datetimeFigureOut">
              <a:rPr lang="cs-CZ" smtClean="0"/>
              <a:t>30.3.2015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0A717D-731C-46DA-B49F-AEFB1AD27A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70983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41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8293CDC-BF51-464B-B562-C35E9E8CF728}" type="slidenum">
              <a:rPr lang="cs-CZ" smtClean="0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cs-CZ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4D56E-D454-4494-BB4E-9667A15E9684}" type="datetimeFigureOut">
              <a:rPr lang="cs-CZ" smtClean="0"/>
              <a:t>30.3.2015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12A7-9A78-4EC7-9CFD-CF918A5783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90237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4D56E-D454-4494-BB4E-9667A15E9684}" type="datetimeFigureOut">
              <a:rPr lang="cs-CZ" smtClean="0"/>
              <a:t>30.3.2015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12A7-9A78-4EC7-9CFD-CF918A5783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72307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4D56E-D454-4494-BB4E-9667A15E9684}" type="datetimeFigureOut">
              <a:rPr lang="cs-CZ" smtClean="0"/>
              <a:t>30.3.2015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12A7-9A78-4EC7-9CFD-CF918A5783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53633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4D56E-D454-4494-BB4E-9667A15E9684}" type="datetimeFigureOut">
              <a:rPr lang="cs-CZ" smtClean="0"/>
              <a:t>30.3.2015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12A7-9A78-4EC7-9CFD-CF918A5783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41258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4D56E-D454-4494-BB4E-9667A15E9684}" type="datetimeFigureOut">
              <a:rPr lang="cs-CZ" smtClean="0"/>
              <a:t>30.3.2015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12A7-9A78-4EC7-9CFD-CF918A5783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64055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4D56E-D454-4494-BB4E-9667A15E9684}" type="datetimeFigureOut">
              <a:rPr lang="cs-CZ" smtClean="0"/>
              <a:t>30.3.2015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12A7-9A78-4EC7-9CFD-CF918A5783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918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4D56E-D454-4494-BB4E-9667A15E9684}" type="datetimeFigureOut">
              <a:rPr lang="cs-CZ" smtClean="0"/>
              <a:t>30.3.2015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12A7-9A78-4EC7-9CFD-CF918A5783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74695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4D56E-D454-4494-BB4E-9667A15E9684}" type="datetimeFigureOut">
              <a:rPr lang="cs-CZ" smtClean="0"/>
              <a:t>30.3.2015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12A7-9A78-4EC7-9CFD-CF918A5783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10192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4D56E-D454-4494-BB4E-9667A15E9684}" type="datetimeFigureOut">
              <a:rPr lang="cs-CZ" smtClean="0"/>
              <a:t>30.3.2015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12A7-9A78-4EC7-9CFD-CF918A5783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62946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4D56E-D454-4494-BB4E-9667A15E9684}" type="datetimeFigureOut">
              <a:rPr lang="cs-CZ" smtClean="0"/>
              <a:t>30.3.2015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12A7-9A78-4EC7-9CFD-CF918A5783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12769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4D56E-D454-4494-BB4E-9667A15E9684}" type="datetimeFigureOut">
              <a:rPr lang="cs-CZ" smtClean="0"/>
              <a:t>30.3.2015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12A7-9A78-4EC7-9CFD-CF918A5783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07830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075B923-3774-4C1E-9751-0AACED5CF54F}" type="datetimeFigureOut">
              <a:rPr lang="cs-CZ" smtClean="0">
                <a:solidFill>
                  <a:srgbClr val="575F6D"/>
                </a:solidFill>
              </a:rPr>
              <a:pPr/>
              <a:t>30.3.2015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61252999-B1B3-4FEE-AB4E-EA81A6C411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75839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075B923-3774-4C1E-9751-0AACED5CF54F}" type="datetimeFigureOut">
              <a:rPr lang="cs-CZ" smtClean="0">
                <a:solidFill>
                  <a:srgbClr val="575F6D"/>
                </a:solidFill>
              </a:rPr>
              <a:pPr/>
              <a:t>30.3.2015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1252999-B1B3-4FEE-AB4E-EA81A6C4113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11599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075B923-3774-4C1E-9751-0AACED5CF54F}" type="datetimeFigureOut">
              <a:rPr lang="cs-CZ" smtClean="0">
                <a:solidFill>
                  <a:srgbClr val="FFF39D"/>
                </a:solidFill>
              </a:rPr>
              <a:pPr/>
              <a:t>30.3.2015</a:t>
            </a:fld>
            <a:endParaRPr lang="cs-CZ">
              <a:solidFill>
                <a:srgbClr val="FFF39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>
              <a:solidFill>
                <a:srgbClr val="FFF39D"/>
              </a:solidFill>
            </a:endParaRPr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61252999-B1B3-4FEE-AB4E-EA81A6C411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890136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5B923-3774-4C1E-9751-0AACED5CF54F}" type="datetimeFigureOut">
              <a:rPr lang="cs-CZ" smtClean="0">
                <a:solidFill>
                  <a:srgbClr val="575F6D"/>
                </a:solidFill>
              </a:rPr>
              <a:pPr/>
              <a:t>30.3.2015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52999-B1B3-4FEE-AB4E-EA81A6C4113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0063613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5B923-3774-4C1E-9751-0AACED5CF54F}" type="datetimeFigureOut">
              <a:rPr lang="cs-CZ" smtClean="0">
                <a:solidFill>
                  <a:srgbClr val="575F6D"/>
                </a:solidFill>
              </a:rPr>
              <a:pPr/>
              <a:t>30.3.2015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52999-B1B3-4FEE-AB4E-EA81A6C4113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12846849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075B923-3774-4C1E-9751-0AACED5CF54F}" type="datetimeFigureOut">
              <a:rPr lang="cs-CZ" smtClean="0">
                <a:solidFill>
                  <a:srgbClr val="575F6D"/>
                </a:solidFill>
              </a:rPr>
              <a:pPr/>
              <a:t>30.3.2015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1252999-B1B3-4FEE-AB4E-EA81A6C4113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271706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5B923-3774-4C1E-9751-0AACED5CF54F}" type="datetimeFigureOut">
              <a:rPr lang="cs-CZ" smtClean="0">
                <a:solidFill>
                  <a:srgbClr val="575F6D"/>
                </a:solidFill>
              </a:rPr>
              <a:pPr/>
              <a:t>30.3.2015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52999-B1B3-4FEE-AB4E-EA81A6C411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53634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075B923-3774-4C1E-9751-0AACED5CF54F}" type="datetimeFigureOut">
              <a:rPr lang="cs-CZ" smtClean="0">
                <a:solidFill>
                  <a:srgbClr val="575F6D"/>
                </a:solidFill>
              </a:rPr>
              <a:pPr/>
              <a:t>30.3.2015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1252999-B1B3-4FEE-AB4E-EA81A6C4113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60900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075B923-3774-4C1E-9751-0AACED5CF54F}" type="datetimeFigureOut">
              <a:rPr lang="cs-CZ" smtClean="0">
                <a:solidFill>
                  <a:srgbClr val="575F6D"/>
                </a:solidFill>
              </a:rPr>
              <a:pPr/>
              <a:t>30.3.2015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1252999-B1B3-4FEE-AB4E-EA81A6C4113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50145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5B923-3774-4C1E-9751-0AACED5CF54F}" type="datetimeFigureOut">
              <a:rPr lang="cs-CZ" smtClean="0">
                <a:solidFill>
                  <a:srgbClr val="575F6D"/>
                </a:solidFill>
              </a:rPr>
              <a:pPr/>
              <a:t>30.3.2015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52999-B1B3-4FEE-AB4E-EA81A6C411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106640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5B923-3774-4C1E-9751-0AACED5CF54F}" type="datetimeFigureOut">
              <a:rPr lang="cs-CZ" smtClean="0">
                <a:solidFill>
                  <a:srgbClr val="575F6D"/>
                </a:solidFill>
              </a:rPr>
              <a:pPr/>
              <a:t>30.3.2015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52999-B1B3-4FEE-AB4E-EA81A6C411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91613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075B923-3774-4C1E-9751-0AACED5CF54F}" type="datetimeFigureOut">
              <a:rPr lang="cs-CZ" smtClean="0">
                <a:solidFill>
                  <a:srgbClr val="575F6D"/>
                </a:solidFill>
              </a:rPr>
              <a:pPr/>
              <a:t>30.3.2015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61252999-B1B3-4FEE-AB4E-EA81A6C411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946895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075B923-3774-4C1E-9751-0AACED5CF54F}" type="datetimeFigureOut">
              <a:rPr lang="cs-CZ" smtClean="0">
                <a:solidFill>
                  <a:srgbClr val="575F6D"/>
                </a:solidFill>
              </a:rPr>
              <a:pPr/>
              <a:t>30.3.2015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1252999-B1B3-4FEE-AB4E-EA81A6C4113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430460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075B923-3774-4C1E-9751-0AACED5CF54F}" type="datetimeFigureOut">
              <a:rPr lang="cs-CZ" smtClean="0">
                <a:solidFill>
                  <a:srgbClr val="FFF39D"/>
                </a:solidFill>
              </a:rPr>
              <a:pPr/>
              <a:t>30.3.2015</a:t>
            </a:fld>
            <a:endParaRPr lang="cs-CZ">
              <a:solidFill>
                <a:srgbClr val="FFF39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>
              <a:solidFill>
                <a:srgbClr val="FFF39D"/>
              </a:solidFill>
            </a:endParaRPr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61252999-B1B3-4FEE-AB4E-EA81A6C411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96319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5B923-3774-4C1E-9751-0AACED5CF54F}" type="datetimeFigureOut">
              <a:rPr lang="cs-CZ" smtClean="0">
                <a:solidFill>
                  <a:srgbClr val="575F6D"/>
                </a:solidFill>
              </a:rPr>
              <a:pPr/>
              <a:t>30.3.2015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52999-B1B3-4FEE-AB4E-EA81A6C4113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8587489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5B923-3774-4C1E-9751-0AACED5CF54F}" type="datetimeFigureOut">
              <a:rPr lang="cs-CZ" smtClean="0">
                <a:solidFill>
                  <a:srgbClr val="575F6D"/>
                </a:solidFill>
              </a:rPr>
              <a:pPr/>
              <a:t>30.3.2015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52999-B1B3-4FEE-AB4E-EA81A6C4113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406457361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075B923-3774-4C1E-9751-0AACED5CF54F}" type="datetimeFigureOut">
              <a:rPr lang="cs-CZ" smtClean="0">
                <a:solidFill>
                  <a:srgbClr val="575F6D"/>
                </a:solidFill>
              </a:rPr>
              <a:pPr/>
              <a:t>30.3.2015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1252999-B1B3-4FEE-AB4E-EA81A6C4113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62702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5B923-3774-4C1E-9751-0AACED5CF54F}" type="datetimeFigureOut">
              <a:rPr lang="cs-CZ" smtClean="0">
                <a:solidFill>
                  <a:srgbClr val="575F6D"/>
                </a:solidFill>
              </a:rPr>
              <a:pPr/>
              <a:t>30.3.2015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52999-B1B3-4FEE-AB4E-EA81A6C411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537776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075B923-3774-4C1E-9751-0AACED5CF54F}" type="datetimeFigureOut">
              <a:rPr lang="cs-CZ" smtClean="0">
                <a:solidFill>
                  <a:srgbClr val="575F6D"/>
                </a:solidFill>
              </a:rPr>
              <a:pPr/>
              <a:t>30.3.2015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1252999-B1B3-4FEE-AB4E-EA81A6C4113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606904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075B923-3774-4C1E-9751-0AACED5CF54F}" type="datetimeFigureOut">
              <a:rPr lang="cs-CZ" smtClean="0">
                <a:solidFill>
                  <a:srgbClr val="575F6D"/>
                </a:solidFill>
              </a:rPr>
              <a:pPr/>
              <a:t>30.3.2015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1252999-B1B3-4FEE-AB4E-EA81A6C4113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789523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5B923-3774-4C1E-9751-0AACED5CF54F}" type="datetimeFigureOut">
              <a:rPr lang="cs-CZ" smtClean="0">
                <a:solidFill>
                  <a:srgbClr val="575F6D"/>
                </a:solidFill>
              </a:rPr>
              <a:pPr/>
              <a:t>30.3.2015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52999-B1B3-4FEE-AB4E-EA81A6C411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931408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5B923-3774-4C1E-9751-0AACED5CF54F}" type="datetimeFigureOut">
              <a:rPr lang="cs-CZ" smtClean="0">
                <a:solidFill>
                  <a:srgbClr val="575F6D"/>
                </a:solidFill>
              </a:rPr>
              <a:pPr/>
              <a:t>30.3.2015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52999-B1B3-4FEE-AB4E-EA81A6C411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99696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E4D56E-D454-4494-BB4E-9667A15E9684}" type="datetimeFigureOut">
              <a:rPr lang="cs-CZ" smtClean="0"/>
              <a:t>30.3.2015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12A7-9A78-4EC7-9CFD-CF918A5783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0011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075B923-3774-4C1E-9751-0AACED5CF54F}" type="datetimeFigureOut">
              <a:rPr lang="cs-CZ" smtClean="0">
                <a:solidFill>
                  <a:srgbClr val="575F6D"/>
                </a:solidFill>
              </a:rPr>
              <a:pPr/>
              <a:t>30.3.2015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61252999-B1B3-4FEE-AB4E-EA81A6C411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134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075B923-3774-4C1E-9751-0AACED5CF54F}" type="datetimeFigureOut">
              <a:rPr lang="cs-CZ" smtClean="0">
                <a:solidFill>
                  <a:srgbClr val="575F6D"/>
                </a:solidFill>
              </a:rPr>
              <a:pPr/>
              <a:t>30.3.2015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61252999-B1B3-4FEE-AB4E-EA81A6C411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67280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02" name="Group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9686212"/>
              </p:ext>
            </p:extLst>
          </p:nvPr>
        </p:nvGraphicFramePr>
        <p:xfrm>
          <a:off x="900113" y="1628775"/>
          <a:ext cx="7569200" cy="4510872"/>
        </p:xfrm>
        <a:graphic>
          <a:graphicData uri="http://schemas.openxmlformats.org/drawingml/2006/table">
            <a:tbl>
              <a:tblPr/>
              <a:tblGrid>
                <a:gridCol w="1665287"/>
                <a:gridCol w="5903913"/>
              </a:tblGrid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BRÁNA, základní škola a mateřská škola </a:t>
                      </a:r>
                      <a:b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</a:b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Kollárova 456, 509 01 Nová Paka</a:t>
                      </a:r>
                      <a:endParaRPr kumimoji="0" lang="cs-CZ" alt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CZ.1.07/1.4.00/21.3750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PROJEKTU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Rozvoj čtení a práce s informacemi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A NÁZEV KLÍČOVÉ AKTIVITY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I/2 Inovace a zkvalitnění výuky směřující k rozvoji čtenářské a informační gramotnosti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Ema Koťátková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7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Prvouka (vzdělávací oblast: Člověk a jeho svět)</a:t>
                      </a:r>
                      <a:endParaRPr kumimoji="0" lang="cs-CZ" alt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TÉMATICKÝ OKRUH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Křesťanská výchova 2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DUM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Mudrci 1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2.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MATERIÁLU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VY_12_INOVACE_</a:t>
                      </a: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Arial" charset="0"/>
                        </a:rPr>
                        <a:t>4_11_PR_Mudrci </a:t>
                      </a: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Arial" charset="0"/>
                        </a:rPr>
                        <a:t>1</a:t>
                      </a:r>
                      <a:endParaRPr kumimoji="0" lang="cs-CZ" alt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Arial" charset="0"/>
                      </a:endParaRP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4.12.14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Tento materiál je zařazen do vzdělávací oblasti Křesťanská výchova 2, žáci si procvičují čtení textu s porozuměním, odpovídají na otázky, </a:t>
                      </a: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doplňují </a:t>
                      </a: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chybějící slova.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91" name="Picture 3" descr="H:\!Dokumenty\!Gympl\!projekty\!!OP VK\publicita\OPVK_hor_zakladni_logolink_CB_c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788" y="333375"/>
            <a:ext cx="5434012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4649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600" dirty="0" smtClean="0"/>
              <a:t>Mudrci z východu 1</a:t>
            </a:r>
            <a:endParaRPr lang="cs-CZ" sz="6600" dirty="0"/>
          </a:p>
        </p:txBody>
      </p:sp>
      <p:pic>
        <p:nvPicPr>
          <p:cNvPr id="1026" name="Picture 2" descr="C:\Users\Ema\AppData\Local\Microsoft\Windows\Temporary Internet Files\Content.IE5\A78I5KDE\MC900410549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943" y="1268760"/>
            <a:ext cx="7381433" cy="5096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6796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850106"/>
          </a:xfrm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Mudrci z východu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052736"/>
            <a:ext cx="8928992" cy="5688632"/>
          </a:xfrm>
        </p:spPr>
        <p:txBody>
          <a:bodyPr>
            <a:noAutofit/>
          </a:bodyPr>
          <a:lstStyle/>
          <a:p>
            <a:r>
              <a:rPr lang="cs-CZ" sz="4000" b="1" dirty="0" smtClean="0"/>
              <a:t>Když se narodil Ježíš, mudrci od východu se objevili v Jeruzalémě a ptali se:</a:t>
            </a:r>
          </a:p>
          <a:p>
            <a:pPr marL="0" indent="0">
              <a:buNone/>
            </a:pPr>
            <a:r>
              <a:rPr lang="cs-CZ" sz="4000" b="1" dirty="0" smtClean="0"/>
              <a:t> „Kde je ten právě narozený král? Viděli jsme na východě jeho hvězdu a přišli jsme se mu poklonit“.</a:t>
            </a:r>
          </a:p>
          <a:p>
            <a:pPr marL="0" indent="0">
              <a:buNone/>
            </a:pPr>
            <a:r>
              <a:rPr lang="cs-CZ" sz="4000" b="1" dirty="0" smtClean="0"/>
              <a:t>   A hle, hvězda, kterou viděli na východě, šla před nimi, až se zastavila před místem, kde bylo to dítě.</a:t>
            </a:r>
            <a:endParaRPr lang="cs-CZ" sz="4000" b="1" dirty="0"/>
          </a:p>
        </p:txBody>
      </p:sp>
    </p:spTree>
    <p:extLst>
      <p:ext uri="{BB962C8B-B14F-4D97-AF65-F5344CB8AC3E}">
        <p14:creationId xmlns:p14="http://schemas.microsoft.com/office/powerpoint/2010/main" val="113078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Odpověz na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600200"/>
            <a:ext cx="8579296" cy="4525963"/>
          </a:xfrm>
        </p:spPr>
        <p:txBody>
          <a:bodyPr>
            <a:noAutofit/>
          </a:bodyPr>
          <a:lstStyle/>
          <a:p>
            <a:r>
              <a:rPr lang="cs-CZ" sz="4400" b="1" dirty="0" smtClean="0"/>
              <a:t>Kdy se objevili mudrci z východu?</a:t>
            </a:r>
          </a:p>
          <a:p>
            <a:endParaRPr lang="cs-CZ" sz="4400" b="1" dirty="0"/>
          </a:p>
          <a:p>
            <a:r>
              <a:rPr lang="cs-CZ" sz="4400" b="1" dirty="0" smtClean="0"/>
              <a:t>Proč přišli do Jeruzaléma?</a:t>
            </a:r>
          </a:p>
          <a:p>
            <a:endParaRPr lang="cs-CZ" sz="4400" b="1" dirty="0"/>
          </a:p>
          <a:p>
            <a:r>
              <a:rPr lang="cs-CZ" sz="4400" b="1" dirty="0" smtClean="0"/>
              <a:t>Kde se zastavila, která je vedla?</a:t>
            </a:r>
            <a:endParaRPr lang="cs-CZ" sz="4400" b="1" dirty="0"/>
          </a:p>
        </p:txBody>
      </p:sp>
      <p:pic>
        <p:nvPicPr>
          <p:cNvPr id="2050" name="Picture 2" descr="C:\Users\Ema\AppData\Local\Microsoft\Windows\Temporary Internet Files\Content.IE5\TP26XMVT\MC90043370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794000"/>
            <a:ext cx="2085975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9296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do textu chybějící slova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268760"/>
            <a:ext cx="6480720" cy="5589240"/>
          </a:xfrm>
          <a:solidFill>
            <a:srgbClr val="FFFF00"/>
          </a:solidFill>
        </p:spPr>
        <p:txBody>
          <a:bodyPr>
            <a:normAutofit fontScale="92500" lnSpcReduction="20000"/>
          </a:bodyPr>
          <a:lstStyle/>
          <a:p>
            <a:pPr lvl="0"/>
            <a:r>
              <a:rPr lang="cs-CZ" sz="4000" b="1" dirty="0">
                <a:solidFill>
                  <a:prstClr val="black"/>
                </a:solidFill>
              </a:rPr>
              <a:t>Když se </a:t>
            </a:r>
            <a:r>
              <a:rPr lang="cs-CZ" sz="4000" b="1" dirty="0" smtClean="0">
                <a:solidFill>
                  <a:prstClr val="black"/>
                </a:solidFill>
              </a:rPr>
              <a:t>______ </a:t>
            </a:r>
            <a:r>
              <a:rPr lang="cs-CZ" sz="4000" b="1" dirty="0">
                <a:solidFill>
                  <a:prstClr val="black"/>
                </a:solidFill>
              </a:rPr>
              <a:t>Ježíš, mudrci od východu se objevili v Jeruzalémě a ptali se:</a:t>
            </a:r>
          </a:p>
          <a:p>
            <a:pPr marL="0" lvl="0" indent="0">
              <a:buNone/>
            </a:pPr>
            <a:r>
              <a:rPr lang="cs-CZ" sz="4000" b="1" dirty="0">
                <a:solidFill>
                  <a:prstClr val="black"/>
                </a:solidFill>
              </a:rPr>
              <a:t> „Kde je ten právě </a:t>
            </a:r>
            <a:r>
              <a:rPr lang="cs-CZ" sz="4000" b="1" dirty="0" smtClean="0">
                <a:solidFill>
                  <a:prstClr val="black"/>
                </a:solidFill>
              </a:rPr>
              <a:t>_______ </a:t>
            </a:r>
            <a:r>
              <a:rPr lang="cs-CZ" sz="4000" b="1" dirty="0">
                <a:solidFill>
                  <a:prstClr val="black"/>
                </a:solidFill>
              </a:rPr>
              <a:t>král? Viděli jsme na </a:t>
            </a:r>
            <a:r>
              <a:rPr lang="cs-CZ" sz="4000" b="1" dirty="0" smtClean="0">
                <a:solidFill>
                  <a:prstClr val="black"/>
                </a:solidFill>
              </a:rPr>
              <a:t>_______ </a:t>
            </a:r>
            <a:r>
              <a:rPr lang="cs-CZ" sz="4000" b="1" dirty="0">
                <a:solidFill>
                  <a:prstClr val="black"/>
                </a:solidFill>
              </a:rPr>
              <a:t>jeho </a:t>
            </a:r>
            <a:r>
              <a:rPr lang="cs-CZ" sz="4000" b="1" dirty="0" smtClean="0">
                <a:solidFill>
                  <a:prstClr val="black"/>
                </a:solidFill>
              </a:rPr>
              <a:t>_______ </a:t>
            </a:r>
            <a:r>
              <a:rPr lang="cs-CZ" sz="4000" b="1" dirty="0">
                <a:solidFill>
                  <a:prstClr val="black"/>
                </a:solidFill>
              </a:rPr>
              <a:t>a přišli jsme se mu poklonit“.</a:t>
            </a:r>
          </a:p>
          <a:p>
            <a:pPr marL="0" lvl="0" indent="0">
              <a:buNone/>
            </a:pPr>
            <a:r>
              <a:rPr lang="cs-CZ" sz="4000" b="1" dirty="0">
                <a:solidFill>
                  <a:prstClr val="black"/>
                </a:solidFill>
              </a:rPr>
              <a:t>   A hle, hvězda, kterou viděli na </a:t>
            </a:r>
            <a:r>
              <a:rPr lang="cs-CZ" sz="4000" b="1" dirty="0" smtClean="0">
                <a:solidFill>
                  <a:prstClr val="black"/>
                </a:solidFill>
              </a:rPr>
              <a:t>východě, </a:t>
            </a:r>
            <a:r>
              <a:rPr lang="cs-CZ" sz="4000" b="1" dirty="0">
                <a:solidFill>
                  <a:prstClr val="black"/>
                </a:solidFill>
              </a:rPr>
              <a:t>šla před nimi, až se </a:t>
            </a:r>
            <a:r>
              <a:rPr lang="cs-CZ" sz="4000" b="1" dirty="0" smtClean="0">
                <a:solidFill>
                  <a:prstClr val="black"/>
                </a:solidFill>
              </a:rPr>
              <a:t>________ </a:t>
            </a:r>
            <a:r>
              <a:rPr lang="cs-CZ" sz="4000" b="1" dirty="0">
                <a:solidFill>
                  <a:prstClr val="black"/>
                </a:solidFill>
              </a:rPr>
              <a:t>před místem, kde bylo to dítě.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6846745" y="1412776"/>
            <a:ext cx="2160240" cy="42484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bg2">
                    <a:lumMod val="10000"/>
                  </a:schemeClr>
                </a:solidFill>
              </a:rPr>
              <a:t>narozený</a:t>
            </a:r>
          </a:p>
          <a:p>
            <a:pPr algn="ctr"/>
            <a:r>
              <a:rPr lang="cs-CZ" sz="4000" b="1" dirty="0" smtClean="0">
                <a:solidFill>
                  <a:schemeClr val="bg2">
                    <a:lumMod val="10000"/>
                  </a:schemeClr>
                </a:solidFill>
              </a:rPr>
              <a:t>narodil</a:t>
            </a:r>
          </a:p>
          <a:p>
            <a:pPr algn="ctr"/>
            <a:r>
              <a:rPr lang="cs-CZ" sz="4000" b="1" dirty="0" smtClean="0">
                <a:solidFill>
                  <a:schemeClr val="bg2">
                    <a:lumMod val="10000"/>
                  </a:schemeClr>
                </a:solidFill>
              </a:rPr>
              <a:t>východě</a:t>
            </a:r>
          </a:p>
          <a:p>
            <a:pPr algn="ctr"/>
            <a:r>
              <a:rPr lang="cs-CZ" sz="4000" b="1" dirty="0" err="1" smtClean="0">
                <a:solidFill>
                  <a:schemeClr val="bg2">
                    <a:lumMod val="10000"/>
                  </a:schemeClr>
                </a:solidFill>
              </a:rPr>
              <a:t>zastavilahvězdu</a:t>
            </a:r>
            <a:endParaRPr lang="cs-CZ" sz="4000" b="1" dirty="0" smtClean="0">
              <a:solidFill>
                <a:schemeClr val="bg2">
                  <a:lumMod val="10000"/>
                </a:schemeClr>
              </a:solidFill>
            </a:endParaRPr>
          </a:p>
          <a:p>
            <a:pPr algn="ctr"/>
            <a:endParaRPr lang="cs-CZ" sz="4000" b="1" dirty="0">
              <a:solidFill>
                <a:schemeClr val="bg2">
                  <a:lumMod val="10000"/>
                </a:schemeClr>
              </a:solidFill>
            </a:endParaRPr>
          </a:p>
        </p:txBody>
      </p:sp>
      <p:cxnSp>
        <p:nvCxnSpPr>
          <p:cNvPr id="6" name="Přímá spojnice se šipkou 5"/>
          <p:cNvCxnSpPr/>
          <p:nvPr/>
        </p:nvCxnSpPr>
        <p:spPr>
          <a:xfrm flipH="1">
            <a:off x="4932040" y="2348880"/>
            <a:ext cx="1944216" cy="57606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 flipH="1" flipV="1">
            <a:off x="4932040" y="2204864"/>
            <a:ext cx="2088232" cy="72008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 flipH="1">
            <a:off x="5724128" y="3284984"/>
            <a:ext cx="1152129" cy="12601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H="1" flipV="1">
            <a:off x="2735796" y="4152099"/>
            <a:ext cx="4284476" cy="429029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ravoúhlá spojnice 18"/>
          <p:cNvCxnSpPr/>
          <p:nvPr/>
        </p:nvCxnSpPr>
        <p:spPr>
          <a:xfrm rot="10800000" flipV="1">
            <a:off x="4427985" y="3909815"/>
            <a:ext cx="2448279" cy="2376266"/>
          </a:xfrm>
          <a:prstGeom prst="bentConnector3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95958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Ema\AppData\Local\Microsoft\Windows\Temporary Internet Files\Content.IE5\UGGZ0R6R\MC90041108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327" y="1556792"/>
            <a:ext cx="5064673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6000" b="1" dirty="0" smtClean="0"/>
              <a:t>Výborně!</a:t>
            </a:r>
          </a:p>
          <a:p>
            <a:pPr marL="0" indent="0">
              <a:buNone/>
            </a:pP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1668906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274320" lvl="0" indent="-274320" defTabSz="457200">
              <a:spcBef>
                <a:spcPts val="600"/>
              </a:spcBef>
              <a:spcAft>
                <a:spcPts val="600"/>
              </a:spcAft>
              <a:buClr>
                <a:srgbClr val="F0A22E"/>
              </a:buClr>
              <a:buSzPct val="70000"/>
              <a:buFont typeface="Wingdings 2"/>
              <a:buChar char=""/>
            </a:pPr>
            <a:r>
              <a:rPr lang="cs-CZ" dirty="0">
                <a:solidFill>
                  <a:srgbClr val="4E3B30"/>
                </a:solidFill>
                <a:latin typeface="Franklin Gothic Book"/>
              </a:rPr>
              <a:t>Galerie Klipart MS </a:t>
            </a:r>
            <a:r>
              <a:rPr lang="cs-CZ" dirty="0" smtClean="0">
                <a:solidFill>
                  <a:srgbClr val="4E3B30"/>
                </a:solidFill>
                <a:latin typeface="Franklin Gothic Book"/>
              </a:rPr>
              <a:t>Office</a:t>
            </a:r>
          </a:p>
          <a:p>
            <a:pPr marL="274320" lvl="0" indent="-274320" defTabSz="457200">
              <a:spcBef>
                <a:spcPts val="600"/>
              </a:spcBef>
              <a:spcAft>
                <a:spcPts val="600"/>
              </a:spcAft>
              <a:buClr>
                <a:srgbClr val="F0A22E"/>
              </a:buClr>
              <a:buSzPct val="70000"/>
              <a:buFont typeface="Wingdings 2"/>
              <a:buChar char=""/>
            </a:pPr>
            <a:r>
              <a:rPr lang="cs-CZ" dirty="0" smtClean="0">
                <a:solidFill>
                  <a:srgbClr val="4E3B30"/>
                </a:solidFill>
                <a:latin typeface="Franklin Gothic Book"/>
              </a:rPr>
              <a:t>Bible, Ekumenický překlad. Ekumenická rada církví v ČSR, v Praze 1984, s. 782.</a:t>
            </a:r>
            <a:endParaRPr lang="cs-CZ" dirty="0">
              <a:solidFill>
                <a:srgbClr val="4E3B30"/>
              </a:solidFill>
              <a:latin typeface="Franklin Gothic Book"/>
            </a:endParaRPr>
          </a:p>
        </p:txBody>
      </p:sp>
    </p:spTree>
    <p:extLst>
      <p:ext uri="{BB962C8B-B14F-4D97-AF65-F5344CB8AC3E}">
        <p14:creationId xmlns:p14="http://schemas.microsoft.com/office/powerpoint/2010/main" val="4268435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293</Words>
  <Application>Microsoft Office PowerPoint</Application>
  <PresentationFormat>Předvádění na obrazovce (4:3)</PresentationFormat>
  <Paragraphs>48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7</vt:i4>
      </vt:variant>
    </vt:vector>
  </HeadingPairs>
  <TitlesOfParts>
    <vt:vector size="10" baseType="lpstr">
      <vt:lpstr>Motiv systému Office</vt:lpstr>
      <vt:lpstr>Arkýř</vt:lpstr>
      <vt:lpstr>1_Arkýř</vt:lpstr>
      <vt:lpstr>Prezentace aplikace PowerPoint</vt:lpstr>
      <vt:lpstr>Mudrci z východu 1</vt:lpstr>
      <vt:lpstr>Mudrci z východu</vt:lpstr>
      <vt:lpstr>Odpověz na otázky</vt:lpstr>
      <vt:lpstr>Doplň do textu chybějící slova</vt:lpstr>
      <vt:lpstr>Prezentace aplikace PowerPoint</vt:lpstr>
      <vt:lpstr>Použité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Ema</dc:creator>
  <cp:lastModifiedBy>Ema</cp:lastModifiedBy>
  <cp:revision>7</cp:revision>
  <dcterms:created xsi:type="dcterms:W3CDTF">2014-12-04T19:31:46Z</dcterms:created>
  <dcterms:modified xsi:type="dcterms:W3CDTF">2015-03-30T03:43:55Z</dcterms:modified>
</cp:coreProperties>
</file>