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57" r:id="rId5"/>
    <p:sldId id="261" r:id="rId6"/>
    <p:sldId id="262" r:id="rId7"/>
    <p:sldId id="263" r:id="rId8"/>
    <p:sldId id="264" r:id="rId9"/>
    <p:sldId id="265" r:id="rId10"/>
    <p:sldId id="267" r:id="rId11"/>
    <p:sldId id="268" r:id="rId12"/>
    <p:sldId id="266" r:id="rId13"/>
    <p:sldId id="26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978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22879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33365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68736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12.11.2011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51114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12.11.2011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9538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12.11.2011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58963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12.11.2011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48998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12.11.2011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73362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12.11.2011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39497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24364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21518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  <a:alpha val="32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3F59A4-F837-41F0-876E-5CF40EF10FB8}" type="datetimeFigureOut">
              <a:rPr lang="cs-CZ" smtClean="0"/>
              <a:t>12.11.2011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44815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source.org/wiki/V%C5%A1eobecn%C3%A1_deklarace_lidsk%C3%BDch_pr%C3%A1v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rise_de_la_Bastille.jpg" TargetMode="External"/><Relationship Id="rId2" Type="http://schemas.openxmlformats.org/officeDocument/2006/relationships/hyperlink" Target="http://office.microsoft.com/cs-cz/images/?CTT=6&amp;ver=14&amp;app=powerpnt.exe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V%C5%A1eobecn%C3%A1_deklarace_lidsk%C3%BDch_pr%C3%A1v" TargetMode="External"/><Relationship Id="rId4" Type="http://schemas.openxmlformats.org/officeDocument/2006/relationships/hyperlink" Target="http://creativecommons.org/licenses/by-sa/3.0/deed.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908720"/>
            <a:ext cx="7772400" cy="1470025"/>
          </a:xfr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Lidská práva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59032"/>
            <a:ext cx="6400800" cy="45645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VY_32_INOVACE_3-50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42772929"/>
              </p:ext>
            </p:extLst>
          </p:nvPr>
        </p:nvGraphicFramePr>
        <p:xfrm>
          <a:off x="1467802" y="2903061"/>
          <a:ext cx="6208395" cy="1944787"/>
        </p:xfrm>
        <a:graphic>
          <a:graphicData uri="http://schemas.openxmlformats.org/drawingml/2006/table">
            <a:tbl>
              <a:tblPr firstRow="1" firstCol="1" bandRow="1">
                <a:tableStyleId>{00A15C55-8517-42AA-B614-E9B94910E393}</a:tableStyleId>
              </a:tblPr>
              <a:tblGrid>
                <a:gridCol w="1520022"/>
                <a:gridCol w="4688373"/>
              </a:tblGrid>
              <a:tr h="237907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7.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Člověk a společnost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Občanská výchova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Stát a právo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Lidská práva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Mgr. </a:t>
                      </a:r>
                      <a:r>
                        <a:rPr lang="cs-CZ" sz="1400" kern="50" dirty="0" err="1" smtClean="0">
                          <a:effectLst/>
                        </a:rPr>
                        <a:t>Gondkovská</a:t>
                      </a:r>
                      <a:r>
                        <a:rPr lang="cs-CZ" sz="1400" kern="50" dirty="0" smtClean="0">
                          <a:effectLst/>
                        </a:rPr>
                        <a:t> Libuše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25.11.2011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Seznámí žáky se základními pojmy v oblasti lidských práv</a:t>
                      </a:r>
                      <a:endParaRPr lang="cs-CZ" sz="1400" kern="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Lidské potřeby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/>
              <a:t>	Důležité pro lidský život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	Uspokojování základních lidských potřeb</a:t>
            </a:r>
          </a:p>
        </p:txBody>
      </p:sp>
      <p:sp>
        <p:nvSpPr>
          <p:cNvPr id="5" name="Šipka dolů 4"/>
          <p:cNvSpPr/>
          <p:nvPr/>
        </p:nvSpPr>
        <p:spPr>
          <a:xfrm>
            <a:off x="4560271" y="2276872"/>
            <a:ext cx="360040" cy="936104"/>
          </a:xfrm>
          <a:prstGeom prst="downArrow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se šipkou 6"/>
          <p:cNvCxnSpPr/>
          <p:nvPr/>
        </p:nvCxnSpPr>
        <p:spPr>
          <a:xfrm flipH="1">
            <a:off x="827584" y="3892946"/>
            <a:ext cx="792088" cy="57606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H="1">
            <a:off x="2231740" y="3939002"/>
            <a:ext cx="396044" cy="1066033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>
            <a:off x="4263589" y="3939002"/>
            <a:ext cx="92387" cy="133529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6300192" y="3865509"/>
            <a:ext cx="0" cy="113952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7452320" y="3949948"/>
            <a:ext cx="252028" cy="620073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3707904" y="5295889"/>
            <a:ext cx="1728192" cy="360040"/>
          </a:xfrm>
          <a:prstGeom prst="rect">
            <a:avLst/>
          </a:prstGeom>
          <a:ln>
            <a:solidFill>
              <a:srgbClr val="7030A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soukromí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0" y="4644995"/>
            <a:ext cx="1728192" cy="360040"/>
          </a:xfrm>
          <a:prstGeom prst="rect">
            <a:avLst/>
          </a:prstGeom>
          <a:ln>
            <a:solidFill>
              <a:srgbClr val="7030A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obživa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1763688" y="5067077"/>
            <a:ext cx="1728192" cy="360040"/>
          </a:xfrm>
          <a:prstGeom prst="rect">
            <a:avLst/>
          </a:prstGeom>
          <a:ln>
            <a:solidFill>
              <a:srgbClr val="7030A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bezpečí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5564645" y="5013415"/>
            <a:ext cx="1728192" cy="360040"/>
          </a:xfrm>
          <a:prstGeom prst="rect">
            <a:avLst/>
          </a:prstGeom>
          <a:ln>
            <a:solidFill>
              <a:srgbClr val="7030A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svoboda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7404587" y="4582364"/>
            <a:ext cx="1728192" cy="360040"/>
          </a:xfrm>
          <a:prstGeom prst="rect">
            <a:avLst/>
          </a:prstGeom>
          <a:ln>
            <a:solidFill>
              <a:srgbClr val="7030A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vlastnictví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82206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0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Dostupnost lidských práv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cs-CZ" dirty="0" smtClean="0"/>
              <a:t>Historicky stanovená  skupina základních potřeb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Postupně přijímána jednotlivými státy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Šipka dolů 3"/>
          <p:cNvSpPr/>
          <p:nvPr/>
        </p:nvSpPr>
        <p:spPr>
          <a:xfrm>
            <a:off x="3923928" y="2132856"/>
            <a:ext cx="504056" cy="1008112"/>
          </a:xfrm>
          <a:prstGeom prst="downArrow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426150" y="3232936"/>
            <a:ext cx="5882154" cy="936104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Základní</a:t>
            </a:r>
            <a:r>
              <a:rPr lang="cs-CZ" dirty="0" smtClean="0"/>
              <a:t> </a:t>
            </a:r>
            <a:r>
              <a:rPr lang="cs-CZ" sz="3200" dirty="0" smtClean="0"/>
              <a:t>lidská</a:t>
            </a:r>
            <a:r>
              <a:rPr lang="cs-CZ" dirty="0" smtClean="0"/>
              <a:t> </a:t>
            </a:r>
            <a:r>
              <a:rPr lang="cs-CZ" sz="3200" dirty="0" smtClean="0"/>
              <a:t>práva</a:t>
            </a:r>
            <a:endParaRPr lang="cs-CZ" sz="3200" dirty="0"/>
          </a:p>
        </p:txBody>
      </p:sp>
      <p:sp>
        <p:nvSpPr>
          <p:cNvPr id="6" name="Šipka dolů 5"/>
          <p:cNvSpPr/>
          <p:nvPr/>
        </p:nvSpPr>
        <p:spPr>
          <a:xfrm>
            <a:off x="3986935" y="4365104"/>
            <a:ext cx="369041" cy="792088"/>
          </a:xfrm>
          <a:prstGeom prst="downArrow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21390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  <p:bldP spid="4" grpId="0" animBg="1"/>
      <p:bldP spid="5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Historický vývoj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Důležité : 18. století</a:t>
            </a:r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Velká francouzská</a:t>
            </a:r>
          </a:p>
          <a:p>
            <a:pPr marL="0" indent="0">
              <a:buNone/>
            </a:pPr>
            <a:r>
              <a:rPr lang="cs-CZ" dirty="0" smtClean="0"/>
              <a:t> revoluce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556792"/>
            <a:ext cx="4376539" cy="32906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Šipka dolů 4"/>
          <p:cNvSpPr/>
          <p:nvPr/>
        </p:nvSpPr>
        <p:spPr>
          <a:xfrm>
            <a:off x="2051720" y="2276872"/>
            <a:ext cx="216024" cy="925235"/>
          </a:xfrm>
          <a:prstGeom prst="downArrow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lů 5"/>
          <p:cNvSpPr/>
          <p:nvPr/>
        </p:nvSpPr>
        <p:spPr>
          <a:xfrm>
            <a:off x="1763688" y="4523387"/>
            <a:ext cx="576064" cy="648072"/>
          </a:xfrm>
          <a:prstGeom prst="downArrow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51520" y="5805264"/>
            <a:ext cx="8697019" cy="79208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Deklarace práv člověka a občana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207325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Zásady Deklarace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28800"/>
            <a:ext cx="8229600" cy="4525963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Lidé se rodí a zůstávají </a:t>
            </a:r>
            <a:r>
              <a:rPr lang="cs-CZ" b="1" dirty="0" smtClean="0"/>
              <a:t>svobodnými a rovnými </a:t>
            </a:r>
            <a:r>
              <a:rPr lang="cs-CZ" dirty="0" smtClean="0"/>
              <a:t>ve svých právech.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Účelem každého politického společenství je zachování přirozených  a nezadatelných práv člověka. Tato práva jsou:</a:t>
            </a:r>
          </a:p>
          <a:p>
            <a:pPr marL="400050" lvl="1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Svoboda</a:t>
            </a:r>
          </a:p>
          <a:p>
            <a:pPr marL="400050" lvl="1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Vlastnictví</a:t>
            </a:r>
          </a:p>
          <a:p>
            <a:pPr marL="400050" lvl="1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Bezpečnost</a:t>
            </a:r>
          </a:p>
          <a:p>
            <a:pPr marL="400050" lvl="1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Právo na odpor proti útlaku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Svoboda spočívá v tom, že každý může činit vše, co neškodí druhému.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16957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Všeobecná deklarace lidských práv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r>
              <a:rPr lang="cs-CZ" dirty="0" smtClean="0"/>
              <a:t>Dokument obsahující nejdůležitější lidská práva.</a:t>
            </a:r>
          </a:p>
          <a:p>
            <a:r>
              <a:rPr lang="cs-CZ" dirty="0" smtClean="0"/>
              <a:t>Schválen Valným shromážděním OSN 10. prosince 1948.</a:t>
            </a:r>
          </a:p>
          <a:p>
            <a:r>
              <a:rPr lang="cs-CZ" dirty="0" smtClean="0"/>
              <a:t>10. prosinec                Den lidských práv</a:t>
            </a:r>
          </a:p>
          <a:p>
            <a:r>
              <a:rPr lang="cs-CZ" dirty="0" smtClean="0"/>
              <a:t>Jedná se o </a:t>
            </a:r>
            <a:r>
              <a:rPr lang="cs-CZ" b="1" dirty="0" smtClean="0"/>
              <a:t>právně nezávazný </a:t>
            </a:r>
            <a:r>
              <a:rPr lang="cs-CZ" dirty="0" smtClean="0"/>
              <a:t>dokument.</a:t>
            </a:r>
          </a:p>
          <a:p>
            <a:r>
              <a:rPr lang="cs-CZ" dirty="0" smtClean="0"/>
              <a:t>Najdeš ho:</a:t>
            </a:r>
          </a:p>
          <a:p>
            <a:pPr marL="0" indent="0">
              <a:buNone/>
            </a:pPr>
            <a:r>
              <a:rPr lang="cs-CZ" dirty="0">
                <a:hlinkClick r:id="rId2"/>
              </a:rPr>
              <a:t>http://cs.wikisource.org/wiki/V%C5%A1eobecn%C3%A1_deklarace_lidsk%C3%BDch_pr%C3%A1v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Šipka doprava 3"/>
          <p:cNvSpPr/>
          <p:nvPr/>
        </p:nvSpPr>
        <p:spPr>
          <a:xfrm>
            <a:off x="2915816" y="3356992"/>
            <a:ext cx="1152128" cy="216024"/>
          </a:xfrm>
          <a:prstGeom prst="rightArrow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3674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Listina základních práv a svobod v ČR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11281" y="1556792"/>
            <a:ext cx="8229600" cy="4525963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marL="0" indent="0" algn="ctr">
              <a:buNone/>
            </a:pPr>
            <a:r>
              <a:rPr lang="cs-CZ" dirty="0" smtClean="0"/>
              <a:t>Je součástí Ústavy ČR.</a:t>
            </a:r>
          </a:p>
          <a:p>
            <a:pPr marL="0" indent="0" algn="ctr">
              <a:buNone/>
            </a:pPr>
            <a:r>
              <a:rPr lang="cs-CZ" dirty="0" smtClean="0"/>
              <a:t>Zahrnuje 4 oblasti.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32327" y="2896324"/>
            <a:ext cx="1800200" cy="1296144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Lidská práva a základní svobody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2432526" y="4012458"/>
            <a:ext cx="2211481" cy="179280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Práva národnostních a etnických menšin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6689788" y="2716314"/>
            <a:ext cx="1944216" cy="164879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Právo na soudní a jinou právní ochranu</a:t>
            </a:r>
            <a:endParaRPr lang="cs-CZ" sz="2400" dirty="0"/>
          </a:p>
        </p:txBody>
      </p:sp>
      <p:cxnSp>
        <p:nvCxnSpPr>
          <p:cNvPr id="9" name="Přímá spojnice se šipkou 8"/>
          <p:cNvCxnSpPr/>
          <p:nvPr/>
        </p:nvCxnSpPr>
        <p:spPr>
          <a:xfrm flipH="1">
            <a:off x="2432527" y="2716314"/>
            <a:ext cx="1383389" cy="824395"/>
          </a:xfrm>
          <a:prstGeom prst="straightConnector1">
            <a:avLst/>
          </a:prstGeom>
          <a:ln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>
            <a:off x="3679518" y="2648112"/>
            <a:ext cx="691696" cy="1364346"/>
          </a:xfrm>
          <a:prstGeom prst="straightConnector1">
            <a:avLst/>
          </a:prstGeom>
          <a:ln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5667357" y="2691600"/>
            <a:ext cx="200787" cy="1817520"/>
          </a:xfrm>
          <a:prstGeom prst="straightConnector1">
            <a:avLst/>
          </a:prstGeom>
          <a:ln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6067726" y="2720001"/>
            <a:ext cx="592506" cy="176323"/>
          </a:xfrm>
          <a:prstGeom prst="straightConnector1">
            <a:avLst/>
          </a:prstGeom>
          <a:ln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bdélník 17"/>
          <p:cNvSpPr/>
          <p:nvPr/>
        </p:nvSpPr>
        <p:spPr>
          <a:xfrm>
            <a:off x="5241776" y="4489628"/>
            <a:ext cx="2294769" cy="1296144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Hospodářská, sociální a kulturní práva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8252842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  <p:bldP spid="4" grpId="0" animBg="1"/>
      <p:bldP spid="5" grpId="0" animBg="1"/>
      <p:bldP spid="7" grpId="0" animBg="1"/>
      <p:bldP spid="1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Lidská práva a základní svobody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024298" y="4810595"/>
            <a:ext cx="2664296" cy="648072"/>
          </a:xfrm>
          <a:prstGeom prst="rect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Právo na informace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6012160" y="2755776"/>
            <a:ext cx="2664296" cy="648072"/>
          </a:xfrm>
          <a:prstGeom prst="rect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Svoboda projevu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6012160" y="1700808"/>
            <a:ext cx="2664296" cy="648072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Politická práva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650175" y="4621507"/>
            <a:ext cx="2664296" cy="648072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Nedotknutelnost osoby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612925" y="5517232"/>
            <a:ext cx="2664296" cy="648072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Ochrana vlastnických práv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647564" y="3789040"/>
            <a:ext cx="2664296" cy="648072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Zachování lidské důstojnosti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607334" y="2636912"/>
            <a:ext cx="2664296" cy="885800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Ochrana života před narozením</a:t>
            </a:r>
            <a:endParaRPr lang="cs-CZ" sz="2400" dirty="0"/>
          </a:p>
        </p:txBody>
      </p:sp>
      <p:sp>
        <p:nvSpPr>
          <p:cNvPr id="11" name="Obdélník 10"/>
          <p:cNvSpPr/>
          <p:nvPr/>
        </p:nvSpPr>
        <p:spPr>
          <a:xfrm>
            <a:off x="650175" y="1700808"/>
            <a:ext cx="2664296" cy="648072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Právo na život</a:t>
            </a:r>
            <a:endParaRPr lang="cs-CZ" sz="2800" dirty="0"/>
          </a:p>
        </p:txBody>
      </p:sp>
      <p:sp>
        <p:nvSpPr>
          <p:cNvPr id="12" name="Obdélník 11"/>
          <p:cNvSpPr/>
          <p:nvPr/>
        </p:nvSpPr>
        <p:spPr>
          <a:xfrm>
            <a:off x="6012160" y="3782582"/>
            <a:ext cx="2664296" cy="648072"/>
          </a:xfrm>
          <a:prstGeom prst="rect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Volební právo</a:t>
            </a:r>
            <a:endParaRPr lang="cs-CZ" sz="2400" dirty="0"/>
          </a:p>
        </p:txBody>
      </p:sp>
      <p:pic>
        <p:nvPicPr>
          <p:cNvPr id="1026" name="Picture 2" descr="C:\Users\gondkovska\AppData\Local\Microsoft\Windows\Temporary Internet Files\Content.IE5\26Z63H23\MC9004352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6000" y="2649508"/>
            <a:ext cx="2032000" cy="140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4860032" y="4296384"/>
            <a:ext cx="871984" cy="32512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Obr.1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2736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Práva národnostních a etnických menšin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091301" y="1758486"/>
            <a:ext cx="6912768" cy="86409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Právo na vzdělání v jazyce menšin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1120838" y="3284984"/>
            <a:ext cx="6912768" cy="86409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Právo na rozvoj vlastní kultury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1058396" y="4587665"/>
            <a:ext cx="6912768" cy="86409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Právo užívat vlastní jazyk v úředním styku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5859532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Hospodářská, sociální a kulturní práva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769733" y="1873597"/>
            <a:ext cx="3168352" cy="79208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P. svobodně si zvolit povolání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467544" y="2968485"/>
            <a:ext cx="3168352" cy="79208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P. na uspokojivé pracovní podmínky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2843808" y="4178444"/>
            <a:ext cx="3168352" cy="79208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P. na spravedlivou odměnu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772344" y="5294996"/>
            <a:ext cx="3168352" cy="79208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P. na příznivé životní prostředí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5297873" y="3212976"/>
            <a:ext cx="3168352" cy="79208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P. na ochranu zdraví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5297873" y="5301208"/>
            <a:ext cx="3168352" cy="79208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P. na přístup ke vzdělání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5225048" y="1781476"/>
            <a:ext cx="3168352" cy="79208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Právo podnikat</a:t>
            </a:r>
            <a:endParaRPr lang="cs-CZ" sz="2400" dirty="0"/>
          </a:p>
        </p:txBody>
      </p:sp>
      <p:pic>
        <p:nvPicPr>
          <p:cNvPr id="5126" name="Picture 6" descr="C:\Program Files (x86)\Microsoft Office\MEDIA\CAGCAT10\j029198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8115" y="2472080"/>
            <a:ext cx="1807769" cy="1913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5189512" y="2712560"/>
            <a:ext cx="840412" cy="35598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Obr.2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58021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45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4" grpId="1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Právo na soudní a jinou právní ochranu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81169" y="1948235"/>
            <a:ext cx="3096344" cy="9144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P. na právní pomoc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484400" y="3738067"/>
            <a:ext cx="3096344" cy="9144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Rovnost účastníků soudního řízení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683568" y="5253545"/>
            <a:ext cx="3096344" cy="9144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Presumpce (předpoklad) neviny</a:t>
            </a:r>
            <a:endParaRPr lang="cs-CZ" sz="2400" dirty="0"/>
          </a:p>
        </p:txBody>
      </p:sp>
      <p:pic>
        <p:nvPicPr>
          <p:cNvPr id="3075" name="Picture 3" descr="C:\Users\gondkovska\AppData\Local\Microsoft\Windows\Temporary Internet Files\Content.IE5\26Z63H23\MC9002906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7" y="1893159"/>
            <a:ext cx="4148754" cy="4217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7812360" y="4195267"/>
            <a:ext cx="864096" cy="45720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Obr.3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7850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Specifická práva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Specifická = zvláštní</a:t>
            </a:r>
          </a:p>
          <a:p>
            <a:r>
              <a:rPr lang="cs-CZ" dirty="0" smtClean="0"/>
              <a:t>Jsou určena pro více ohrožené skupiny lidí:</a:t>
            </a:r>
          </a:p>
          <a:p>
            <a:pPr lvl="1"/>
            <a:r>
              <a:rPr lang="cs-CZ" dirty="0" smtClean="0">
                <a:solidFill>
                  <a:srgbClr val="FF0000"/>
                </a:solidFill>
              </a:rPr>
              <a:t>děti</a:t>
            </a:r>
          </a:p>
          <a:p>
            <a:pPr lvl="1"/>
            <a:r>
              <a:rPr lang="cs-CZ" dirty="0" smtClean="0">
                <a:solidFill>
                  <a:srgbClr val="FF0000"/>
                </a:solidFill>
              </a:rPr>
              <a:t>handicapovaní</a:t>
            </a:r>
          </a:p>
          <a:p>
            <a:pPr lvl="1"/>
            <a:r>
              <a:rPr lang="cs-CZ" dirty="0" smtClean="0">
                <a:solidFill>
                  <a:srgbClr val="FF0000"/>
                </a:solidFill>
              </a:rPr>
              <a:t>národnostní menšiny</a:t>
            </a:r>
          </a:p>
          <a:p>
            <a:pPr lvl="1"/>
            <a:r>
              <a:rPr lang="cs-CZ" dirty="0" smtClean="0">
                <a:solidFill>
                  <a:srgbClr val="FF0000"/>
                </a:solidFill>
              </a:rPr>
              <a:t>staří lidé</a:t>
            </a:r>
          </a:p>
          <a:p>
            <a:pPr lvl="1"/>
            <a:r>
              <a:rPr lang="cs-CZ" dirty="0" smtClean="0">
                <a:solidFill>
                  <a:srgbClr val="FF0000"/>
                </a:solidFill>
              </a:rPr>
              <a:t>uprchlíci</a:t>
            </a:r>
          </a:p>
          <a:p>
            <a:pPr lvl="1"/>
            <a:r>
              <a:rPr lang="cs-CZ" dirty="0" smtClean="0">
                <a:solidFill>
                  <a:srgbClr val="FF0000"/>
                </a:solidFill>
              </a:rPr>
              <a:t>ženy</a:t>
            </a:r>
          </a:p>
          <a:p>
            <a:pPr lvl="1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0280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70000" lnSpcReduction="20000"/>
          </a:bodyPr>
          <a:lstStyle/>
          <a:p>
            <a:r>
              <a:rPr lang="cs-CZ" smtClean="0"/>
              <a:t>Obrázky 1-3 </a:t>
            </a:r>
            <a:r>
              <a:rPr lang="cs-CZ" dirty="0"/>
              <a:t>[</a:t>
            </a:r>
            <a:r>
              <a:rPr lang="cs-CZ" dirty="0" smtClean="0"/>
              <a:t>cit.2011-11-25] dostupné na:</a:t>
            </a:r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 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office.microsoft.com/cs-cz/images</a:t>
            </a:r>
            <a:r>
              <a:rPr lang="cs-CZ" dirty="0">
                <a:hlinkClick r:id="rId2"/>
              </a:rPr>
              <a:t>/?</a:t>
            </a:r>
            <a:r>
              <a:rPr lang="cs-CZ" dirty="0" smtClean="0">
                <a:hlinkClick r:id="rId2"/>
              </a:rPr>
              <a:t>CTT=6&amp;ver=14&amp;app=powerpnt.exe</a:t>
            </a:r>
            <a:r>
              <a:rPr lang="cs-CZ" dirty="0" smtClean="0"/>
              <a:t>  </a:t>
            </a:r>
          </a:p>
          <a:p>
            <a:endParaRPr lang="cs-CZ" dirty="0"/>
          </a:p>
          <a:p>
            <a:r>
              <a:rPr lang="cs-CZ" dirty="0" smtClean="0"/>
              <a:t> Bastila </a:t>
            </a:r>
            <a:r>
              <a:rPr lang="cs-CZ" dirty="0"/>
              <a:t>[</a:t>
            </a:r>
            <a:r>
              <a:rPr lang="cs-CZ" dirty="0" smtClean="0"/>
              <a:t>cit.2011-11-25] dostupné na:</a:t>
            </a:r>
          </a:p>
          <a:p>
            <a:pPr marL="0" indent="0">
              <a:buNone/>
            </a:pPr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cs.wikipedia.org/wiki/Soubor:Prise_de_la_Bastille.jpg</a:t>
            </a:r>
            <a:r>
              <a:rPr lang="cs-CZ" dirty="0" smtClean="0"/>
              <a:t> </a:t>
            </a:r>
          </a:p>
          <a:p>
            <a:endParaRPr lang="cs-CZ" dirty="0" smtClean="0"/>
          </a:p>
          <a:p>
            <a:r>
              <a:rPr lang="cs-CZ" dirty="0" smtClean="0"/>
              <a:t>Deklarace </a:t>
            </a:r>
            <a:r>
              <a:rPr lang="cs-CZ" dirty="0"/>
              <a:t>[</a:t>
            </a:r>
            <a:r>
              <a:rPr lang="cs-CZ" dirty="0" smtClean="0"/>
              <a:t>cit.2011-11-25] dostupné pod </a:t>
            </a:r>
            <a:r>
              <a:rPr lang="cs-CZ" dirty="0">
                <a:hlinkClick r:id="rId4"/>
              </a:rPr>
              <a:t>licencí </a:t>
            </a:r>
            <a:r>
              <a:rPr lang="cs-CZ" dirty="0" err="1">
                <a:hlinkClick r:id="rId4"/>
              </a:rPr>
              <a:t>Creative</a:t>
            </a:r>
            <a:r>
              <a:rPr lang="cs-CZ" dirty="0">
                <a:hlinkClick r:id="rId4"/>
              </a:rPr>
              <a:t> </a:t>
            </a:r>
            <a:r>
              <a:rPr lang="cs-CZ" dirty="0" err="1">
                <a:hlinkClick r:id="rId4"/>
              </a:rPr>
              <a:t>Commons</a:t>
            </a:r>
            <a:r>
              <a:rPr lang="cs-CZ" dirty="0">
                <a:hlinkClick r:id="rId4"/>
              </a:rPr>
              <a:t> </a:t>
            </a:r>
            <a:r>
              <a:rPr lang="cs-CZ" dirty="0" smtClean="0">
                <a:hlinkClick r:id="rId5"/>
              </a:rPr>
              <a:t>http</a:t>
            </a:r>
            <a:r>
              <a:rPr lang="cs-CZ" dirty="0">
                <a:hlinkClick r:id="rId5"/>
              </a:rPr>
              <a:t>://</a:t>
            </a:r>
            <a:r>
              <a:rPr lang="cs-CZ" dirty="0" smtClean="0">
                <a:hlinkClick r:id="rId5"/>
              </a:rPr>
              <a:t>cs.wikipedia.org/wiki/V%C5%A1eobecn%C3%A1_deklarace_lidsk%C3%BDch_pr%C3%A1v</a:t>
            </a:r>
            <a:endParaRPr lang="cs-CZ" dirty="0" smtClean="0"/>
          </a:p>
          <a:p>
            <a:endParaRPr lang="cs-CZ" dirty="0"/>
          </a:p>
          <a:p>
            <a:r>
              <a:rPr lang="cs-CZ" dirty="0"/>
              <a:t>LUNEROVÁ, Jitka; ŠTĚRBA, Radim ; SVOBODOVÁ, Monika. </a:t>
            </a:r>
            <a:r>
              <a:rPr lang="cs-CZ" i="1" dirty="0"/>
              <a:t>Výchova k občanství</a:t>
            </a:r>
            <a:r>
              <a:rPr lang="cs-CZ" dirty="0"/>
              <a:t>. Brno : Nová škola, 2010. 79 s. ISBN 9788072891177.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4178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456</TotalTime>
  <Words>405</Words>
  <Application>Microsoft Office PowerPoint</Application>
  <PresentationFormat>Předvádění na obrazovce (4:3)</PresentationFormat>
  <Paragraphs>117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Lidská práva</vt:lpstr>
      <vt:lpstr>Lidské potřeby</vt:lpstr>
      <vt:lpstr>Dostupnost lidských práv</vt:lpstr>
      <vt:lpstr>Historický vývoj</vt:lpstr>
      <vt:lpstr>Zásady Deklarace</vt:lpstr>
      <vt:lpstr>Všeobecná deklarace lidských práv</vt:lpstr>
      <vt:lpstr>Listina základních práv a svobod v ČR</vt:lpstr>
      <vt:lpstr>Lidská práva a základní svobody</vt:lpstr>
      <vt:lpstr>Práva národnostních a etnických menšin</vt:lpstr>
      <vt:lpstr>Hospodářská, sociální a kulturní práva</vt:lpstr>
      <vt:lpstr>Právo na soudní a jinou právní ochranu</vt:lpstr>
      <vt:lpstr>Specifická práva</vt:lpstr>
      <vt:lpstr>Použité zdroje: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Libuše Gondkovská</cp:lastModifiedBy>
  <cp:revision>28</cp:revision>
  <dcterms:created xsi:type="dcterms:W3CDTF">2011-03-22T17:13:23Z</dcterms:created>
  <dcterms:modified xsi:type="dcterms:W3CDTF">2011-11-12T17:26:23Z</dcterms:modified>
</cp:coreProperties>
</file>