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3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8" d="100"/>
          <a:sy n="88" d="100"/>
        </p:scale>
        <p:origin x="498" y="9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16. 2. 2015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16. 2. 2015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Tě potká na ulici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 a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1843" y="492034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7285" y="-87086"/>
            <a:ext cx="7043514" cy="6858000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8998018" y="859971"/>
            <a:ext cx="1431471" cy="1360714"/>
            <a:chOff x="8515349" y="1001486"/>
            <a:chExt cx="1431471" cy="1360714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8632371" y="1001486"/>
              <a:ext cx="1197429" cy="136071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H="1">
              <a:off x="8515349" y="1110343"/>
              <a:ext cx="1431471" cy="114300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9193369" y="3599761"/>
            <a:ext cx="1642056" cy="1900783"/>
            <a:chOff x="9252857" y="3969951"/>
            <a:chExt cx="1642056" cy="1900783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9252857" y="4781013"/>
              <a:ext cx="97205" cy="1089721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9350062" y="3969951"/>
              <a:ext cx="1544851" cy="1900783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1843" y="492034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8998018" y="859971"/>
            <a:ext cx="1431471" cy="1360714"/>
            <a:chOff x="8515349" y="1001486"/>
            <a:chExt cx="1431471" cy="1360714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8632371" y="1001486"/>
              <a:ext cx="1197429" cy="136071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H="1">
              <a:off x="8515349" y="1110343"/>
              <a:ext cx="1431471" cy="114300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9193369" y="3599761"/>
            <a:ext cx="1642056" cy="1900783"/>
            <a:chOff x="9252857" y="3969951"/>
            <a:chExt cx="1642056" cy="1900783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9252857" y="4781013"/>
              <a:ext cx="97205" cy="1089721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9350062" y="3969951"/>
              <a:ext cx="1544851" cy="1900783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2657"/>
            <a:ext cx="86106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66665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31843" y="4920343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8998018" y="859971"/>
            <a:ext cx="1431471" cy="1360714"/>
            <a:chOff x="8515349" y="1001486"/>
            <a:chExt cx="1431471" cy="1360714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8632371" y="1001486"/>
              <a:ext cx="1197429" cy="136071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H="1">
              <a:off x="8515349" y="1110343"/>
              <a:ext cx="1431471" cy="114300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9193369" y="3599761"/>
            <a:ext cx="1642056" cy="1900783"/>
            <a:chOff x="9252857" y="3969951"/>
            <a:chExt cx="1642056" cy="1900783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9252857" y="4781013"/>
              <a:ext cx="97205" cy="1089721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9350062" y="3969951"/>
              <a:ext cx="1544851" cy="1900783"/>
            </a:xfrm>
            <a:prstGeom prst="line">
              <a:avLst/>
            </a:prstGeom>
            <a:ln w="762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5779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938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 ilustrace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sz="1400" b="1" dirty="0"/>
              <a:t>Popis</a:t>
            </a:r>
          </a:p>
          <a:p>
            <a:r>
              <a:rPr lang="cs-CZ" sz="1400" dirty="0" smtClean="0"/>
              <a:t>Děti se seznamují s nebezpečnými situacemi, které je na cestě do školy mohou potkat. </a:t>
            </a:r>
            <a:endParaRPr lang="cs-CZ" sz="1400" dirty="0" smtClean="0"/>
          </a:p>
          <a:p>
            <a:r>
              <a:rPr lang="cs-CZ" sz="1400" b="1" dirty="0"/>
              <a:t>Očekávání a </a:t>
            </a:r>
            <a:r>
              <a:rPr lang="cs-CZ" sz="1400" b="1" dirty="0" smtClean="0"/>
              <a:t>cíle</a:t>
            </a:r>
          </a:p>
          <a:p>
            <a:r>
              <a:rPr lang="cs-CZ" sz="1400" dirty="0" smtClean="0"/>
              <a:t>Děti budou připraveny na možná nebezpečí, která je na cestě mohou potkat.</a:t>
            </a:r>
          </a:p>
          <a:p>
            <a:r>
              <a:rPr lang="cs-CZ" sz="1400" dirty="0" smtClean="0"/>
              <a:t>Vést děti ke kooperativnímu rozhodování .</a:t>
            </a:r>
          </a:p>
          <a:p>
            <a:r>
              <a:rPr lang="cs-CZ" sz="1400" dirty="0" smtClean="0"/>
              <a:t>Upevnit v dětech možnosti správného rozhodnutí.</a:t>
            </a:r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vidí děti vizuální podklad – obrázky nebezpečí, které je může samotné na cestě do školy či jinam potkat. S dětmi diskutujeme a nabízíme možnosti samostatného rozhodování co je správné, co je špatné a proč, vyvodíme důsledky správného a nesprávného rozhodnutí. Tímto způsobem rozvíjíme řeč, myšlení a fantazii.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•</a:t>
            </a:r>
            <a:r>
              <a:rPr lang="cs-CZ" dirty="0"/>
              <a:t> </a:t>
            </a:r>
            <a:r>
              <a:rPr lang="cs-CZ" dirty="0" err="1" smtClean="0"/>
              <a:t>Zalaminované</a:t>
            </a:r>
            <a:r>
              <a:rPr lang="cs-CZ" dirty="0" smtClean="0"/>
              <a:t> obrázky </a:t>
            </a:r>
          </a:p>
          <a:p>
            <a:pPr marL="45720" indent="0">
              <a:buNone/>
            </a:pPr>
            <a:r>
              <a:rPr lang="cs-CZ" dirty="0" smtClean="0"/>
              <a:t>Možnost využití:</a:t>
            </a:r>
          </a:p>
          <a:p>
            <a:pPr marL="45720" indent="0">
              <a:buNone/>
            </a:pPr>
            <a:r>
              <a:rPr lang="cs-CZ" dirty="0" smtClean="0"/>
              <a:t>• Povídání nad obrázky, přidávání usměvavých, zamračených magnetek    (</a:t>
            </a:r>
            <a:r>
              <a:rPr lang="cs-CZ" dirty="0" err="1" smtClean="0"/>
              <a:t>smajlíků</a:t>
            </a:r>
            <a:r>
              <a:rPr lang="cs-CZ" dirty="0" smtClean="0"/>
              <a:t>)</a:t>
            </a:r>
          </a:p>
          <a:p>
            <a:pPr marL="45720" indent="0">
              <a:buNone/>
            </a:pPr>
            <a:r>
              <a:rPr lang="cs-CZ" dirty="0" smtClean="0"/>
              <a:t>•Vlastní práce dětí „ Co se stane, když…“ vyjádření kresbou    </a:t>
            </a:r>
          </a:p>
          <a:p>
            <a:pPr marL="45720" indent="0">
              <a:buNone/>
            </a:pPr>
            <a:r>
              <a:rPr lang="cs-CZ" dirty="0" smtClean="0"/>
              <a:t>• Dramatizace – jaké pocity jsi měl, proč, líbila se Ti situace?       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527048"/>
            <a:ext cx="9509760" cy="3872266"/>
          </a:xfrm>
        </p:spPr>
        <p:txBody>
          <a:bodyPr/>
          <a:lstStyle/>
          <a:p>
            <a:r>
              <a:rPr lang="cs-CZ" dirty="0" smtClean="0"/>
              <a:t>Dramatizace jednotlivých situací</a:t>
            </a:r>
          </a:p>
          <a:p>
            <a:r>
              <a:rPr lang="cs-CZ" dirty="0" smtClean="0"/>
              <a:t>Hledání různých způsobů řešení situace</a:t>
            </a:r>
          </a:p>
          <a:p>
            <a:r>
              <a:rPr lang="cs-CZ" dirty="0"/>
              <a:t>Chovat se obezřetně při setkání s cizími a neznámými osobami </a:t>
            </a:r>
          </a:p>
          <a:p>
            <a:r>
              <a:rPr lang="cs-CZ" dirty="0"/>
              <a:t>Mít povědomí o některých způsobech ochrany zdraví a bezpečí  </a:t>
            </a:r>
          </a:p>
          <a:p>
            <a:r>
              <a:rPr lang="cs-CZ" dirty="0"/>
              <a:t>Uvědomovat si, co je nebezpečné </a:t>
            </a:r>
            <a:endParaRPr lang="cs-CZ" dirty="0" smtClean="0"/>
          </a:p>
          <a:p>
            <a:r>
              <a:rPr lang="cs-CZ" dirty="0" smtClean="0"/>
              <a:t>Projevovat </a:t>
            </a:r>
            <a:r>
              <a:rPr lang="cs-CZ" dirty="0"/>
              <a:t>bezpečný odstup vůči cizím osobám </a:t>
            </a:r>
            <a:endParaRPr lang="cs-CZ" dirty="0" smtClean="0"/>
          </a:p>
          <a:p>
            <a:r>
              <a:rPr lang="cs-CZ" dirty="0" smtClean="0"/>
              <a:t>Chovat </a:t>
            </a:r>
            <a:r>
              <a:rPr lang="cs-CZ" dirty="0"/>
              <a:t>se přiměřeně a bezpečně ve známém </a:t>
            </a:r>
            <a:r>
              <a:rPr lang="cs-CZ" dirty="0" smtClean="0"/>
              <a:t>prostředí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348</Words>
  <Application>Microsoft Office PowerPoint</Application>
  <PresentationFormat>Širokoúhlá obrazovka</PresentationFormat>
  <Paragraphs>61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Co Tě potká na ulici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2015-02-16T13:31:55Z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