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4" r:id="rId4"/>
    <p:sldId id="282" r:id="rId5"/>
    <p:sldId id="283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30" y="-63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4.png"/><Relationship Id="rId3" Type="http://schemas.microsoft.com/office/2007/relationships/hdphoto" Target="../media/hdphoto3.wdp"/><Relationship Id="rId7" Type="http://schemas.openxmlformats.org/officeDocument/2006/relationships/image" Target="../media/image9.png"/><Relationship Id="rId12" Type="http://schemas.openxmlformats.org/officeDocument/2006/relationships/image" Target="../media/image13.png"/><Relationship Id="rId17" Type="http://schemas.microsoft.com/office/2007/relationships/hdphoto" Target="../media/hdphoto6.wdp"/><Relationship Id="rId2" Type="http://schemas.openxmlformats.org/officeDocument/2006/relationships/image" Target="../media/image6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microsoft.com/office/2007/relationships/hdphoto" Target="../media/hdphoto5.wdp"/><Relationship Id="rId5" Type="http://schemas.microsoft.com/office/2007/relationships/hdphoto" Target="../media/hdphoto4.wdp"/><Relationship Id="rId15" Type="http://schemas.openxmlformats.org/officeDocument/2006/relationships/image" Target="../media/image16.png"/><Relationship Id="rId10" Type="http://schemas.openxmlformats.org/officeDocument/2006/relationships/image" Target="../media/image12.png"/><Relationship Id="rId4" Type="http://schemas.openxmlformats.org/officeDocument/2006/relationships/image" Target="../media/image7.png"/><Relationship Id="rId9" Type="http://schemas.openxmlformats.org/officeDocument/2006/relationships/image" Target="../media/image11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18" Type="http://schemas.microsoft.com/office/2007/relationships/hdphoto" Target="../media/hdphoto12.wdp"/><Relationship Id="rId3" Type="http://schemas.microsoft.com/office/2007/relationships/hdphoto" Target="../media/hdphoto7.wdp"/><Relationship Id="rId7" Type="http://schemas.microsoft.com/office/2007/relationships/hdphoto" Target="../media/hdphoto9.wdp"/><Relationship Id="rId12" Type="http://schemas.openxmlformats.org/officeDocument/2006/relationships/image" Target="../media/image25.png"/><Relationship Id="rId17" Type="http://schemas.openxmlformats.org/officeDocument/2006/relationships/image" Target="../media/image28.png"/><Relationship Id="rId2" Type="http://schemas.openxmlformats.org/officeDocument/2006/relationships/image" Target="../media/image18.png"/><Relationship Id="rId16" Type="http://schemas.microsoft.com/office/2007/relationships/hdphoto" Target="../media/hdphoto11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4.png"/><Relationship Id="rId5" Type="http://schemas.microsoft.com/office/2007/relationships/hdphoto" Target="../media/hdphoto8.wdp"/><Relationship Id="rId15" Type="http://schemas.openxmlformats.org/officeDocument/2006/relationships/image" Target="../media/image27.png"/><Relationship Id="rId10" Type="http://schemas.openxmlformats.org/officeDocument/2006/relationships/image" Target="../media/image23.png"/><Relationship Id="rId19" Type="http://schemas.openxmlformats.org/officeDocument/2006/relationships/image" Target="../media/image29.png"/><Relationship Id="rId4" Type="http://schemas.openxmlformats.org/officeDocument/2006/relationships/image" Target="../media/image19.png"/><Relationship Id="rId9" Type="http://schemas.openxmlformats.org/officeDocument/2006/relationships/image" Target="../media/image22.png"/><Relationship Id="rId14" Type="http://schemas.microsoft.com/office/2007/relationships/hdphoto" Target="../media/hdphoto10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Skládáme lidské tělo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Zdraví</a:t>
            </a:r>
            <a:r>
              <a:rPr lang="cs-CZ" sz="2400" b="0" i="0" baseline="0" dirty="0" smtClean="0"/>
              <a:t>, bezpečí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891" b="89988" l="3323" r="10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6439467" y="1069072"/>
            <a:ext cx="6787489" cy="509061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891" b="89988" l="3368" r="9795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16983" y="1108223"/>
            <a:ext cx="5886500" cy="441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8774" b="88532" l="4916" r="24215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87" t="36816" r="73333" b="9452"/>
          <a:stretch/>
        </p:blipFill>
        <p:spPr>
          <a:xfrm flipH="1">
            <a:off x="8777186" y="4077192"/>
            <a:ext cx="1412150" cy="23633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823" b="37682" l="4825" r="35503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47" r="63717" b="60855"/>
          <a:stretch/>
        </p:blipFill>
        <p:spPr>
          <a:xfrm>
            <a:off x="-190982" y="-666152"/>
            <a:ext cx="2965939" cy="268458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61" b="34709" l="37233" r="65089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363" r="33980" b="63980"/>
          <a:stretch/>
        </p:blipFill>
        <p:spPr>
          <a:xfrm>
            <a:off x="2251881" y="2018433"/>
            <a:ext cx="2620370" cy="247024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3568" b="96299" l="43696" r="60173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692" t="39502" r="37712"/>
          <a:stretch/>
        </p:blipFill>
        <p:spPr>
          <a:xfrm>
            <a:off x="5815548" y="2225738"/>
            <a:ext cx="1883391" cy="41489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10" b="34345" l="65863" r="98316">
                        <a14:backgroundMark x1="84570" y1="1760" x2="84297" y2="2973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676" b="64179"/>
          <a:stretch/>
        </p:blipFill>
        <p:spPr>
          <a:xfrm>
            <a:off x="2902424" y="3918060"/>
            <a:ext cx="3229970" cy="245659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7148" b="97087" l="64952" r="85162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438" t="41293" r="12301"/>
          <a:stretch/>
        </p:blipFill>
        <p:spPr>
          <a:xfrm>
            <a:off x="4247913" y="-428753"/>
            <a:ext cx="2309932" cy="402609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43568" b="96299" l="43696" r="60173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692" t="39502" r="37712"/>
          <a:stretch/>
        </p:blipFill>
        <p:spPr>
          <a:xfrm rot="19995092">
            <a:off x="10288350" y="2029537"/>
            <a:ext cx="1207913" cy="266091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47148" b="97087" l="64952" r="85162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438" t="41293" r="12301"/>
          <a:stretch/>
        </p:blipFill>
        <p:spPr>
          <a:xfrm>
            <a:off x="9712366" y="3967780"/>
            <a:ext cx="1481474" cy="258213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3823" b="37682" l="4825" r="35503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47" r="63717" b="60855"/>
          <a:stretch/>
        </p:blipFill>
        <p:spPr>
          <a:xfrm>
            <a:off x="8761264" y="2687850"/>
            <a:ext cx="1902205" cy="172175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10" b="34345" l="65863" r="98316">
                        <a14:backgroundMark x1="84570" y1="1760" x2="84297" y2="2973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676" b="64179"/>
          <a:stretch/>
        </p:blipFill>
        <p:spPr>
          <a:xfrm>
            <a:off x="8676597" y="1900082"/>
            <a:ext cx="2071541" cy="157553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61" b="34709" l="37233" r="65089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363" r="33980" b="63980"/>
          <a:stretch/>
        </p:blipFill>
        <p:spPr>
          <a:xfrm>
            <a:off x="9211733" y="849237"/>
            <a:ext cx="1680574" cy="15842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38774" b="88532" l="4916" r="24215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87" t="36816" r="73333" b="9452"/>
          <a:stretch/>
        </p:blipFill>
        <p:spPr>
          <a:xfrm flipH="1">
            <a:off x="-190982" y="2762782"/>
            <a:ext cx="2201839" cy="3684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5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3167" b="96117" l="57260" r="87938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632" t="61691" r="9951"/>
          <a:stretch/>
        </p:blipFill>
        <p:spPr>
          <a:xfrm rot="21407170">
            <a:off x="9769847" y="3209661"/>
            <a:ext cx="1943353" cy="1533178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005" b="33981" l="3687" r="34092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86" r="63085" b="63384"/>
          <a:stretch/>
        </p:blipFill>
        <p:spPr>
          <a:xfrm>
            <a:off x="4050565" y="4111374"/>
            <a:ext cx="3375546" cy="233376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131" b="39078" l="45926" r="66955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333" t="4776" r="30398" b="61194"/>
          <a:stretch/>
        </p:blipFill>
        <p:spPr>
          <a:xfrm>
            <a:off x="282053" y="366759"/>
            <a:ext cx="2402006" cy="233376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6129" b="59951" l="80018" r="9777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811" b="38707"/>
          <a:stretch/>
        </p:blipFill>
        <p:spPr>
          <a:xfrm>
            <a:off x="2684059" y="2030090"/>
            <a:ext cx="2028967" cy="42035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8532" b="89138" l="34228" r="50205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289" t="35622" r="47711"/>
          <a:stretch/>
        </p:blipFill>
        <p:spPr>
          <a:xfrm>
            <a:off x="-345744" y="2030090"/>
            <a:ext cx="1828800" cy="44150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63167" b="96117" l="57260" r="87938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632" t="61691" r="9951"/>
          <a:stretch/>
        </p:blipFill>
        <p:spPr>
          <a:xfrm>
            <a:off x="3124395" y="0"/>
            <a:ext cx="3330053" cy="262719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7985" b="93386" l="6372" r="26218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30" t="34030" r="71294"/>
          <a:stretch/>
        </p:blipFill>
        <p:spPr>
          <a:xfrm>
            <a:off x="858867" y="3198469"/>
            <a:ext cx="2265528" cy="452423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005" b="33981" l="3687" r="34092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86" r="63085" b="63384"/>
          <a:stretch/>
        </p:blipFill>
        <p:spPr>
          <a:xfrm>
            <a:off x="9630474" y="2153346"/>
            <a:ext cx="1969902" cy="13619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38532" b="89138" l="34228" r="50205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289" t="35622" r="47711"/>
          <a:stretch/>
        </p:blipFill>
        <p:spPr>
          <a:xfrm rot="1220808">
            <a:off x="9096848" y="2292262"/>
            <a:ext cx="1067251" cy="257653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6129" b="59951" l="80018" r="9777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811" b="38707"/>
          <a:stretch/>
        </p:blipFill>
        <p:spPr>
          <a:xfrm>
            <a:off x="9412529" y="4143542"/>
            <a:ext cx="1184065" cy="245308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37985" b="93386" l="6372" r="26218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30" t="34030" r="71294"/>
          <a:stretch/>
        </p:blipFill>
        <p:spPr>
          <a:xfrm>
            <a:off x="10278259" y="4143542"/>
            <a:ext cx="1322117" cy="264025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8131" b="39078" l="45926" r="66955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333" t="4776" r="30398" b="61194"/>
          <a:stretch/>
        </p:blipFill>
        <p:spPr>
          <a:xfrm>
            <a:off x="9796013" y="1181171"/>
            <a:ext cx="1401763" cy="1361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5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3224" y="344569"/>
            <a:ext cx="9509760" cy="1088136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 zdraví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b="1" dirty="0" smtClean="0"/>
              <a:t> </a:t>
            </a:r>
            <a:endParaRPr lang="cs-CZ" b="1" dirty="0"/>
          </a:p>
          <a:p>
            <a:r>
              <a:rPr lang="cs-CZ" b="1" dirty="0" smtClean="0"/>
              <a:t>Popis      </a:t>
            </a:r>
          </a:p>
          <a:p>
            <a:r>
              <a:rPr lang="cs-CZ" b="1" dirty="0" smtClean="0"/>
              <a:t> </a:t>
            </a:r>
            <a:r>
              <a:rPr lang="cs-CZ" dirty="0" smtClean="0"/>
              <a:t>Skládání lidského těla</a:t>
            </a:r>
            <a:r>
              <a:rPr lang="cs-CZ" b="1" dirty="0" smtClean="0"/>
              <a:t>                                                                                                                                      </a:t>
            </a:r>
            <a:endParaRPr lang="cs-CZ" b="1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Poznat jednotlivé části lidského </a:t>
            </a:r>
            <a:r>
              <a:rPr lang="cs-CZ" dirty="0" smtClean="0"/>
              <a:t>těla, umět </a:t>
            </a:r>
            <a:r>
              <a:rPr lang="cs-CZ" dirty="0" smtClean="0"/>
              <a:t>je správně seskládat a pojmenovat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 Děti mají za úkol seskládat jednotlivé</a:t>
            </a:r>
            <a:r>
              <a:rPr lang="cs-CZ" dirty="0"/>
              <a:t> </a:t>
            </a:r>
            <a:r>
              <a:rPr lang="cs-CZ" dirty="0" smtClean="0"/>
              <a:t>části  lidského těla a správně je pojmenovat.</a:t>
            </a:r>
          </a:p>
          <a:p>
            <a:pPr marL="45720" indent="0">
              <a:buNone/>
            </a:pPr>
            <a:r>
              <a:rPr lang="cs-CZ" dirty="0" smtClean="0"/>
              <a:t>Na snímku č.2 se děti seznamují s odlišnostmi postav chlapce a dívky.</a:t>
            </a:r>
          </a:p>
          <a:p>
            <a:pPr marL="45720" indent="0">
              <a:buNone/>
            </a:pPr>
            <a:r>
              <a:rPr lang="cs-CZ" dirty="0" smtClean="0"/>
              <a:t>Na snímku č.3 – 4 je úkolem </a:t>
            </a:r>
            <a:r>
              <a:rPr lang="cs-CZ" dirty="0" err="1" smtClean="0"/>
              <a:t>vyklikat</a:t>
            </a:r>
            <a:r>
              <a:rPr lang="cs-CZ" dirty="0" smtClean="0"/>
              <a:t> v zadaném pořadí </a:t>
            </a:r>
            <a:r>
              <a:rPr lang="cs-CZ" dirty="0" smtClean="0"/>
              <a:t>(od </a:t>
            </a:r>
            <a:r>
              <a:rPr lang="cs-CZ" dirty="0" smtClean="0"/>
              <a:t>hlavy k patě… ) jednotlivé části těla. Za pomoci animačních efektů a aktivační události se v pravé části snímku tělo skládá v jeden celek.</a:t>
            </a:r>
          </a:p>
          <a:p>
            <a:pPr marL="45720" indent="0">
              <a:buNone/>
            </a:pPr>
            <a:r>
              <a:rPr lang="cs-CZ" dirty="0" smtClean="0"/>
              <a:t>Materiál je tvořen pro práci na dotykových zařízeních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jsou poznatky dětí formou </a:t>
            </a:r>
            <a:r>
              <a:rPr lang="cs-CZ" b="1" u="sng" dirty="0" smtClean="0"/>
              <a:t>vlastní </a:t>
            </a:r>
            <a:r>
              <a:rPr lang="cs-CZ" b="1" u="sng" dirty="0" smtClean="0"/>
              <a:t>práce</a:t>
            </a:r>
            <a:endParaRPr lang="cs-CZ" dirty="0"/>
          </a:p>
          <a:p>
            <a:pPr lvl="0"/>
            <a:r>
              <a:rPr lang="cs-CZ" dirty="0" smtClean="0"/>
              <a:t>Puzzle - </a:t>
            </a:r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magnetickou tabulku č</a:t>
            </a:r>
            <a:r>
              <a:rPr lang="cs-CZ" dirty="0" smtClean="0"/>
              <a:t>. 1děti připevňují obrázky s jednotlivými částmi lidského těla.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2 </a:t>
            </a:r>
            <a:r>
              <a:rPr lang="cs-CZ" dirty="0"/>
              <a:t>připevníme nebo namalujeme </a:t>
            </a:r>
            <a:r>
              <a:rPr lang="cs-CZ" dirty="0" smtClean="0"/>
              <a:t>obrázek lidského těla a popisujeme jeho části.</a:t>
            </a:r>
            <a:endParaRPr lang="cs-CZ" dirty="0"/>
          </a:p>
          <a:p>
            <a:pPr marL="45720" lvl="0" indent="0">
              <a:buNone/>
            </a:pPr>
            <a:endParaRPr lang="cs-CZ" dirty="0"/>
          </a:p>
          <a:p>
            <a:pPr marL="45720" lv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Uvědomování si, že se jednotlivé části lidského těla skládají z celku a že samostatně nemohou fungovat.</a:t>
            </a:r>
          </a:p>
          <a:p>
            <a:r>
              <a:rPr lang="cs-CZ" dirty="0" smtClean="0"/>
              <a:t>Dramatizace chybějících částí těla ( ruka, noha 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362</Words>
  <Application>Microsoft Office PowerPoint</Application>
  <PresentationFormat>Vlastní</PresentationFormat>
  <Paragraphs>57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Skládáme lidské tělo</vt:lpstr>
      <vt:lpstr>Snímek 2</vt:lpstr>
      <vt:lpstr>Snímek 3</vt:lpstr>
      <vt:lpstr>Snímek 4</vt:lpstr>
      <vt:lpstr>Použité odkazy</vt:lpstr>
      <vt:lpstr>Metodický pokyn Integrovaný blok:  zdraví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2015-04-02T10:28:32Z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