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287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33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7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111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53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89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89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33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9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43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15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>
            <a:alpha val="2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4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4/4a/%22Colored%22_drinking_fountain_from_mid-20th_century_with_african-american_drinking.jpg/250px-%22Colored%22_drinking_fountain_from_mid-20th_century_with_african-american_drinking.jpg" TargetMode="External"/><Relationship Id="rId2" Type="http://schemas.openxmlformats.org/officeDocument/2006/relationships/hyperlink" Target="http://upload.wikimedia.org/wikipedia/commons/thumb/5/5e/Apartheid.jpg/150px-Apartheid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?CTT=6&amp;ver=14&amp;app=powerpnt.exe" TargetMode="External"/><Relationship Id="rId4" Type="http://schemas.openxmlformats.org/officeDocument/2006/relationships/hyperlink" Target="http://upload.wikimedia.org/wikipedia/commons/thumb/7/7b/Some_of_the_bodies_being_removed_by_German_civilians_for_decent_burial_at_Gusen_Concentration_Camp,_Muhlhausen,_near_Linz,_Austria.jpg/220px-Some_of_the_bodies_being_removed_by_German_civilians_for_decent_burial_at_Gusen_Concentration_Camp,_Muhlhausen,_near_Linz,_Austri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Porušování lidských práv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VY_32_INOVACE_03-51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064446"/>
              </p:ext>
            </p:extLst>
          </p:nvPr>
        </p:nvGraphicFramePr>
        <p:xfrm>
          <a:off x="1467802" y="2903061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7.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společnost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Občanská výchova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Stát a právo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Porušování</a:t>
                      </a:r>
                      <a:r>
                        <a:rPr lang="cs-CZ" sz="1400" kern="50" baseline="0" dirty="0" smtClean="0">
                          <a:effectLst/>
                        </a:rPr>
                        <a:t> lidských práv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r>
                        <a:rPr lang="cs-CZ" sz="1400" kern="50" dirty="0" smtClean="0">
                          <a:effectLst/>
                        </a:rPr>
                        <a:t> Libuše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25.11.2011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</a:rPr>
                        <a:t>Seznámí žáky se základními pojmy v oblasti lidských práv</a:t>
                      </a:r>
                      <a:endParaRPr lang="cs-CZ" sz="12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Porušování lidských práv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 historii               porušování lidských práv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771800" y="1844366"/>
            <a:ext cx="864096" cy="144016"/>
          </a:xfrm>
          <a:prstGeom prst="rightArrow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76318" y="5445224"/>
            <a:ext cx="3932820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/>
              <a:t> </a:t>
            </a:r>
            <a:r>
              <a:rPr lang="cs-CZ" sz="2400" dirty="0" smtClean="0"/>
              <a:t>ponižování lidské důstojnosti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716016" y="2297256"/>
            <a:ext cx="3816424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/>
              <a:t> </a:t>
            </a:r>
            <a:r>
              <a:rPr lang="cs-CZ" sz="3600" dirty="0" smtClean="0"/>
              <a:t>nucení k prostituci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6070582" y="4012020"/>
            <a:ext cx="2952328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/>
              <a:t> </a:t>
            </a:r>
            <a:r>
              <a:rPr lang="cs-CZ" sz="3600" dirty="0" smtClean="0"/>
              <a:t>	týrání</a:t>
            </a:r>
            <a:endParaRPr lang="cs-CZ" sz="3600" dirty="0"/>
          </a:p>
        </p:txBody>
      </p:sp>
      <p:sp>
        <p:nvSpPr>
          <p:cNvPr id="8" name="Obdélník 7"/>
          <p:cNvSpPr/>
          <p:nvPr/>
        </p:nvSpPr>
        <p:spPr>
          <a:xfrm>
            <a:off x="431824" y="2204864"/>
            <a:ext cx="2952328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 smtClean="0"/>
              <a:t>  dětská práce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>
            <a:off x="450877" y="3989061"/>
            <a:ext cx="2342728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/>
              <a:t> </a:t>
            </a:r>
            <a:r>
              <a:rPr lang="cs-CZ" sz="3600" dirty="0" smtClean="0"/>
              <a:t>otroctví</a:t>
            </a:r>
            <a:endParaRPr lang="cs-CZ" sz="3600" dirty="0"/>
          </a:p>
        </p:txBody>
      </p:sp>
      <p:pic>
        <p:nvPicPr>
          <p:cNvPr id="1027" name="Picture 3" descr="C:\Users\gondkovska\AppData\Local\Microsoft\Windows\Temporary Internet Files\Content.IE5\6EAKCRLK\MC9003008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91458"/>
            <a:ext cx="2586868" cy="215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116882" y="5307344"/>
            <a:ext cx="953700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918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Předsudky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K porušování lidských práv dochází vlivem </a:t>
            </a:r>
            <a:r>
              <a:rPr lang="cs-CZ" b="1" dirty="0" smtClean="0"/>
              <a:t>předsudků                    </a:t>
            </a:r>
            <a:r>
              <a:rPr lang="cs-CZ" dirty="0" smtClean="0"/>
              <a:t> posuzování lidí podle toho,  co slyšíme, co se říká, bez zkoumání pravdivosti.</a:t>
            </a:r>
          </a:p>
          <a:p>
            <a:pPr marL="0" indent="0">
              <a:buNone/>
            </a:pPr>
            <a:r>
              <a:rPr lang="cs-CZ" dirty="0" smtClean="0"/>
              <a:t>Předsudky jsou dány:</a:t>
            </a:r>
          </a:p>
          <a:p>
            <a:pPr marL="857250" lvl="1" indent="-457200">
              <a:buFont typeface="Wingdings" pitchFamily="2" charset="2"/>
              <a:buChar char="§"/>
            </a:pPr>
            <a:r>
              <a:rPr lang="cs-CZ" dirty="0" smtClean="0"/>
              <a:t>výchovou			</a:t>
            </a:r>
          </a:p>
          <a:p>
            <a:pPr marL="857250" lvl="1" indent="-457200">
              <a:buFont typeface="Wingdings" pitchFamily="2" charset="2"/>
              <a:buChar char="§"/>
            </a:pPr>
            <a:r>
              <a:rPr lang="cs-CZ" dirty="0" smtClean="0"/>
              <a:t>společností					</a:t>
            </a:r>
          </a:p>
          <a:p>
            <a:pPr marL="857250" lvl="1" indent="-457200">
              <a:buFont typeface="Wingdings" pitchFamily="2" charset="2"/>
              <a:buChar char="§"/>
            </a:pPr>
            <a:r>
              <a:rPr lang="cs-CZ" dirty="0" smtClean="0"/>
              <a:t>kulturou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2699792" y="2256035"/>
            <a:ext cx="1368152" cy="216024"/>
          </a:xfrm>
          <a:prstGeom prst="right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gondkovska\AppData\Local\Microsoft\Windows\Temporary Internet Files\Content.IE5\35Y2T94F\MC9002818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73016"/>
            <a:ext cx="320791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ásobení 5"/>
          <p:cNvSpPr/>
          <p:nvPr/>
        </p:nvSpPr>
        <p:spPr>
          <a:xfrm>
            <a:off x="7092280" y="3356992"/>
            <a:ext cx="648072" cy="93610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444208" y="4509120"/>
            <a:ext cx="2088232" cy="1440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barva pleti 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víra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způsob života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40784" y="6184073"/>
            <a:ext cx="1006848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50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3943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Xenofobie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76888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Strach z něčeho cizího, nesnášenlivost k lidem z jiných zemí, neúcta k jejich tradicím a kultuře.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gondkovska\AppData\Local\Microsoft\Windows\Temporary Internet Files\Content.IE5\ZLHDFBVV\MP90043170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" t="8680" r="9271" b="49909"/>
          <a:stretch/>
        </p:blipFill>
        <p:spPr bwMode="auto">
          <a:xfrm>
            <a:off x="620210" y="2672915"/>
            <a:ext cx="2537599" cy="177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gondkovska\AppData\Local\Microsoft\Windows\Temporary Internet Files\Content.IE5\6EAKCRLK\MP90043328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72915"/>
            <a:ext cx="2476752" cy="260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gondkovska\AppData\Local\Microsoft\Windows\Temporary Internet Files\Content.IE5\26Z63H23\MC9002818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80" y="2754249"/>
            <a:ext cx="2592288" cy="253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52267" y="5058505"/>
            <a:ext cx="1359493" cy="43204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židé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89699" y="5587954"/>
            <a:ext cx="1728192" cy="378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muslimové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665493" y="5330699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černoši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844827" y="5074710"/>
            <a:ext cx="953700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Obr.5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987824" y="5165276"/>
            <a:ext cx="953700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Obr.4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387311" y="4581128"/>
            <a:ext cx="770498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004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Rasismus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Ponižující jednání vůči </a:t>
            </a:r>
          </a:p>
          <a:p>
            <a:pPr marL="0" indent="0">
              <a:buNone/>
            </a:pPr>
            <a:r>
              <a:rPr lang="cs-CZ" dirty="0" smtClean="0"/>
              <a:t>příslušníkům </a:t>
            </a:r>
          </a:p>
          <a:p>
            <a:pPr marL="0" indent="0">
              <a:buNone/>
            </a:pPr>
            <a:r>
              <a:rPr lang="cs-CZ" dirty="0" smtClean="0"/>
              <a:t>jiné národnosti nebo rasy.</a:t>
            </a:r>
          </a:p>
          <a:p>
            <a:pPr marL="0" indent="0">
              <a:buNone/>
            </a:pPr>
            <a:r>
              <a:rPr lang="cs-CZ" dirty="0" smtClean="0"/>
              <a:t>Názor o </a:t>
            </a:r>
            <a:r>
              <a:rPr lang="cs-CZ" dirty="0" smtClean="0">
                <a:solidFill>
                  <a:srgbClr val="FF0000"/>
                </a:solidFill>
              </a:rPr>
              <a:t>nadřazenosti</a:t>
            </a:r>
          </a:p>
          <a:p>
            <a:pPr marL="0" indent="0">
              <a:buNone/>
            </a:pPr>
            <a:r>
              <a:rPr lang="cs-CZ" dirty="0" smtClean="0"/>
              <a:t> některých ras či národů.</a:t>
            </a:r>
          </a:p>
          <a:p>
            <a:pPr marL="0" indent="0">
              <a:buNone/>
            </a:pPr>
            <a:r>
              <a:rPr lang="cs-CZ" dirty="0" smtClean="0"/>
              <a:t>Zdůrazňuje přednosti vlastní rasy.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200" dirty="0" smtClean="0"/>
              <a:t>  Americký </a:t>
            </a:r>
            <a:r>
              <a:rPr lang="cs-CZ" sz="2200" dirty="0"/>
              <a:t>černoch mohl pít pouze z nádržky s označením </a:t>
            </a:r>
            <a:r>
              <a:rPr lang="cs-CZ" sz="2200" dirty="0" smtClean="0"/>
              <a:t>                          "</a:t>
            </a:r>
            <a:r>
              <a:rPr lang="cs-CZ" sz="2200" dirty="0"/>
              <a:t>pro barevné", 1939, Oklahoma City</a:t>
            </a:r>
            <a:r>
              <a:rPr lang="cs-CZ" sz="2200" dirty="0" smtClean="0"/>
              <a:t>.                           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81642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Apartheid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označení pro </a:t>
            </a:r>
            <a:r>
              <a:rPr lang="cs-CZ" dirty="0" smtClean="0"/>
              <a:t>politiku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>
                <a:solidFill>
                  <a:srgbClr val="FF0000"/>
                </a:solidFill>
              </a:rPr>
              <a:t>rasové segregace 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/>
              <a:t>znamená </a:t>
            </a:r>
            <a:r>
              <a:rPr lang="cs-CZ" dirty="0" smtClean="0">
                <a:solidFill>
                  <a:srgbClr val="0070C0"/>
                </a:solidFill>
              </a:rPr>
              <a:t>oddělení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                     </a:t>
            </a:r>
            <a:r>
              <a:rPr lang="cs-CZ" dirty="0">
                <a:solidFill>
                  <a:srgbClr val="0070C0"/>
                </a:solidFill>
              </a:rPr>
              <a:t>odloučení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08431"/>
            <a:ext cx="3600400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5445224"/>
            <a:ext cx="4572000" cy="923330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dirty="0"/>
              <a:t>Cedule zakazující v 80. letech přístup na pláž všem "nebílým" obyvatelům JAR ve městě </a:t>
            </a:r>
            <a:r>
              <a:rPr lang="cs-CZ" dirty="0" err="1"/>
              <a:t>Muizenberg</a:t>
            </a:r>
            <a:r>
              <a:rPr lang="cs-CZ" dirty="0"/>
              <a:t>, ležící v provincii Západní Kapsko</a:t>
            </a:r>
          </a:p>
        </p:txBody>
      </p:sp>
    </p:spTree>
    <p:extLst>
      <p:ext uri="{BB962C8B-B14F-4D97-AF65-F5344CB8AC3E}">
        <p14:creationId xmlns:p14="http://schemas.microsoft.com/office/powerpoint/2010/main" val="226785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Antisemitismus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Náboženská nesnášenlivost vůči Židům.</a:t>
            </a:r>
          </a:p>
          <a:p>
            <a:r>
              <a:rPr lang="cs-CZ" dirty="0" smtClean="0"/>
              <a:t>Největší -  po nástupu nacismu v Německu.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Holokaust -</a:t>
            </a:r>
            <a:r>
              <a:rPr lang="cs-CZ" dirty="0" smtClean="0"/>
              <a:t> označení pro vyhlazování Židů za 2. sv. v.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3000" dirty="0" smtClean="0"/>
              <a:t>Vyvražděno: 6 milionů Židů</a:t>
            </a:r>
            <a:endParaRPr lang="cs-CZ" sz="3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Mrtvá </a:t>
            </a:r>
            <a:r>
              <a:rPr lang="cs-CZ" sz="2000" dirty="0"/>
              <a:t>těla v </a:t>
            </a:r>
            <a:r>
              <a:rPr lang="cs-CZ" sz="2000" dirty="0" smtClean="0"/>
              <a:t>koncentračním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  <a:r>
              <a:rPr lang="cs-CZ" sz="2000" dirty="0"/>
              <a:t>táboře Mauthausen během II. světové války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40314"/>
            <a:ext cx="2527548" cy="2952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24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Šikana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Patří k porušování lidských práv</a:t>
            </a:r>
            <a:endParaRPr lang="cs-CZ" dirty="0"/>
          </a:p>
        </p:txBody>
      </p:sp>
      <p:pic>
        <p:nvPicPr>
          <p:cNvPr id="9220" name="Picture 4" descr="C:\Users\gondkovska\AppData\Local\Microsoft\Windows\Temporary Internet Files\Content.IE5\26Z63H23\MP9004393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76872"/>
            <a:ext cx="5688632" cy="430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116882" y="5307344"/>
            <a:ext cx="953700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643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Jak se domáháme svých práv?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Ochranu poskytují: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soudy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volení zástupci – poslanci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ombudsman</a:t>
            </a:r>
          </a:p>
          <a:p>
            <a:pPr marL="914400" lvl="2" indent="0">
              <a:buNone/>
            </a:pPr>
            <a:r>
              <a:rPr lang="cs-CZ" dirty="0" smtClean="0"/>
              <a:t>veřejný ochránce lidských práv</a:t>
            </a:r>
          </a:p>
          <a:p>
            <a:pPr marL="971550" lvl="1" indent="-457200">
              <a:buFont typeface="Wingdings" pitchFamily="2" charset="2"/>
              <a:buChar char="q"/>
            </a:pPr>
            <a:r>
              <a:rPr lang="cs-CZ" dirty="0" smtClean="0"/>
              <a:t>hromadné sdělovací prostředky</a:t>
            </a:r>
            <a:endParaRPr lang="cs-CZ" dirty="0"/>
          </a:p>
        </p:txBody>
      </p:sp>
      <p:pic>
        <p:nvPicPr>
          <p:cNvPr id="7170" name="Picture 2" descr="C:\Users\gondkovska\AppData\Local\Microsoft\Windows\Temporary Internet Files\Content.IE5\35Y2T94F\MC9003111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30902"/>
            <a:ext cx="1643173" cy="227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gondkovska\AppData\Local\Microsoft\Windows\Temporary Internet Files\Content.IE5\ZLHDFBVV\MM90033702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746" y="1700807"/>
            <a:ext cx="2015985" cy="18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6036765" y="5557838"/>
            <a:ext cx="953700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Obr.8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485306" y="3430704"/>
            <a:ext cx="1102918" cy="2735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433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Porušování lidských práv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cs-CZ" dirty="0" smtClean="0"/>
              <a:t>Může být považováno za trestný čin.</a:t>
            </a:r>
          </a:p>
          <a:p>
            <a:r>
              <a:rPr lang="cs-CZ" dirty="0" smtClean="0"/>
              <a:t>Trestný čin </a:t>
            </a:r>
            <a:r>
              <a:rPr lang="cs-CZ" smtClean="0"/>
              <a:t>by měl být </a:t>
            </a:r>
            <a:r>
              <a:rPr lang="cs-CZ" dirty="0" smtClean="0"/>
              <a:t>potrestán.</a:t>
            </a:r>
          </a:p>
          <a:p>
            <a:r>
              <a:rPr lang="cs-CZ" dirty="0" smtClean="0"/>
              <a:t>Děti a mladiství: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Do 12 let – nejsou trestně zodpovědní, škodu platí rodiče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12 – 15 let – nejsou trestně zodpovědní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ústavní výchova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ochranná výchova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15 – 18 let – trestně zodpovědní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vězení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ústavní nebo ochranná výchova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 18 let – plně trestně zodpovědní</a:t>
            </a:r>
            <a:endParaRPr lang="cs-CZ" dirty="0"/>
          </a:p>
        </p:txBody>
      </p:sp>
      <p:pic>
        <p:nvPicPr>
          <p:cNvPr id="8194" name="Picture 2" descr="C:\Users\gondkovska\AppData\Local\Microsoft\Windows\Temporary Internet Files\Content.IE5\35Y2T94F\MC9002908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645024"/>
            <a:ext cx="2427838" cy="220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749229" y="5852561"/>
            <a:ext cx="953700" cy="250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60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LUNEROVÁ, Jitka; ŠTĚRBA, Radim ; SVOBODOVÁ, Monika. </a:t>
            </a:r>
            <a:r>
              <a:rPr lang="cs-CZ" i="1" dirty="0"/>
              <a:t>Výchova k občanství</a:t>
            </a:r>
            <a:r>
              <a:rPr lang="cs-CZ" dirty="0"/>
              <a:t>. Brno : Nová škola, 2010. 79 s. ISBN 9788072891177.</a:t>
            </a:r>
          </a:p>
          <a:p>
            <a:r>
              <a:rPr lang="cs-CZ" dirty="0"/>
              <a:t>[ </a:t>
            </a:r>
            <a:r>
              <a:rPr lang="cs-CZ" dirty="0" smtClean="0"/>
              <a:t>cit.2011-11-25</a:t>
            </a:r>
            <a:r>
              <a:rPr lang="cs-CZ" dirty="0"/>
              <a:t>]. </a:t>
            </a:r>
            <a:r>
              <a:rPr lang="cs-CZ" dirty="0" smtClean="0"/>
              <a:t>Dostupné na www: &lt;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</a:t>
            </a:r>
            <a:r>
              <a:rPr lang="cs-CZ" dirty="0" err="1" smtClean="0">
                <a:hlinkClick r:id="rId2"/>
              </a:rPr>
              <a:t>wikipedia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commons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thumb</a:t>
            </a:r>
            <a:r>
              <a:rPr lang="cs-CZ" dirty="0" smtClean="0">
                <a:hlinkClick r:id="rId2"/>
              </a:rPr>
              <a:t>/5/5e/Apartheid.jpg/150px-Apartheid.jpg</a:t>
            </a:r>
            <a:r>
              <a:rPr lang="cs-CZ" dirty="0" smtClean="0"/>
              <a:t>&gt;</a:t>
            </a:r>
          </a:p>
          <a:p>
            <a:r>
              <a:rPr lang="cs-CZ" dirty="0"/>
              <a:t>[ </a:t>
            </a:r>
            <a:r>
              <a:rPr lang="cs-CZ" dirty="0" smtClean="0"/>
              <a:t>cit.2011-11-25</a:t>
            </a:r>
            <a:r>
              <a:rPr lang="cs-CZ" dirty="0"/>
              <a:t>]. </a:t>
            </a:r>
            <a:r>
              <a:rPr lang="cs-CZ" dirty="0" smtClean="0"/>
              <a:t>Dostupné na </a:t>
            </a:r>
            <a:r>
              <a:rPr lang="cs-CZ" dirty="0" err="1" smtClean="0"/>
              <a:t>www:</a:t>
            </a:r>
            <a:r>
              <a:rPr lang="cs-CZ" dirty="0" err="1" smtClean="0">
                <a:hlinkClick r:id="rId3"/>
              </a:rPr>
              <a:t>http</a:t>
            </a:r>
            <a:r>
              <a:rPr lang="cs-CZ" dirty="0" smtClean="0">
                <a:hlinkClick r:id="rId3"/>
              </a:rPr>
              <a:t>://upload.wikimedia.org/</a:t>
            </a:r>
            <a:r>
              <a:rPr lang="cs-CZ" dirty="0" err="1" smtClean="0">
                <a:hlinkClick r:id="rId3"/>
              </a:rPr>
              <a:t>wikipedia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commons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thumb</a:t>
            </a:r>
            <a:r>
              <a:rPr lang="cs-CZ" dirty="0" smtClean="0">
                <a:hlinkClick r:id="rId3"/>
              </a:rPr>
              <a:t>/4/4a/%22Colored%22_drinking_fountain_from_mid-20th_century_with_african-american_drinking.jpg/250px-%22Colored%22_drinking_fountain_from_mid-20th_century_with_african-american_drinking.jpg</a:t>
            </a:r>
            <a:endParaRPr lang="cs-CZ" dirty="0" smtClean="0"/>
          </a:p>
          <a:p>
            <a:r>
              <a:rPr lang="cs-CZ"/>
              <a:t>[ </a:t>
            </a:r>
            <a:r>
              <a:rPr lang="cs-CZ" smtClean="0"/>
              <a:t>cit.2011-11-25</a:t>
            </a:r>
            <a:r>
              <a:rPr lang="cs-CZ" dirty="0"/>
              <a:t>]. Dostupné na </a:t>
            </a:r>
            <a:r>
              <a:rPr lang="cs-CZ" dirty="0" smtClean="0"/>
              <a:t>www:&lt;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upload.wikimedia.org/</a:t>
            </a:r>
            <a:r>
              <a:rPr lang="cs-CZ" dirty="0" err="1" smtClean="0">
                <a:hlinkClick r:id="rId4"/>
              </a:rPr>
              <a:t>wikipedia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commons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thumb</a:t>
            </a:r>
            <a:r>
              <a:rPr lang="cs-CZ" dirty="0" smtClean="0">
                <a:hlinkClick r:id="rId4"/>
              </a:rPr>
              <a:t>/7/7b/Some_of_the_bodies_being_removed_by_German_civilians_for_decent_burial_at_Gusen_Concentration_Camp%2C_Muhlhausen%2C_near_Linz%2C_Austria.jpg/220px-Some_of_the_bodies_being_removed_by_German_civilians_for_decent_burial_at_Gusen_Concentration_Camp%2C_Muhlhausen%2C_near_Linz%2C_Austria.jpg</a:t>
            </a:r>
            <a:r>
              <a:rPr lang="cs-CZ" dirty="0" smtClean="0"/>
              <a:t>&gt;</a:t>
            </a:r>
          </a:p>
          <a:p>
            <a:r>
              <a:rPr lang="cs-CZ" dirty="0" smtClean="0"/>
              <a:t>Obrázky 1 – 9 </a:t>
            </a:r>
            <a:r>
              <a:rPr lang="cs-CZ" dirty="0"/>
              <a:t>[</a:t>
            </a:r>
            <a:r>
              <a:rPr lang="cs-CZ" dirty="0" smtClean="0"/>
              <a:t>cit.2011-11-25] dostupné na:</a:t>
            </a:r>
          </a:p>
          <a:p>
            <a:pPr marL="0" indent="0">
              <a:buNone/>
            </a:pPr>
            <a:r>
              <a:rPr lang="cs-CZ" dirty="0" smtClean="0"/>
              <a:t>        </a:t>
            </a:r>
            <a:r>
              <a:rPr lang="cs-CZ" dirty="0" smtClean="0">
                <a:hlinkClick r:id="rId5"/>
              </a:rPr>
              <a:t>&lt;http</a:t>
            </a:r>
            <a:r>
              <a:rPr lang="cs-CZ" dirty="0">
                <a:hlinkClick r:id="rId5"/>
              </a:rPr>
              <a:t>://office.microsoft.com/</a:t>
            </a:r>
            <a:r>
              <a:rPr lang="cs-CZ" dirty="0" err="1">
                <a:hlinkClick r:id="rId5"/>
              </a:rPr>
              <a:t>cs-cz</a:t>
            </a:r>
            <a:r>
              <a:rPr lang="cs-CZ" dirty="0">
                <a:hlinkClick r:id="rId5"/>
              </a:rPr>
              <a:t>/</a:t>
            </a:r>
            <a:r>
              <a:rPr lang="cs-CZ" dirty="0" err="1">
                <a:hlinkClick r:id="rId5"/>
              </a:rPr>
              <a:t>images</a:t>
            </a:r>
            <a:r>
              <a:rPr lang="cs-CZ" dirty="0">
                <a:hlinkClick r:id="rId5"/>
              </a:rPr>
              <a:t>/?</a:t>
            </a:r>
            <a:r>
              <a:rPr lang="cs-CZ" dirty="0" smtClean="0">
                <a:hlinkClick r:id="rId5"/>
              </a:rPr>
              <a:t>CTT=6&amp;ver=14&amp;app=powerpnt.exe</a:t>
            </a:r>
            <a:r>
              <a:rPr lang="cs-CZ" dirty="0" smtClean="0"/>
              <a:t>&gt;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41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335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Porušování lidských práv</vt:lpstr>
      <vt:lpstr>Porušování lidských práv</vt:lpstr>
      <vt:lpstr>Předsudky</vt:lpstr>
      <vt:lpstr>Xenofobie</vt:lpstr>
      <vt:lpstr>Rasismus</vt:lpstr>
      <vt:lpstr>Apartheid</vt:lpstr>
      <vt:lpstr>Antisemitismus</vt:lpstr>
      <vt:lpstr>Šikana</vt:lpstr>
      <vt:lpstr>Jak se domáháme svých práv?</vt:lpstr>
      <vt:lpstr>Porušování lidských práv</vt:lpstr>
      <vt:lpstr>Použité zdroje: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Libuše Gondkovská</cp:lastModifiedBy>
  <cp:revision>21</cp:revision>
  <cp:lastPrinted>2011-10-25T10:33:18Z</cp:lastPrinted>
  <dcterms:created xsi:type="dcterms:W3CDTF">2011-03-22T17:13:23Z</dcterms:created>
  <dcterms:modified xsi:type="dcterms:W3CDTF">2012-03-21T22:05:27Z</dcterms:modified>
</cp:coreProperties>
</file>