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9"/>
  </p:notesMasterIdLst>
  <p:handoutMasterIdLst>
    <p:handoutMasterId r:id="rId20"/>
  </p:handoutMasterIdLst>
  <p:sldIdLst>
    <p:sldId id="272" r:id="rId3"/>
    <p:sldId id="282" r:id="rId4"/>
    <p:sldId id="284" r:id="rId5"/>
    <p:sldId id="285" r:id="rId6"/>
    <p:sldId id="288" r:id="rId7"/>
    <p:sldId id="287" r:id="rId8"/>
    <p:sldId id="286" r:id="rId9"/>
    <p:sldId id="290" r:id="rId10"/>
    <p:sldId id="289" r:id="rId11"/>
    <p:sldId id="275" r:id="rId12"/>
    <p:sldId id="276" r:id="rId13"/>
    <p:sldId id="277" r:id="rId14"/>
    <p:sldId id="278" r:id="rId15"/>
    <p:sldId id="279" r:id="rId16"/>
    <p:sldId id="280" r:id="rId17"/>
    <p:sldId id="28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EFA"/>
    <a:srgbClr val="FEF9E9"/>
    <a:srgbClr val="FFFEFC"/>
    <a:srgbClr val="FEFCF4"/>
    <a:srgbClr val="F3F3F3"/>
    <a:srgbClr val="FEFBEF"/>
    <a:srgbClr val="FFFFFD"/>
    <a:srgbClr val="FFFEFB"/>
    <a:srgbClr val="FEFDF8"/>
    <a:srgbClr val="FEFAEA"/>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353" autoAdjust="0"/>
    <p:restoredTop sz="88767" autoAdjust="0"/>
  </p:normalViewPr>
  <p:slideViewPr>
    <p:cSldViewPr snapToGrid="0">
      <p:cViewPr varScale="1">
        <p:scale>
          <a:sx n="86" d="100"/>
          <a:sy n="86" d="100"/>
        </p:scale>
        <p:origin x="-90" y="-228"/>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31.3.2015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31.3.2015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Byl</a:t>
            </a:r>
            <a:r>
              <a:rPr lang="cs-CZ" baseline="0" dirty="0" smtClean="0"/>
              <a:t> jednou jeden les a v tom lese bydlela liška, které hrozně kručelo v břiše. Jednoho slunečného dne si proto liška řekla: „ Kousek odtud bydlí rodina Zajíčková, půjdu se podívat jestli nebude zajíček sám doma. Zrovna ten den odešla maminka Zaječice na palouček pro čerstvou travičku. Zajíček měl nakázáno neotvírat nikomu ani na skulinku. Liška přišla k domečku, zaklepala a čekala. Z domečku se po chvíli ozvalo „ Kdo je tam?“ </a:t>
            </a:r>
            <a:r>
              <a:rPr lang="cs-CZ" baseline="0" dirty="0" smtClean="0"/>
              <a:t>„To </a:t>
            </a:r>
            <a:r>
              <a:rPr lang="cs-CZ" baseline="0" dirty="0" smtClean="0"/>
              <a:t>jsem já, Tvoje maminka.“ </a:t>
            </a:r>
            <a:r>
              <a:rPr lang="cs-CZ" baseline="0" dirty="0" smtClean="0"/>
              <a:t>„Moje </a:t>
            </a:r>
            <a:r>
              <a:rPr lang="cs-CZ" baseline="0" dirty="0" smtClean="0"/>
              <a:t>maminka </a:t>
            </a:r>
            <a:r>
              <a:rPr lang="cs-CZ" baseline="0" dirty="0" smtClean="0"/>
              <a:t>má </a:t>
            </a:r>
            <a:r>
              <a:rPr lang="cs-CZ" baseline="0" dirty="0" smtClean="0"/>
              <a:t>ale tenčí hlásek</a:t>
            </a:r>
            <a:r>
              <a:rPr lang="cs-CZ" baseline="0" dirty="0" smtClean="0"/>
              <a:t>!“ </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2</a:t>
            </a:fld>
            <a:endParaRPr lang="cs-CZ" dirty="0"/>
          </a:p>
        </p:txBody>
      </p:sp>
    </p:spTree>
    <p:extLst>
      <p:ext uri="{BB962C8B-B14F-4D97-AF65-F5344CB8AC3E}">
        <p14:creationId xmlns:p14="http://schemas.microsoft.com/office/powerpoint/2010/main" xmlns="" val="2890224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Liška</a:t>
            </a:r>
            <a:r>
              <a:rPr lang="cs-CZ" baseline="0" dirty="0" smtClean="0"/>
              <a:t> byla mazaná, rychle se vydala k úlu, aby si hlásek zjemnila medem a pospíchala zpátky k zaječímu doupátku.</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3</a:t>
            </a:fld>
            <a:endParaRPr lang="cs-CZ" dirty="0"/>
          </a:p>
        </p:txBody>
      </p:sp>
    </p:spTree>
    <p:extLst>
      <p:ext uri="{BB962C8B-B14F-4D97-AF65-F5344CB8AC3E}">
        <p14:creationId xmlns:p14="http://schemas.microsoft.com/office/powerpoint/2010/main" xmlns="" val="2991185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Tenoučkým hláskem</a:t>
            </a:r>
            <a:r>
              <a:rPr lang="cs-CZ" baseline="0" dirty="0" smtClean="0"/>
              <a:t> zavolala: </a:t>
            </a:r>
            <a:r>
              <a:rPr lang="cs-CZ" baseline="0" dirty="0" smtClean="0"/>
              <a:t>„Zajíčku</a:t>
            </a:r>
            <a:r>
              <a:rPr lang="cs-CZ" baseline="0" dirty="0" smtClean="0"/>
              <a:t>, otevři, to jsem </a:t>
            </a:r>
            <a:r>
              <a:rPr lang="cs-CZ" baseline="0" dirty="0" smtClean="0"/>
              <a:t>já, </a:t>
            </a:r>
            <a:r>
              <a:rPr lang="cs-CZ" baseline="0" dirty="0" smtClean="0"/>
              <a:t>Tvoje maminka, nesu Ti čerstvou travičku.“ Ale zajíček opět poznal, že to asi maminka nebude a tak zavolal: </a:t>
            </a:r>
            <a:r>
              <a:rPr lang="cs-CZ" baseline="0" dirty="0" smtClean="0"/>
              <a:t>„Máš </a:t>
            </a:r>
            <a:r>
              <a:rPr lang="cs-CZ" baseline="0" dirty="0" smtClean="0"/>
              <a:t>sice hlásek měkký a sladký jako moje maminka, ale moje maminka ještě voní po jeteli.“ Liška už byla opravdu </a:t>
            </a:r>
            <a:r>
              <a:rPr lang="cs-CZ" baseline="0" dirty="0" smtClean="0"/>
              <a:t>rozzlobená</a:t>
            </a:r>
            <a:r>
              <a:rPr lang="cs-CZ" baseline="0" dirty="0" smtClean="0"/>
              <a:t>, že ji zajíček opět odhalil, ale nedalo jí to a vydala se na louku plné jetele. </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4</a:t>
            </a:fld>
            <a:endParaRPr lang="cs-CZ" dirty="0"/>
          </a:p>
        </p:txBody>
      </p:sp>
    </p:spTree>
    <p:extLst>
      <p:ext uri="{BB962C8B-B14F-4D97-AF65-F5344CB8AC3E}">
        <p14:creationId xmlns:p14="http://schemas.microsoft.com/office/powerpoint/2010/main" xmlns="" val="2530833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Na louce se snažila co nejvíce,</a:t>
            </a:r>
            <a:r>
              <a:rPr lang="cs-CZ" baseline="0" dirty="0" smtClean="0"/>
              <a:t> aby po jetelíčku voněla jako zajíčkova maminka.</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5</a:t>
            </a:fld>
            <a:endParaRPr lang="cs-CZ" dirty="0"/>
          </a:p>
        </p:txBody>
      </p:sp>
    </p:spTree>
    <p:extLst>
      <p:ext uri="{BB962C8B-B14F-4D97-AF65-F5344CB8AC3E}">
        <p14:creationId xmlns:p14="http://schemas.microsoft.com/office/powerpoint/2010/main" xmlns="" val="2912014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Vrátila se k zajíčkovi. Ten se, ale opět nedal ošálit a ještě chtěl vidět kožíšek, protože</a:t>
            </a:r>
            <a:r>
              <a:rPr lang="cs-CZ" baseline="0" dirty="0" smtClean="0"/>
              <a:t> jeho maminka má hebký hnědý kožíšek.</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6</a:t>
            </a:fld>
            <a:endParaRPr lang="cs-CZ" dirty="0"/>
          </a:p>
        </p:txBody>
      </p:sp>
    </p:spTree>
    <p:extLst>
      <p:ext uri="{BB962C8B-B14F-4D97-AF65-F5344CB8AC3E}">
        <p14:creationId xmlns:p14="http://schemas.microsoft.com/office/powerpoint/2010/main" xmlns="" val="1051091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Liška tedy do doupátka nastrčila kousek svého ocásku.</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7</a:t>
            </a:fld>
            <a:endParaRPr lang="cs-CZ" dirty="0"/>
          </a:p>
        </p:txBody>
      </p:sp>
    </p:spTree>
    <p:extLst>
      <p:ext uri="{BB962C8B-B14F-4D97-AF65-F5344CB8AC3E}">
        <p14:creationId xmlns:p14="http://schemas.microsoft.com/office/powerpoint/2010/main" xmlns="" val="2849522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Zajíček</a:t>
            </a:r>
            <a:r>
              <a:rPr lang="cs-CZ" baseline="0" dirty="0" smtClean="0"/>
              <a:t> poznal, že to není jeho </a:t>
            </a:r>
            <a:r>
              <a:rPr lang="cs-CZ" baseline="0" dirty="0" smtClean="0"/>
              <a:t>maminka, </a:t>
            </a:r>
            <a:r>
              <a:rPr lang="cs-CZ" baseline="0" dirty="0" smtClean="0"/>
              <a:t>a proto ani nevykoukl. V tu chvíli se z paseky právě vracela maminka Zaječice a lišce za její chování vyprášila kožíšek. Zajíček dostal za odměnu čerstvou, sladkou travičku a byl rád, že dal na maminčiny rady nikomu neotvírat.</a:t>
            </a:r>
            <a:endParaRPr lang="cs-CZ" dirty="0"/>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8</a:t>
            </a:fld>
            <a:endParaRPr lang="cs-CZ" dirty="0"/>
          </a:p>
        </p:txBody>
      </p:sp>
    </p:spTree>
    <p:extLst>
      <p:ext uri="{BB962C8B-B14F-4D97-AF65-F5344CB8AC3E}">
        <p14:creationId xmlns:p14="http://schemas.microsoft.com/office/powerpoint/2010/main" xmlns="" val="2026574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Zajíček neposlechl rady maminky nikomu neotvírat. Jeho zvědavost byla silnější. Liška využila</a:t>
            </a:r>
            <a:r>
              <a:rPr lang="cs-CZ" baseline="0" dirty="0" smtClean="0"/>
              <a:t> toho, že jí zajíček otevřel, skočila po něm a odnesla si ho do svého doupátka a pěkně si na </a:t>
            </a:r>
            <a:r>
              <a:rPr lang="cs-CZ" baseline="0" smtClean="0"/>
              <a:t>něm pochutnala. </a:t>
            </a:r>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9</a:t>
            </a:fld>
            <a:endParaRPr lang="cs-CZ" dirty="0"/>
          </a:p>
        </p:txBody>
      </p:sp>
    </p:spTree>
    <p:extLst>
      <p:ext uri="{BB962C8B-B14F-4D97-AF65-F5344CB8AC3E}">
        <p14:creationId xmlns:p14="http://schemas.microsoft.com/office/powerpoint/2010/main" xmlns="" val="7418368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openxmlformats.org/officeDocument/2006/relationships/slide" Target="slide9.xml"/><Relationship Id="rId3" Type="http://schemas.openxmlformats.org/officeDocument/2006/relationships/image" Target="../media/image6.png"/><Relationship Id="rId7" Type="http://schemas.microsoft.com/office/2007/relationships/hdphoto" Target="../media/hdphoto1.wdp"/><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slide" Target="slide8.xml"/><Relationship Id="rId4" Type="http://schemas.openxmlformats.org/officeDocument/2006/relationships/image" Target="../media/image9.jpeg"/><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dirty="0">
                <a:solidFill>
                  <a:srgbClr val="624D38">
                    <a:lumMod val="75000"/>
                  </a:srgbClr>
                </a:solidFill>
                <a:latin typeface="Century Gothic"/>
              </a:rPr>
              <a:t> </a:t>
            </a:r>
            <a:r>
              <a:rPr lang="cs-CZ" sz="3600" dirty="0" smtClean="0">
                <a:solidFill>
                  <a:srgbClr val="624D38">
                    <a:lumMod val="75000"/>
                  </a:srgbClr>
                </a:solidFill>
                <a:latin typeface="Century Gothic"/>
              </a:rPr>
              <a:t>O Zajíčkovi a lišce</a:t>
            </a: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dirty="0" smtClean="0"/>
              <a:t>Zdraví a bezpečí</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2</a:t>
            </a:fld>
            <a:endParaRPr lang="cs-CZ" dirty="0"/>
          </a:p>
        </p:txBody>
      </p:sp>
      <p:sp>
        <p:nvSpPr>
          <p:cNvPr id="6" name="Obdélník 5"/>
          <p:cNvSpPr/>
          <p:nvPr/>
        </p:nvSpPr>
        <p:spPr>
          <a:xfrm>
            <a:off x="9543245" y="0"/>
            <a:ext cx="2648755" cy="1352282"/>
          </a:xfrm>
          <a:prstGeom prst="rect">
            <a:avLst/>
          </a:prstGeom>
          <a:solidFill>
            <a:srgbClr val="FEF9E9"/>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0" y="5087155"/>
            <a:ext cx="11784169" cy="1770845"/>
          </a:xfrm>
          <a:prstGeom prst="rect">
            <a:avLst/>
          </a:prstGeom>
          <a:solidFill>
            <a:srgbClr val="FEFD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Tree>
    <p:extLst>
      <p:ext uri="{BB962C8B-B14F-4D97-AF65-F5344CB8AC3E}">
        <p14:creationId xmlns:p14="http://schemas.microsoft.com/office/powerpoint/2010/main" xmlns="" val="98091512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3</a:t>
            </a:fld>
            <a:endParaRPr lang="cs-CZ" dirty="0"/>
          </a:p>
        </p:txBody>
      </p:sp>
      <p:sp>
        <p:nvSpPr>
          <p:cNvPr id="6" name="Obdélník 5"/>
          <p:cNvSpPr/>
          <p:nvPr/>
        </p:nvSpPr>
        <p:spPr>
          <a:xfrm>
            <a:off x="9526502" y="80386"/>
            <a:ext cx="2648755" cy="1352282"/>
          </a:xfrm>
          <a:prstGeom prst="rect">
            <a:avLst/>
          </a:prstGeom>
          <a:solidFill>
            <a:srgbClr val="FEFAEA"/>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EFD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Tree>
    <p:extLst>
      <p:ext uri="{BB962C8B-B14F-4D97-AF65-F5344CB8AC3E}">
        <p14:creationId xmlns:p14="http://schemas.microsoft.com/office/powerpoint/2010/main" xmlns="" val="7978400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4</a:t>
            </a:fld>
            <a:endParaRPr lang="cs-CZ" dirty="0"/>
          </a:p>
        </p:txBody>
      </p:sp>
      <p:sp>
        <p:nvSpPr>
          <p:cNvPr id="6" name="Obdélník 5"/>
          <p:cNvSpPr/>
          <p:nvPr/>
        </p:nvSpPr>
        <p:spPr>
          <a:xfrm>
            <a:off x="9526502" y="80386"/>
            <a:ext cx="2648755" cy="1352282"/>
          </a:xfrm>
          <a:prstGeom prst="rect">
            <a:avLst/>
          </a:prstGeom>
          <a:solidFill>
            <a:srgbClr val="FEF9E9"/>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FFE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stretch>
            <a:fillRect/>
          </a:stretch>
        </p:blipFill>
        <p:spPr>
          <a:xfrm>
            <a:off x="3047574" y="1714260"/>
            <a:ext cx="6096851" cy="3429479"/>
          </a:xfrm>
          <a:prstGeom prst="rect">
            <a:avLst/>
          </a:prstGeom>
        </p:spPr>
      </p:pic>
      <p:pic>
        <p:nvPicPr>
          <p:cNvPr id="3" name="Obrázek 2"/>
          <p:cNvPicPr>
            <a:picLocks noChangeAspect="1"/>
          </p:cNvPicPr>
          <p:nvPr/>
        </p:nvPicPr>
        <p:blipFill>
          <a:blip r:embed="rId3" cstate="print"/>
          <a:stretch>
            <a:fillRect/>
          </a:stretch>
        </p:blipFill>
        <p:spPr>
          <a:xfrm>
            <a:off x="3199974" y="1866660"/>
            <a:ext cx="6096851" cy="3429479"/>
          </a:xfrm>
          <a:prstGeom prst="rect">
            <a:avLst/>
          </a:prstGeom>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Tree>
    <p:extLst>
      <p:ext uri="{BB962C8B-B14F-4D97-AF65-F5344CB8AC3E}">
        <p14:creationId xmlns:p14="http://schemas.microsoft.com/office/powerpoint/2010/main" xmlns="" val="385230256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5</a:t>
            </a:fld>
            <a:endParaRPr lang="cs-CZ" dirty="0"/>
          </a:p>
        </p:txBody>
      </p:sp>
      <p:sp>
        <p:nvSpPr>
          <p:cNvPr id="6" name="Obdélník 5"/>
          <p:cNvSpPr/>
          <p:nvPr/>
        </p:nvSpPr>
        <p:spPr>
          <a:xfrm>
            <a:off x="9526502" y="80386"/>
            <a:ext cx="2648755" cy="1352282"/>
          </a:xfrm>
          <a:prstGeom prst="rect">
            <a:avLst/>
          </a:prstGeom>
          <a:solidFill>
            <a:srgbClr val="FEF9E9"/>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FFE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stretch>
            <a:fillRect/>
          </a:stretch>
        </p:blipFill>
        <p:spPr>
          <a:xfrm>
            <a:off x="3047574" y="1714260"/>
            <a:ext cx="6096851" cy="3429479"/>
          </a:xfrm>
          <a:prstGeom prst="rect">
            <a:avLst/>
          </a:prstGeom>
        </p:spPr>
      </p:pic>
      <p:pic>
        <p:nvPicPr>
          <p:cNvPr id="3" name="Obrázek 2"/>
          <p:cNvPicPr>
            <a:picLocks noChangeAspect="1"/>
          </p:cNvPicPr>
          <p:nvPr/>
        </p:nvPicPr>
        <p:blipFill>
          <a:blip r:embed="rId3" cstate="print"/>
          <a:stretch>
            <a:fillRect/>
          </a:stretch>
        </p:blipFill>
        <p:spPr>
          <a:xfrm>
            <a:off x="3199974" y="1866660"/>
            <a:ext cx="6096851" cy="3429479"/>
          </a:xfrm>
          <a:prstGeom prst="rect">
            <a:avLst/>
          </a:prstGeom>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Tree>
    <p:extLst>
      <p:ext uri="{BB962C8B-B14F-4D97-AF65-F5344CB8AC3E}">
        <p14:creationId xmlns:p14="http://schemas.microsoft.com/office/powerpoint/2010/main" xmlns="" val="177237908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6</a:t>
            </a:fld>
            <a:endParaRPr lang="cs-CZ" dirty="0"/>
          </a:p>
        </p:txBody>
      </p:sp>
      <p:sp>
        <p:nvSpPr>
          <p:cNvPr id="6" name="Obdélník 5"/>
          <p:cNvSpPr/>
          <p:nvPr/>
        </p:nvSpPr>
        <p:spPr>
          <a:xfrm>
            <a:off x="9526502" y="80386"/>
            <a:ext cx="2648755" cy="1352282"/>
          </a:xfrm>
          <a:prstGeom prst="rect">
            <a:avLst/>
          </a:prstGeom>
          <a:solidFill>
            <a:srgbClr val="FEF9E9"/>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FFF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stretch>
            <a:fillRect/>
          </a:stretch>
        </p:blipFill>
        <p:spPr>
          <a:xfrm>
            <a:off x="3047574" y="1714260"/>
            <a:ext cx="6096851" cy="3429479"/>
          </a:xfrm>
          <a:prstGeom prst="rect">
            <a:avLst/>
          </a:prstGeom>
        </p:spPr>
      </p:pic>
      <p:pic>
        <p:nvPicPr>
          <p:cNvPr id="3" name="Obrázek 2"/>
          <p:cNvPicPr>
            <a:picLocks noChangeAspect="1"/>
          </p:cNvPicPr>
          <p:nvPr/>
        </p:nvPicPr>
        <p:blipFill>
          <a:blip r:embed="rId3" cstate="print"/>
          <a:stretch>
            <a:fillRect/>
          </a:stretch>
        </p:blipFill>
        <p:spPr>
          <a:xfrm>
            <a:off x="3199974" y="1866660"/>
            <a:ext cx="6096851" cy="3429479"/>
          </a:xfrm>
          <a:prstGeom prst="rect">
            <a:avLst/>
          </a:prstGeom>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Tree>
    <p:extLst>
      <p:ext uri="{BB962C8B-B14F-4D97-AF65-F5344CB8AC3E}">
        <p14:creationId xmlns:p14="http://schemas.microsoft.com/office/powerpoint/2010/main" xmlns="" val="308479497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7</a:t>
            </a:fld>
            <a:endParaRPr lang="cs-CZ" dirty="0"/>
          </a:p>
        </p:txBody>
      </p:sp>
      <p:sp>
        <p:nvSpPr>
          <p:cNvPr id="6" name="Obdélník 5"/>
          <p:cNvSpPr/>
          <p:nvPr/>
        </p:nvSpPr>
        <p:spPr>
          <a:xfrm>
            <a:off x="9526502" y="80386"/>
            <a:ext cx="2648755" cy="1352282"/>
          </a:xfrm>
          <a:prstGeom prst="rect">
            <a:avLst/>
          </a:prstGeom>
          <a:solidFill>
            <a:srgbClr val="FEFB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EF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stretch>
            <a:fillRect/>
          </a:stretch>
        </p:blipFill>
        <p:spPr>
          <a:xfrm>
            <a:off x="3047574" y="1714260"/>
            <a:ext cx="6096851" cy="3429479"/>
          </a:xfrm>
          <a:prstGeom prst="rect">
            <a:avLst/>
          </a:prstGeom>
        </p:spPr>
      </p:pic>
      <p:pic>
        <p:nvPicPr>
          <p:cNvPr id="3" name="Obrázek 2"/>
          <p:cNvPicPr>
            <a:picLocks noChangeAspect="1"/>
          </p:cNvPicPr>
          <p:nvPr/>
        </p:nvPicPr>
        <p:blipFill>
          <a:blip r:embed="rId3" cstate="print"/>
          <a:stretch>
            <a:fillRect/>
          </a:stretch>
        </p:blipFill>
        <p:spPr>
          <a:xfrm>
            <a:off x="3199974" y="1866660"/>
            <a:ext cx="6096851" cy="3429479"/>
          </a:xfrm>
          <a:prstGeom prst="rect">
            <a:avLst/>
          </a:prstGeom>
        </p:spPr>
      </p:pic>
      <p:pic>
        <p:nvPicPr>
          <p:cNvPr id="9" name="Obrázek 8"/>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0" y="-1"/>
            <a:ext cx="9431767" cy="6858000"/>
          </a:xfrm>
          <a:prstGeom prst="rect">
            <a:avLst/>
          </a:prstGeom>
        </p:spPr>
      </p:pic>
      <p:pic>
        <p:nvPicPr>
          <p:cNvPr id="10" name="Obrázek 9">
            <a:hlinkClick r:id="rId5" action="ppaction://hlinksldjump"/>
          </p:cNvPr>
          <p:cNvPicPr>
            <a:picLocks noChangeAspect="1"/>
          </p:cNvPicPr>
          <p:nvPr/>
        </p:nvPicPr>
        <p:blipFill rotWithShape="1">
          <a:blip r:embed="rId6" cstate="print">
            <a:extLst>
              <a:ext uri="{BEBA8EAE-BF5A-486C-A8C5-ECC9F3942E4B}">
                <a14:imgProps xmlns:a14="http://schemas.microsoft.com/office/drawing/2010/main" xmlns="">
                  <a14:imgLayer r:embed="rId7">
                    <a14:imgEffect>
                      <a14:backgroundRemoval t="58059" b="77765" l="3507" r="19033"/>
                    </a14:imgEffect>
                  </a14:imgLayer>
                </a14:imgProps>
              </a:ext>
              <a:ext uri="{28A0092B-C50C-407E-A947-70E740481C1C}">
                <a14:useLocalDpi xmlns:a14="http://schemas.microsoft.com/office/drawing/2010/main" xmlns="" val="0"/>
              </a:ext>
            </a:extLst>
          </a:blip>
          <a:srcRect l="3141" t="55778" r="79529" b="21389"/>
          <a:stretch/>
        </p:blipFill>
        <p:spPr>
          <a:xfrm>
            <a:off x="9774929" y="3904787"/>
            <a:ext cx="2216580" cy="2123575"/>
          </a:xfrm>
          <a:prstGeom prst="rect">
            <a:avLst/>
          </a:prstGeom>
        </p:spPr>
      </p:pic>
      <p:pic>
        <p:nvPicPr>
          <p:cNvPr id="11" name="Obrázek 10">
            <a:hlinkClick r:id="rId8" action="ppaction://hlinksldjump"/>
          </p:cNvPr>
          <p:cNvPicPr>
            <a:picLocks noChangeAspect="1"/>
          </p:cNvPicPr>
          <p:nvPr/>
        </p:nvPicPr>
        <p:blipFill rotWithShape="1">
          <a:blip r:embed="rId9" cstate="print">
            <a:extLst>
              <a:ext uri="{28A0092B-C50C-407E-A947-70E740481C1C}">
                <a14:useLocalDpi xmlns:a14="http://schemas.microsoft.com/office/drawing/2010/main" xmlns="" val="0"/>
              </a:ext>
            </a:extLst>
          </a:blip>
          <a:srcRect t="60611" r="72379" b="14222"/>
          <a:stretch/>
        </p:blipFill>
        <p:spPr>
          <a:xfrm>
            <a:off x="9350108" y="742606"/>
            <a:ext cx="2984563" cy="1977298"/>
          </a:xfrm>
          <a:prstGeom prst="rect">
            <a:avLst/>
          </a:prstGeom>
        </p:spPr>
      </p:pic>
    </p:spTree>
    <p:extLst>
      <p:ext uri="{BB962C8B-B14F-4D97-AF65-F5344CB8AC3E}">
        <p14:creationId xmlns:p14="http://schemas.microsoft.com/office/powerpoint/2010/main" xmlns="" val="31784068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8</a:t>
            </a:fld>
            <a:endParaRPr lang="cs-CZ" dirty="0"/>
          </a:p>
        </p:txBody>
      </p:sp>
      <p:sp>
        <p:nvSpPr>
          <p:cNvPr id="6" name="Obdélník 5"/>
          <p:cNvSpPr/>
          <p:nvPr/>
        </p:nvSpPr>
        <p:spPr>
          <a:xfrm>
            <a:off x="9526502" y="80386"/>
            <a:ext cx="2648755" cy="1352282"/>
          </a:xfrm>
          <a:prstGeom prst="rect">
            <a:avLst/>
          </a:prstGeom>
          <a:solidFill>
            <a:srgbClr val="FEF9E9"/>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FFE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stretch>
            <a:fillRect/>
          </a:stretch>
        </p:blipFill>
        <p:spPr>
          <a:xfrm>
            <a:off x="3047574" y="1714260"/>
            <a:ext cx="6096851" cy="3429479"/>
          </a:xfrm>
          <a:prstGeom prst="rect">
            <a:avLst/>
          </a:prstGeom>
        </p:spPr>
      </p:pic>
      <p:pic>
        <p:nvPicPr>
          <p:cNvPr id="3" name="Obrázek 2"/>
          <p:cNvPicPr>
            <a:picLocks noChangeAspect="1"/>
          </p:cNvPicPr>
          <p:nvPr/>
        </p:nvPicPr>
        <p:blipFill>
          <a:blip r:embed="rId3" cstate="print"/>
          <a:stretch>
            <a:fillRect/>
          </a:stretch>
        </p:blipFill>
        <p:spPr>
          <a:xfrm>
            <a:off x="3199974" y="1866660"/>
            <a:ext cx="6096851" cy="3429479"/>
          </a:xfrm>
          <a:prstGeom prst="rect">
            <a:avLst/>
          </a:prstGeom>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
        <p:nvSpPr>
          <p:cNvPr id="9" name="Tlačítko akce: Návrat 8">
            <a:hlinkClick r:id="" action="ppaction://hlinkshowjump?jump=lastslideviewed" highlightClick="1"/>
          </p:cNvPr>
          <p:cNvSpPr/>
          <p:nvPr/>
        </p:nvSpPr>
        <p:spPr>
          <a:xfrm>
            <a:off x="11206480" y="6094660"/>
            <a:ext cx="985520" cy="763340"/>
          </a:xfrm>
          <a:prstGeom prst="actionButtonReturn">
            <a:avLst/>
          </a:prstGeom>
          <a:gradFill flip="none" rotWithShape="1">
            <a:gsLst>
              <a:gs pos="0">
                <a:srgbClr val="92D050">
                  <a:tint val="66000"/>
                  <a:satMod val="160000"/>
                </a:srgbClr>
              </a:gs>
              <a:gs pos="50000">
                <a:srgbClr val="92D050">
                  <a:tint val="44500"/>
                  <a:satMod val="160000"/>
                </a:srgbClr>
              </a:gs>
              <a:gs pos="100000">
                <a:srgbClr val="92D05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71381026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9</a:t>
            </a:fld>
            <a:endParaRPr lang="cs-CZ" dirty="0"/>
          </a:p>
        </p:txBody>
      </p:sp>
      <p:sp>
        <p:nvSpPr>
          <p:cNvPr id="6" name="Obdélník 5"/>
          <p:cNvSpPr/>
          <p:nvPr/>
        </p:nvSpPr>
        <p:spPr>
          <a:xfrm>
            <a:off x="9526502" y="80386"/>
            <a:ext cx="2648755" cy="1352282"/>
          </a:xfrm>
          <a:prstGeom prst="rect">
            <a:avLst/>
          </a:prstGeom>
          <a:solidFill>
            <a:srgbClr val="FEF9E9"/>
          </a:solidFill>
          <a:ln>
            <a:solidFill>
              <a:srgbClr val="FDFE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391088" y="4966575"/>
            <a:ext cx="11784169" cy="1770845"/>
          </a:xfrm>
          <a:prstGeom prst="rect">
            <a:avLst/>
          </a:prstGeom>
          <a:solidFill>
            <a:srgbClr val="FFF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a:picLocks noChangeAspect="1"/>
          </p:cNvPicPr>
          <p:nvPr/>
        </p:nvPicPr>
        <p:blipFill>
          <a:blip r:embed="rId3" cstate="print"/>
          <a:stretch>
            <a:fillRect/>
          </a:stretch>
        </p:blipFill>
        <p:spPr>
          <a:xfrm>
            <a:off x="3047574" y="1714260"/>
            <a:ext cx="6096851" cy="3429479"/>
          </a:xfrm>
          <a:prstGeom prst="rect">
            <a:avLst/>
          </a:prstGeom>
        </p:spPr>
      </p:pic>
      <p:pic>
        <p:nvPicPr>
          <p:cNvPr id="3" name="Obrázek 2"/>
          <p:cNvPicPr>
            <a:picLocks noChangeAspect="1"/>
          </p:cNvPicPr>
          <p:nvPr/>
        </p:nvPicPr>
        <p:blipFill>
          <a:blip r:embed="rId3" cstate="print"/>
          <a:stretch>
            <a:fillRect/>
          </a:stretch>
        </p:blipFill>
        <p:spPr>
          <a:xfrm>
            <a:off x="3199974" y="1866660"/>
            <a:ext cx="6096851" cy="3429479"/>
          </a:xfrm>
          <a:prstGeom prst="rect">
            <a:avLst/>
          </a:prstGeom>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380116" y="0"/>
            <a:ext cx="9431767" cy="6858000"/>
          </a:xfrm>
          <a:prstGeom prst="rect">
            <a:avLst/>
          </a:prstGeom>
        </p:spPr>
      </p:pic>
      <p:sp>
        <p:nvSpPr>
          <p:cNvPr id="9" name="Tlačítko akce: Návrat 8">
            <a:hlinkClick r:id="" action="ppaction://hlinkshowjump?jump=lastslideviewed" highlightClick="1"/>
          </p:cNvPr>
          <p:cNvSpPr/>
          <p:nvPr/>
        </p:nvSpPr>
        <p:spPr>
          <a:xfrm>
            <a:off x="11318240" y="6085840"/>
            <a:ext cx="873760" cy="772160"/>
          </a:xfrm>
          <a:prstGeom prst="actionButtonReturn">
            <a:avLst/>
          </a:prstGeom>
          <a:gradFill flip="none" rotWithShape="1">
            <a:gsLst>
              <a:gs pos="0">
                <a:srgbClr val="92D050">
                  <a:tint val="66000"/>
                  <a:satMod val="160000"/>
                </a:srgbClr>
              </a:gs>
              <a:gs pos="50000">
                <a:srgbClr val="92D050">
                  <a:tint val="44500"/>
                  <a:satMod val="160000"/>
                </a:srgbClr>
              </a:gs>
              <a:gs pos="100000">
                <a:srgbClr val="92D05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0432698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ilustrace</a:t>
            </a:r>
          </a:p>
          <a:p>
            <a:r>
              <a:rPr lang="cs-CZ" dirty="0" smtClean="0"/>
              <a:t>Příběh na motivy pohádky „O Lišce“ od Eduarda Petišky</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Zdraví a bezpečí</a:t>
            </a:r>
            <a:endParaRPr lang="cs-CZ" sz="2700" dirty="0"/>
          </a:p>
        </p:txBody>
      </p:sp>
      <p:sp>
        <p:nvSpPr>
          <p:cNvPr id="3" name="Zástupný symbol pro obsah 2"/>
          <p:cNvSpPr>
            <a:spLocks noGrp="1"/>
          </p:cNvSpPr>
          <p:nvPr>
            <p:ph idx="1"/>
          </p:nvPr>
        </p:nvSpPr>
        <p:spPr/>
        <p:txBody>
          <a:bodyPr/>
          <a:lstStyle/>
          <a:p>
            <a:r>
              <a:rPr lang="cs-CZ" b="1" dirty="0" smtClean="0"/>
              <a:t>Popis</a:t>
            </a:r>
            <a:endParaRPr lang="cs-CZ" b="1" dirty="0"/>
          </a:p>
          <a:p>
            <a:r>
              <a:rPr lang="cs-CZ" dirty="0" smtClean="0"/>
              <a:t>Děti se seznamují s nebezpečnými situacemi, se kterými se mohou běžně setkat.  </a:t>
            </a:r>
          </a:p>
          <a:p>
            <a:r>
              <a:rPr lang="cs-CZ" b="1" dirty="0"/>
              <a:t>Očekávání a cíle</a:t>
            </a:r>
          </a:p>
          <a:p>
            <a:r>
              <a:rPr lang="cs-CZ" dirty="0" smtClean="0"/>
              <a:t>Děti budou připraveny na možná rizika a nebezpečí .</a:t>
            </a:r>
          </a:p>
          <a:p>
            <a:r>
              <a:rPr lang="cs-CZ" dirty="0" smtClean="0"/>
              <a:t>Upevnit v dětech možnosti správného rozhodnutí. </a:t>
            </a:r>
          </a:p>
          <a:p>
            <a:r>
              <a:rPr lang="cs-CZ" dirty="0" smtClean="0"/>
              <a:t>Vést děti ke kooperativnímu hodnocení</a:t>
            </a:r>
          </a:p>
          <a:p>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11</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2"/>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12</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r>
              <a:rPr lang="cs-CZ" dirty="0" smtClean="0"/>
              <a:t>Na jednotlivých snímcích je zobrazen vizuální poklad příběhu, který dětem vyprávíme. Dětem nabízíme možnosti volby a řešení situací. Na konci příběhu je pro děti nachystaný otevřený konec – kdy se samy rozhodnou, zda bude zajíček poslušný či neposlušný a jaké za své chování ponese důsledky. Tímto způsobem rozvíjíme a podporujeme myšlení, fantazii a řeč v celých větách. </a:t>
            </a:r>
          </a:p>
          <a:p>
            <a:r>
              <a:rPr lang="cs-CZ" dirty="0" smtClean="0"/>
              <a:t>Dramatizace příběhu </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13</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r>
              <a:rPr lang="cs-CZ" dirty="0" err="1" smtClean="0"/>
              <a:t>Zalaminované</a:t>
            </a:r>
            <a:r>
              <a:rPr lang="cs-CZ" dirty="0" smtClean="0"/>
              <a:t> obrázky celého příběhu</a:t>
            </a:r>
          </a:p>
          <a:p>
            <a:r>
              <a:rPr lang="cs-CZ" dirty="0" smtClean="0"/>
              <a:t>Možnost využití:</a:t>
            </a:r>
          </a:p>
          <a:p>
            <a:r>
              <a:rPr lang="cs-CZ" dirty="0" smtClean="0"/>
              <a:t>Způsob číslo 1. : postoupnost příběhu- chronologicky za sebou seřadit děj pohádky s vybraným koncem</a:t>
            </a:r>
          </a:p>
          <a:p>
            <a:r>
              <a:rPr lang="cs-CZ" dirty="0" smtClean="0"/>
              <a:t>Způsob číslo 2: matematické představy – Kolik je na obrázku…houbiček, stromečků? Na magnetickou tabulku přidáváme stejný počet magnetek. </a:t>
            </a:r>
          </a:p>
          <a:p>
            <a:r>
              <a:rPr lang="cs-CZ" dirty="0" smtClean="0"/>
              <a:t>Způsob číslo 3: Porovnání velikostí – Co je největší, nejmenší? </a:t>
            </a:r>
          </a:p>
          <a:p>
            <a:pPr marL="45720" indent="0">
              <a:buNone/>
            </a:pP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14</a:t>
            </a:fld>
            <a:endParaRPr lang="cs-CZ" dirty="0"/>
          </a:p>
        </p:txBody>
      </p:sp>
    </p:spTree>
    <p:extLst>
      <p:ext uri="{BB962C8B-B14F-4D97-AF65-F5344CB8AC3E}">
        <p14:creationId xmlns:p14="http://schemas.microsoft.com/office/powerpoint/2010/main" xmlns="" val="12286222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lstStyle/>
          <a:p>
            <a:r>
              <a:rPr lang="cs-CZ" dirty="0" smtClean="0"/>
              <a:t>Postoupnost příběhu, převyprávění příběhu dle postoupnosti.</a:t>
            </a:r>
          </a:p>
          <a:p>
            <a:r>
              <a:rPr lang="cs-CZ" dirty="0" smtClean="0"/>
              <a:t>Dokázat osvojená slova aktivně uplatnit v řeči.</a:t>
            </a:r>
          </a:p>
          <a:p>
            <a:r>
              <a:rPr lang="cs-CZ" dirty="0" smtClean="0"/>
              <a:t>Dorozumět se verbálně i nonverbálně.</a:t>
            </a:r>
          </a:p>
          <a:p>
            <a:r>
              <a:rPr lang="cs-CZ" dirty="0" smtClean="0"/>
              <a:t>Orientovat se v prostoru dle </a:t>
            </a:r>
            <a:r>
              <a:rPr lang="cs-CZ" smtClean="0"/>
              <a:t>slovních pokynů.</a:t>
            </a:r>
            <a:endParaRPr lang="cs-CZ" dirty="0" smtClean="0"/>
          </a:p>
          <a:p>
            <a:r>
              <a:rPr lang="cs-CZ" dirty="0" smtClean="0"/>
              <a:t>Záměrně si zapamatovat prožité příjemné i nepříjemné pocity. </a:t>
            </a:r>
          </a:p>
          <a:p>
            <a:r>
              <a:rPr lang="cs-CZ" dirty="0" smtClean="0"/>
              <a:t>Dramatizace příběhu</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15</a:t>
            </a:fld>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16</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844</Words>
  <Application>Microsoft Office PowerPoint</Application>
  <PresentationFormat>Vlastní</PresentationFormat>
  <Paragraphs>91</Paragraphs>
  <Slides>16</Slides>
  <Notes>9</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Sheer Green 16x9</vt:lpstr>
      <vt:lpstr> O Zajíčkovi a lišce</vt:lpstr>
      <vt:lpstr>Snímek 2</vt:lpstr>
      <vt:lpstr>Snímek 3</vt:lpstr>
      <vt:lpstr>Snímek 4</vt:lpstr>
      <vt:lpstr>Snímek 5</vt:lpstr>
      <vt:lpstr>Snímek 6</vt:lpstr>
      <vt:lpstr>Snímek 7</vt:lpstr>
      <vt:lpstr>Snímek 8</vt:lpstr>
      <vt:lpstr>Snímek 9</vt:lpstr>
      <vt:lpstr>Použité odkazy</vt:lpstr>
      <vt:lpstr>Metodický pokyn Integrovaný blok: Zdraví a bezpečí</vt:lpstr>
      <vt:lpstr>Studijní materiály </vt:lpstr>
      <vt:lpstr>   Práce s interaktivním výukovým materiálem </vt:lpstr>
      <vt:lpstr>Práce s didaktickým kufříkem KUMUČ </vt:lpstr>
      <vt:lpstr>Prvky polytechnické výchovy</vt:lpstr>
      <vt:lpstr>Snímek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2015-03-31T12:37:26Z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