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6" d="100"/>
          <a:sy n="86" d="100"/>
        </p:scale>
        <p:origin x="60" y="-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microsoft.com/office/2007/relationships/hdphoto" Target="../media/hdphoto1.wdp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image" Target="../media/image4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microsoft.com/office/2007/relationships/hdphoto" Target="../media/hdphoto2.wdp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5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microsoft.com/office/2007/relationships/hdphoto" Target="../media/hdphoto8.wdp"/><Relationship Id="rId18" Type="http://schemas.openxmlformats.org/officeDocument/2006/relationships/image" Target="../media/image26.png"/><Relationship Id="rId3" Type="http://schemas.microsoft.com/office/2007/relationships/hdphoto" Target="../media/hdphoto3.wdp"/><Relationship Id="rId21" Type="http://schemas.openxmlformats.org/officeDocument/2006/relationships/image" Target="../media/image28.png"/><Relationship Id="rId7" Type="http://schemas.microsoft.com/office/2007/relationships/hdphoto" Target="../media/hdphoto5.wdp"/><Relationship Id="rId12" Type="http://schemas.openxmlformats.org/officeDocument/2006/relationships/image" Target="../media/image23.png"/><Relationship Id="rId17" Type="http://schemas.microsoft.com/office/2007/relationships/hdphoto" Target="../media/hdphoto10.wdp"/><Relationship Id="rId2" Type="http://schemas.openxmlformats.org/officeDocument/2006/relationships/image" Target="../media/image18.png"/><Relationship Id="rId16" Type="http://schemas.openxmlformats.org/officeDocument/2006/relationships/image" Target="../media/image25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microsoft.com/office/2007/relationships/hdphoto" Target="../media/hdphoto7.wdp"/><Relationship Id="rId5" Type="http://schemas.microsoft.com/office/2007/relationships/hdphoto" Target="../media/hdphoto4.wdp"/><Relationship Id="rId15" Type="http://schemas.microsoft.com/office/2007/relationships/hdphoto" Target="../media/hdphoto9.wdp"/><Relationship Id="rId10" Type="http://schemas.openxmlformats.org/officeDocument/2006/relationships/image" Target="../media/image22.png"/><Relationship Id="rId19" Type="http://schemas.microsoft.com/office/2007/relationships/hdphoto" Target="../media/hdphoto11.wdp"/><Relationship Id="rId4" Type="http://schemas.openxmlformats.org/officeDocument/2006/relationships/image" Target="../media/image19.png"/><Relationship Id="rId9" Type="http://schemas.microsoft.com/office/2007/relationships/hdphoto" Target="../media/hdphoto6.wdp"/><Relationship Id="rId14" Type="http://schemas.openxmlformats.org/officeDocument/2006/relationships/image" Target="../media/image24.png"/><Relationship Id="rId22" Type="http://schemas.openxmlformats.org/officeDocument/2006/relationships/image" Target="../media/image2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Potraviny pro léto </a:t>
            </a:r>
            <a:r>
              <a:rPr lang="cs-CZ" sz="360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a zimu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</a:t>
            </a:r>
            <a:r>
              <a:rPr lang="cs-CZ" smtClean="0"/>
              <a:t>,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-88135" y="0"/>
            <a:ext cx="12360925" cy="6858000"/>
          </a:xfrm>
          <a:prstGeom prst="actionButtonBlank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 descr="leto.jpeg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765" b="66471" l="27844" r="67494">
                        <a14:foregroundMark x1="37938" y1="18176" x2="40462" y2="27824"/>
                        <a14:foregroundMark x1="31480" y1="31000" x2="39222" y2="39176"/>
                        <a14:foregroundMark x1="29470" y1="45647" x2="40547" y2="48118"/>
                        <a14:foregroundMark x1="34346" y1="59412" x2="45338" y2="49000"/>
                        <a14:foregroundMark x1="37254" y1="53706" x2="44867" y2="50647"/>
                        <a14:foregroundMark x1="30924" y1="45647" x2="34902" y2="45235"/>
                        <a14:foregroundMark x1="29127" y1="28294" x2="33747" y2="33118"/>
                        <a14:foregroundMark x1="55646" y1="13353" x2="52224" y2="16353"/>
                      </a14:backgroundRemoval>
                    </a14:imgEffect>
                  </a14:imgLayer>
                </a14:imgProps>
              </a:ext>
            </a:extLst>
          </a:blip>
          <a:srcRect l="28707" t="8459" r="33243" b="34640"/>
          <a:stretch>
            <a:fillRect/>
          </a:stretch>
        </p:blipFill>
        <p:spPr>
          <a:xfrm>
            <a:off x="4081643" y="1212973"/>
            <a:ext cx="3620881" cy="406146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89691" l="9804" r="89706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725630" y="2928721"/>
            <a:ext cx="1943371" cy="1848108"/>
          </a:xfrm>
          <a:prstGeom prst="rect">
            <a:avLst/>
          </a:prstGeom>
        </p:spPr>
      </p:pic>
      <p:pic>
        <p:nvPicPr>
          <p:cNvPr id="10" name="Obrázek 9" descr="leto.jpeg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765" b="35941" l="3293" r="24209"/>
                    </a14:imgEffect>
                  </a14:imgLayer>
                </a14:imgProps>
              </a:ext>
            </a:extLst>
          </a:blip>
          <a:srcRect l="746" t="10109" r="73162" b="63740"/>
          <a:stretch>
            <a:fillRect/>
          </a:stretch>
        </p:blipFill>
        <p:spPr>
          <a:xfrm>
            <a:off x="117754" y="595681"/>
            <a:ext cx="2455976" cy="1776408"/>
          </a:xfrm>
          <a:prstGeom prst="rect">
            <a:avLst/>
          </a:prstGeom>
        </p:spPr>
      </p:pic>
      <p:pic>
        <p:nvPicPr>
          <p:cNvPr id="11" name="Obrázek 10" descr="leto.jpeg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647" b="31353" l="72498" r="95851"/>
                    </a14:imgEffect>
                  </a14:imgLayer>
                </a14:imgProps>
              </a:ext>
            </a:extLst>
          </a:blip>
          <a:srcRect l="71870" t="1310" r="3453" b="69078"/>
          <a:stretch>
            <a:fillRect/>
          </a:stretch>
        </p:blipFill>
        <p:spPr>
          <a:xfrm>
            <a:off x="9648057" y="95026"/>
            <a:ext cx="2439129" cy="1964498"/>
          </a:xfrm>
          <a:prstGeom prst="rect">
            <a:avLst/>
          </a:prstGeom>
        </p:spPr>
      </p:pic>
      <p:pic>
        <p:nvPicPr>
          <p:cNvPr id="12" name="Obrázek 11" descr="leto.jpeg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765" b="47529" l="70873" r="98802"/>
                    </a14:imgEffect>
                  </a14:imgLayer>
                </a14:imgProps>
              </a:ext>
            </a:extLst>
          </a:blip>
          <a:srcRect l="67752" t="31206" r="675" b="50599"/>
          <a:stretch>
            <a:fillRect/>
          </a:stretch>
        </p:blipFill>
        <p:spPr>
          <a:xfrm>
            <a:off x="8587908" y="4888884"/>
            <a:ext cx="3109408" cy="1166982"/>
          </a:xfrm>
          <a:prstGeom prst="rect">
            <a:avLst/>
          </a:prstGeom>
        </p:spPr>
      </p:pic>
      <p:pic>
        <p:nvPicPr>
          <p:cNvPr id="13" name="Obrázek 12" descr="leto.jpeg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3824" b="96000" l="2524" r="25535">
                        <a14:foregroundMark x1="21129" y1="88059" x2="23995" y2="93059"/>
                      </a14:backgroundRemoval>
                    </a14:imgEffect>
                  </a14:imgLayer>
                </a14:imgProps>
              </a:ext>
            </a:extLst>
          </a:blip>
          <a:srcRect l="3947" t="53238" r="74283" b="4813"/>
          <a:stretch>
            <a:fillRect/>
          </a:stretch>
        </p:blipFill>
        <p:spPr>
          <a:xfrm>
            <a:off x="7977743" y="1733201"/>
            <a:ext cx="2035304" cy="2853728"/>
          </a:xfrm>
          <a:prstGeom prst="rect">
            <a:avLst/>
          </a:prstGeom>
        </p:spPr>
      </p:pic>
      <p:pic>
        <p:nvPicPr>
          <p:cNvPr id="14" name="Obrázek 13" descr="leto.jpeg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4176" b="93235" l="29127" r="41317"/>
                    </a14:imgEffect>
                  </a14:imgLayer>
                </a14:imgProps>
              </a:ext>
            </a:extLst>
          </a:blip>
          <a:srcRect l="27625" t="60686" r="57161" b="4264"/>
          <a:stretch>
            <a:fillRect/>
          </a:stretch>
        </p:blipFill>
        <p:spPr>
          <a:xfrm>
            <a:off x="2332796" y="1620693"/>
            <a:ext cx="1515381" cy="2289127"/>
          </a:xfrm>
          <a:prstGeom prst="rect">
            <a:avLst/>
          </a:prstGeom>
        </p:spPr>
      </p:pic>
      <p:pic>
        <p:nvPicPr>
          <p:cNvPr id="15" name="Obrázek 14" descr="leto.jpeg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8455" b="90101" l="48451" r="63571"/>
                    </a14:imgEffect>
                  </a14:imgLayer>
                </a14:imgProps>
              </a:ext>
            </a:extLst>
          </a:blip>
          <a:srcRect l="46561" t="65749" r="34539" b="7193"/>
          <a:stretch>
            <a:fillRect/>
          </a:stretch>
        </p:blipFill>
        <p:spPr>
          <a:xfrm>
            <a:off x="2352411" y="3672898"/>
            <a:ext cx="1729232" cy="1801462"/>
          </a:xfrm>
          <a:prstGeom prst="rect">
            <a:avLst/>
          </a:prstGeom>
        </p:spPr>
      </p:pic>
      <p:pic>
        <p:nvPicPr>
          <p:cNvPr id="16" name="Obrázek 15" descr="leto.jpeg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529" b="53412" l="13601" r="26647"/>
                    </a14:imgEffect>
                  </a14:imgLayer>
                </a14:imgProps>
              </a:ext>
            </a:extLst>
          </a:blip>
          <a:srcRect l="12655" t="33561" r="71770" b="46754"/>
          <a:stretch>
            <a:fillRect/>
          </a:stretch>
        </p:blipFill>
        <p:spPr>
          <a:xfrm>
            <a:off x="425230" y="2909371"/>
            <a:ext cx="1452223" cy="1335565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244" y="204360"/>
            <a:ext cx="2700338" cy="127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1907" y="20288"/>
            <a:ext cx="1811338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084" y="5491397"/>
            <a:ext cx="190817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542" y="4776829"/>
            <a:ext cx="1676400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348" y="5061792"/>
            <a:ext cx="1414462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11523643" y="6283366"/>
            <a:ext cx="749147" cy="57463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91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12192000" cy="6857998"/>
          </a:xfrm>
          <a:prstGeom prst="actionButtonBlank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3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0982" b="47059" l="75563" r="919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3660" t="20528" r="5893" b="53440"/>
          <a:stretch/>
        </p:blipFill>
        <p:spPr>
          <a:xfrm rot="5400000">
            <a:off x="9167254" y="1236654"/>
            <a:ext cx="1282530" cy="2695699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9360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003" y="4551025"/>
            <a:ext cx="1811338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274" b="100000" l="3020" r="899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4439" y="2470118"/>
            <a:ext cx="181610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859" b="89671" l="5556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8207" y="3487603"/>
            <a:ext cx="1646238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5181" l="2556" r="9648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26" y="2344316"/>
            <a:ext cx="1908175" cy="1011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0" r="100000">
                        <a14:foregroundMark x1="29263" y1="75475" x2="38105" y2="96718"/>
                        <a14:foregroundMark x1="61895" y1="75820" x2="91368" y2="701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2676" y="803286"/>
            <a:ext cx="2895600" cy="353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8502" b="97166" l="9455" r="96364">
                        <a14:foregroundMark x1="46182" y1="27530" x2="46182" y2="8502"/>
                        <a14:foregroundMark x1="52727" y1="26721" x2="52727" y2="9312"/>
                        <a14:foregroundMark x1="60000" y1="25506" x2="58182" y2="1012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0319" y="4831678"/>
            <a:ext cx="1676400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910" b="89640" l="0" r="99569">
                        <a14:foregroundMark x1="40517" y1="25225" x2="40517" y2="37838"/>
                        <a14:foregroundMark x1="52155" y1="24324" x2="44828" y2="33333"/>
                        <a14:foregroundMark x1="59914" y1="23423" x2="56034" y2="31532"/>
                        <a14:foregroundMark x1="16810" y1="29279" x2="22414" y2="405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39" y="3847274"/>
            <a:ext cx="1414462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5858" b="89540" l="3883" r="967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6595" y="464869"/>
            <a:ext cx="1884362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5239" y="4481724"/>
            <a:ext cx="2438400" cy="196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1501" y="267224"/>
            <a:ext cx="1938338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4198" y="464868"/>
            <a:ext cx="2457450" cy="17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11655846" y="6445461"/>
            <a:ext cx="536154" cy="412539"/>
          </a:xfrm>
          <a:prstGeom prst="actionButtonForwardNex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840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8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Tento materiál slouží k upevnění představy dítěte co se kdy konzumuje. 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Seznámení se s potravinami pro letní a zimní období.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Kartičky s obrázky potravin, pexesa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obrazovce se objeví celý obrázek s nabízenými potravinami. Děti po kliknutí na potravinu zjistí, zda do daného ročního období potravina patří či ne. Obrázky, které patří do období se otočí, ty které nepatří po dotyku zmizí. </a:t>
            </a:r>
          </a:p>
          <a:p>
            <a:r>
              <a:rPr lang="cs-CZ" dirty="0" smtClean="0"/>
              <a:t>S dětmi si na toto téma můžeme zahrát pexeso se stejným motivem.</a:t>
            </a:r>
          </a:p>
          <a:p>
            <a:r>
              <a:rPr lang="cs-CZ" dirty="0" smtClean="0"/>
              <a:t>Vyprávíme si, co kdy sázíme, roste a zraje. Kdy je čeho sklizeň.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přiblížit dětem potraviny, které jsou specifické v ročním období léto/zima.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1 </a:t>
            </a:r>
            <a:r>
              <a:rPr lang="cs-CZ" dirty="0"/>
              <a:t>připevníme nebo namalujeme obrázek </a:t>
            </a:r>
            <a:r>
              <a:rPr lang="cs-CZ" b="1" dirty="0" smtClean="0"/>
              <a:t>sluníčka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2 </a:t>
            </a:r>
            <a:r>
              <a:rPr lang="cs-CZ" dirty="0"/>
              <a:t>připevníme nebo namalujeme obrázek </a:t>
            </a:r>
            <a:r>
              <a:rPr lang="cs-CZ" b="1" dirty="0" smtClean="0"/>
              <a:t>vloček</a:t>
            </a:r>
            <a:endParaRPr lang="cs-CZ" dirty="0"/>
          </a:p>
          <a:p>
            <a:pPr lvl="0"/>
            <a:r>
              <a:rPr lang="cs-CZ" dirty="0" smtClean="0"/>
              <a:t>Pod tabulky nebo těsně vedle daných obrázků přidáváme potraviny, které jsou v daném ročním období konzumují, jsou dostupné.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Rozlišení potravin, které jsou dostupné v létě a v zimě.</a:t>
            </a:r>
          </a:p>
          <a:p>
            <a:r>
              <a:rPr lang="cs-CZ" dirty="0" smtClean="0"/>
              <a:t>Rozlišení barev.</a:t>
            </a:r>
          </a:p>
          <a:p>
            <a:r>
              <a:rPr lang="cs-CZ" dirty="0" smtClean="0"/>
              <a:t>Uposlechnout pokyny dospělého a řídit se jím.</a:t>
            </a:r>
          </a:p>
          <a:p>
            <a:r>
              <a:rPr lang="cs-CZ" dirty="0"/>
              <a:t>Sledovat očima zleva doprava a dle potřeby i zprava doleva, případně v dalších směrech, jmenovat objekty zleva doprava, vyhledat první a poslední objekt ve skupině, vést čáru zleva doprava, shora dolů objevovat význam ilustrací, soch, </a:t>
            </a:r>
            <a:r>
              <a:rPr lang="cs-CZ" dirty="0" smtClean="0"/>
              <a:t>obrazů.</a:t>
            </a:r>
          </a:p>
          <a:p>
            <a:r>
              <a:rPr lang="cs-CZ" dirty="0" smtClean="0"/>
              <a:t>Pojmenovat věci, které dítě vidí.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429</Words>
  <Application>Microsoft Office PowerPoint</Application>
  <PresentationFormat>Vlastní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Potraviny pro léto a zimu</vt:lpstr>
      <vt:lpstr>Prezentace aplikace PowerPoint</vt:lpstr>
      <vt:lpstr>Prezentace aplikace PowerPoint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2015-03-31T09:31:51Z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