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12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86" r:id="rId7"/>
    <p:sldId id="280" r:id="rId8"/>
    <p:sldId id="275" r:id="rId9"/>
    <p:sldId id="277" r:id="rId10"/>
    <p:sldId id="278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009726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816218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87002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2422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19372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03237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59862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59532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51255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15783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736054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53114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7138314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06571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60115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928301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3839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7720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3" r:id="rId1"/>
    <p:sldLayoutId id="2147484114" r:id="rId2"/>
    <p:sldLayoutId id="2147484115" r:id="rId3"/>
    <p:sldLayoutId id="2147484116" r:id="rId4"/>
    <p:sldLayoutId id="2147484117" r:id="rId5"/>
    <p:sldLayoutId id="2147484118" r:id="rId6"/>
    <p:sldLayoutId id="2147484119" r:id="rId7"/>
    <p:sldLayoutId id="2147484120" r:id="rId8"/>
    <p:sldLayoutId id="2147484121" r:id="rId9"/>
    <p:sldLayoutId id="2147484122" r:id="rId10"/>
    <p:sldLayoutId id="2147484123" r:id="rId11"/>
    <p:sldLayoutId id="2147484124" r:id="rId12"/>
    <p:sldLayoutId id="2147484125" r:id="rId13"/>
    <p:sldLayoutId id="2147484126" r:id="rId14"/>
    <p:sldLayoutId id="2147484127" r:id="rId15"/>
    <p:sldLayoutId id="2147484128" r:id="rId16"/>
    <p:sldLayoutId id="214748412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latin typeface="Century Gothic"/>
                <a:ea typeface="+mj-ea"/>
                <a:cs typeface="+mj-cs"/>
              </a:rPr>
              <a:t>Pracovní postup</a:t>
            </a:r>
            <a:endParaRPr lang="cs-CZ" sz="6000" b="1" i="0" dirty="0"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1"/>
                </a:solidFill>
              </a:rPr>
              <a:t>Náklaďák</a:t>
            </a:r>
            <a:endParaRPr lang="cs-CZ" sz="2400" b="0" i="0" baseline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867905" y="-154983"/>
            <a:ext cx="13307878" cy="1904337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/>
                </a:solidFill>
              </a:rPr>
              <a:t>1.Připravíme si obrys náklaďáku a</a:t>
            </a:r>
            <a:br>
              <a:rPr lang="cs-CZ" sz="4000" dirty="0" smtClean="0">
                <a:solidFill>
                  <a:schemeClr val="accent2"/>
                </a:solidFill>
              </a:rPr>
            </a:br>
            <a:r>
              <a:rPr lang="cs-CZ" sz="4000" dirty="0" smtClean="0">
                <a:solidFill>
                  <a:schemeClr val="accent2"/>
                </a:solidFill>
              </a:rPr>
              <a:t> prořežeme si </a:t>
            </a:r>
            <a:r>
              <a:rPr lang="cs-CZ" sz="4000" dirty="0" smtClean="0">
                <a:solidFill>
                  <a:schemeClr val="accent2"/>
                </a:solidFill>
              </a:rPr>
              <a:t>2 cm </a:t>
            </a:r>
            <a:r>
              <a:rPr lang="cs-CZ" sz="4000" dirty="0" smtClean="0">
                <a:solidFill>
                  <a:schemeClr val="accent2"/>
                </a:solidFill>
              </a:rPr>
              <a:t>pásy</a:t>
            </a:r>
            <a:endParaRPr lang="cs-CZ" sz="4000" dirty="0">
              <a:solidFill>
                <a:schemeClr val="accent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87" t="3883" r="6325"/>
          <a:stretch/>
        </p:blipFill>
        <p:spPr>
          <a:xfrm>
            <a:off x="3006670" y="1877168"/>
            <a:ext cx="5858359" cy="4980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4865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977391" cy="13208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2.Budeme potřebovat lepidlo, nůžky a nastříhané      </a:t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 smtClean="0">
                <a:solidFill>
                  <a:schemeClr val="accent2"/>
                </a:solidFill>
              </a:rPr>
              <a:t>   barevné pásky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91" t="5423" r="10564" b="3051"/>
          <a:stretch/>
        </p:blipFill>
        <p:spPr>
          <a:xfrm>
            <a:off x="3626603" y="2136861"/>
            <a:ext cx="5408909" cy="4721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5889209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3.Barevné pásky začneme protahovat </a:t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 smtClean="0">
                <a:solidFill>
                  <a:schemeClr val="accent2"/>
                </a:solidFill>
              </a:rPr>
              <a:t>   ob jeden průřez a vrch vždy přilepíme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554" r="18618" b="19096"/>
          <a:stretch/>
        </p:blipFill>
        <p:spPr>
          <a:xfrm rot="5400000">
            <a:off x="893545" y="1954905"/>
            <a:ext cx="4052808" cy="44852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3010" y="2160955"/>
            <a:ext cx="5417293" cy="406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2782618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4.Průplet náklaďáku je hotov. Děti si ho </a:t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  mohou později vybarvit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4197" y="1930400"/>
            <a:ext cx="6312976" cy="4734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8999296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</a:t>
            </a:r>
            <a:r>
              <a:rPr lang="cs-CZ" dirty="0"/>
              <a:t>I</a:t>
            </a:r>
            <a:r>
              <a:rPr lang="cs-CZ" dirty="0" smtClean="0"/>
              <a:t>ntegrovaný blok: Co děláme celý den</a:t>
            </a:r>
          </a:p>
          <a:p>
            <a:pPr marL="45720" indent="0"/>
            <a:r>
              <a:rPr lang="cs-CZ" dirty="0" smtClean="0"/>
              <a:t>  Vzdělávací oblast: Dopravní prostředky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</a:t>
            </a:r>
            <a:r>
              <a:rPr lang="cs-CZ" dirty="0" smtClean="0"/>
              <a:t>: Doprava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výstupy: Umět pracovat podle postupu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Dbát na pečlivou a čistou práci, procvičovat provlékání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Fotografie z archivu autorky.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Barevné papíry, nůžky, lepidlo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Děti pracují podle návodu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Vypráví si o dopravních prostředcích dle místa pohybu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Přemýšlí o </a:t>
            </a:r>
            <a:r>
              <a:rPr lang="cs-CZ" dirty="0" smtClean="0"/>
              <a:t>tom, </a:t>
            </a:r>
            <a:r>
              <a:rPr lang="cs-CZ" dirty="0" smtClean="0"/>
              <a:t>co můžou náklaďáky převážet, hry se stavebnicí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215</Words>
  <Application>Microsoft Office PowerPoint</Application>
  <PresentationFormat>Vlastní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Faseta</vt:lpstr>
      <vt:lpstr>Pracovní postup</vt:lpstr>
      <vt:lpstr>1.Připravíme si obrys náklaďáku a  prořežeme si 2 cm pásy</vt:lpstr>
      <vt:lpstr>2.Budeme potřebovat lepidlo, nůžky a nastříhané          barevné pásky</vt:lpstr>
      <vt:lpstr>3.Barevné pásky začneme protahovat     ob jeden průřez a vrch vždy přilepíme</vt:lpstr>
      <vt:lpstr>4.Průplet náklaďáku je hotov. Děti si ho     mohou později vybarvit</vt:lpstr>
      <vt:lpstr>Prvky polytechnické výchovy</vt:lpstr>
      <vt:lpstr>Použité zdroje</vt:lpstr>
      <vt:lpstr>Materiály, pomůcky </vt:lpstr>
      <vt:lpstr> Práce s interaktivním výukovým materiálem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2015-04-02T10:22:00Z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