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4" r:id="rId5"/>
    <p:sldId id="285" r:id="rId6"/>
    <p:sldId id="286" r:id="rId7"/>
    <p:sldId id="287" r:id="rId8"/>
    <p:sldId id="288" r:id="rId9"/>
    <p:sldId id="289" r:id="rId10"/>
    <p:sldId id="275" r:id="rId11"/>
    <p:sldId id="276" r:id="rId12"/>
    <p:sldId id="277" r:id="rId13"/>
    <p:sldId id="278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0586" autoAdjust="0"/>
  </p:normalViewPr>
  <p:slideViewPr>
    <p:cSldViewPr snapToGrid="0">
      <p:cViewPr>
        <p:scale>
          <a:sx n="80" d="100"/>
          <a:sy n="80" d="100"/>
        </p:scale>
        <p:origin x="-330" y="-4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31.3.2015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31.3.2015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microsoft.com/office/2007/relationships/hdphoto" Target="../media/hdphoto7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12.wdp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17.png"/><Relationship Id="rId2" Type="http://schemas.openxmlformats.org/officeDocument/2006/relationships/image" Target="../media/image11.png"/><Relationship Id="rId16" Type="http://schemas.microsoft.com/office/2007/relationships/hdphoto" Target="../media/hdphoto14.wdp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11" Type="http://schemas.microsoft.com/office/2007/relationships/hdphoto" Target="../media/hdphoto11.wdp"/><Relationship Id="rId5" Type="http://schemas.openxmlformats.org/officeDocument/2006/relationships/image" Target="../media/image13.png"/><Relationship Id="rId15" Type="http://schemas.openxmlformats.org/officeDocument/2006/relationships/image" Target="../media/image18.png"/><Relationship Id="rId10" Type="http://schemas.openxmlformats.org/officeDocument/2006/relationships/image" Target="../media/image16.png"/><Relationship Id="rId4" Type="http://schemas.microsoft.com/office/2007/relationships/hdphoto" Target="../media/hdphoto8.wdp"/><Relationship Id="rId9" Type="http://schemas.microsoft.com/office/2007/relationships/hdphoto" Target="../media/hdphoto10.wdp"/><Relationship Id="rId14" Type="http://schemas.microsoft.com/office/2007/relationships/hdphoto" Target="../media/hdphoto1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07/relationships/hdphoto" Target="../media/hdphoto17.wdp"/><Relationship Id="rId18" Type="http://schemas.microsoft.com/office/2007/relationships/hdphoto" Target="../media/hdphoto19.wdp"/><Relationship Id="rId3" Type="http://schemas.microsoft.com/office/2007/relationships/hdphoto" Target="../media/hdphoto15.wdp"/><Relationship Id="rId7" Type="http://schemas.microsoft.com/office/2007/relationships/hdphoto" Target="../media/hdphoto9.wdp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" Type="http://schemas.openxmlformats.org/officeDocument/2006/relationships/image" Target="../media/image11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microsoft.com/office/2007/relationships/hdphoto" Target="../media/hdphoto16.wdp"/><Relationship Id="rId5" Type="http://schemas.microsoft.com/office/2007/relationships/hdphoto" Target="../media/hdphoto8.wdp"/><Relationship Id="rId15" Type="http://schemas.microsoft.com/office/2007/relationships/hdphoto" Target="../media/hdphoto18.wdp"/><Relationship Id="rId10" Type="http://schemas.openxmlformats.org/officeDocument/2006/relationships/image" Target="../media/image19.png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microsoft.com/office/2007/relationships/hdphoto" Target="../media/hdphoto13.wdp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17.wdp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12" Type="http://schemas.microsoft.com/office/2007/relationships/hdphoto" Target="../media/hdphoto18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11" Type="http://schemas.openxmlformats.org/officeDocument/2006/relationships/image" Target="../media/image21.png"/><Relationship Id="rId5" Type="http://schemas.openxmlformats.org/officeDocument/2006/relationships/image" Target="../media/image23.png"/><Relationship Id="rId15" Type="http://schemas.microsoft.com/office/2007/relationships/hdphoto" Target="../media/hdphoto21.wdp"/><Relationship Id="rId10" Type="http://schemas.openxmlformats.org/officeDocument/2006/relationships/image" Target="../media/image20.png"/><Relationship Id="rId4" Type="http://schemas.microsoft.com/office/2007/relationships/hdphoto" Target="../media/hdphoto20.wdp"/><Relationship Id="rId9" Type="http://schemas.microsoft.com/office/2007/relationships/hdphoto" Target="../media/hdphoto16.wdp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microsoft.com/office/2007/relationships/hdphoto" Target="../media/hdphoto17.wdp"/><Relationship Id="rId3" Type="http://schemas.microsoft.com/office/2007/relationships/hdphoto" Target="../media/hdphoto22.wdp"/><Relationship Id="rId7" Type="http://schemas.microsoft.com/office/2007/relationships/hdphoto" Target="../media/hdphoto19.wdp"/><Relationship Id="rId12" Type="http://schemas.openxmlformats.org/officeDocument/2006/relationships/image" Target="../media/image20.png"/><Relationship Id="rId17" Type="http://schemas.microsoft.com/office/2007/relationships/hdphoto" Target="../media/hdphoto23.wdp"/><Relationship Id="rId2" Type="http://schemas.openxmlformats.org/officeDocument/2006/relationships/image" Target="../media/image25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microsoft.com/office/2007/relationships/hdphoto" Target="../media/hdphoto16.wdp"/><Relationship Id="rId5" Type="http://schemas.microsoft.com/office/2007/relationships/hdphoto" Target="../media/hdphoto20.wdp"/><Relationship Id="rId15" Type="http://schemas.microsoft.com/office/2007/relationships/hdphoto" Target="../media/hdphoto18.wdp"/><Relationship Id="rId10" Type="http://schemas.openxmlformats.org/officeDocument/2006/relationships/image" Target="../media/image19.png"/><Relationship Id="rId4" Type="http://schemas.openxmlformats.org/officeDocument/2006/relationships/image" Target="../media/image26.png"/><Relationship Id="rId9" Type="http://schemas.microsoft.com/office/2007/relationships/hdphoto" Target="../media/hdphoto21.wdp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microsoft.com/office/2007/relationships/hdphoto" Target="../media/hdphoto26.wdp"/><Relationship Id="rId3" Type="http://schemas.microsoft.com/office/2007/relationships/hdphoto" Target="../media/hdphoto22.wdp"/><Relationship Id="rId7" Type="http://schemas.microsoft.com/office/2007/relationships/hdphoto" Target="../media/hdphoto19.wdp"/><Relationship Id="rId12" Type="http://schemas.openxmlformats.org/officeDocument/2006/relationships/image" Target="../media/image31.png"/><Relationship Id="rId17" Type="http://schemas.microsoft.com/office/2007/relationships/hdphoto" Target="../media/hdphoto23.wdp"/><Relationship Id="rId2" Type="http://schemas.openxmlformats.org/officeDocument/2006/relationships/image" Target="../media/image25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microsoft.com/office/2007/relationships/hdphoto" Target="../media/hdphoto16.wdp"/><Relationship Id="rId5" Type="http://schemas.microsoft.com/office/2007/relationships/hdphoto" Target="../media/hdphoto24.wdp"/><Relationship Id="rId15" Type="http://schemas.microsoft.com/office/2007/relationships/hdphoto" Target="../media/hdphoto27.wdp"/><Relationship Id="rId10" Type="http://schemas.openxmlformats.org/officeDocument/2006/relationships/image" Target="../media/image19.png"/><Relationship Id="rId4" Type="http://schemas.openxmlformats.org/officeDocument/2006/relationships/image" Target="../media/image29.png"/><Relationship Id="rId9" Type="http://schemas.microsoft.com/office/2007/relationships/hdphoto" Target="../media/hdphoto25.wdp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hdphoto" Target="../media/hdphoto28.wdp"/><Relationship Id="rId7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microsoft.com/office/2007/relationships/hdphoto" Target="../media/hdphoto29.wdp"/><Relationship Id="rId4" Type="http://schemas.openxmlformats.org/officeDocument/2006/relationships/image" Target="../media/image34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Obličej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Lidské tělo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8" name="Skupina 17"/>
          <p:cNvGrpSpPr/>
          <p:nvPr/>
        </p:nvGrpSpPr>
        <p:grpSpPr>
          <a:xfrm>
            <a:off x="2830985" y="0"/>
            <a:ext cx="6288952" cy="7182281"/>
            <a:chOff x="8763001" y="190497"/>
            <a:chExt cx="3428999" cy="4364024"/>
          </a:xfrm>
        </p:grpSpPr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9891" b="89988" l="4597" r="96268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16200000">
              <a:off x="8441559" y="1012623"/>
              <a:ext cx="3863340" cy="3220455"/>
            </a:xfrm>
            <a:prstGeom prst="rect">
              <a:avLst/>
            </a:prstGeom>
          </p:spPr>
        </p:pic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 cstate="screen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0" b="96663" l="3050" r="96450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16200000">
              <a:off x="8677276" y="542925"/>
              <a:ext cx="3867152" cy="3162296"/>
            </a:xfrm>
            <a:prstGeom prst="rect">
              <a:avLst/>
            </a:prstGeom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9524" b="89610" l="9722" r="94213">
                          <a14:foregroundMark x1="32407" y1="36364" x2="74074" y2="38095"/>
                          <a14:foregroundMark x1="47454" y1="47619" x2="47454" y2="47619"/>
                        </a14:backgroundRemoval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012522" y="2622849"/>
              <a:ext cx="981052" cy="583181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97977" l="15082" r="100000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176038" y="1719818"/>
              <a:ext cx="693592" cy="874713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4677" b="95991" l="0" r="82941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9202598" y="1515359"/>
              <a:ext cx="770636" cy="1134995"/>
            </a:xfrm>
            <a:prstGeom prst="rect">
              <a:avLst/>
            </a:prstGeom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BEBA8EAE-BF5A-486C-A8C5-ECC9F3942E4B}">
                  <a14:imgProps xmlns:a14="http://schemas.microsoft.com/office/drawing/2010/main" xmlns="">
                    <a14:imgLayer r:embed="rId13">
                      <a14:imgEffect>
                        <a14:backgroundRemoval t="0" b="100000" l="0" r="97594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9587916" y="1351662"/>
              <a:ext cx="849212" cy="670133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14" cstate="screen">
              <a:extLst>
                <a:ext uri="{BEBA8EAE-BF5A-486C-A8C5-ECC9F3942E4B}">
                  <a14:imgProps xmlns:a14="http://schemas.microsoft.com/office/drawing/2010/main" xmlns="">
                    <a14:imgLayer r:embed="rId15">
                      <a14:imgEffect>
                        <a14:backgroundRemoval t="0" b="100000" l="0" r="100000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0593390" y="1335311"/>
              <a:ext cx="800367" cy="6701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9809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018972" y="578092"/>
            <a:ext cx="7547508" cy="66284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6663" l="3050" r="9645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2484300" y="233687"/>
            <a:ext cx="7554951" cy="617792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277322" y="2752996"/>
            <a:ext cx="1916603" cy="1139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442921" y="4822592"/>
            <a:ext cx="1355016" cy="170885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9686542" y="676141"/>
            <a:ext cx="1362234" cy="2006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9828417" y="4663392"/>
            <a:ext cx="1659038" cy="130918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96892" y="465093"/>
            <a:ext cx="1563614" cy="13091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068578" y="1376656"/>
            <a:ext cx="1563614" cy="130918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4104263" y="1505010"/>
            <a:ext cx="1659038" cy="13091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5214576" y="2144644"/>
            <a:ext cx="1355016" cy="170885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4933782" y="3853502"/>
            <a:ext cx="1916603" cy="113931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3469048" y="2063526"/>
            <a:ext cx="1270429" cy="187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84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91" b="89988" l="4597" r="96268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018972" y="578092"/>
            <a:ext cx="7547508" cy="66284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6663" l="3050" r="9645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2484300" y="233687"/>
            <a:ext cx="7554951" cy="617792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277322" y="2752996"/>
            <a:ext cx="1916603" cy="1139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442921" y="4822592"/>
            <a:ext cx="1355016" cy="170885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9686542" y="676141"/>
            <a:ext cx="1362234" cy="2006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9828417" y="4663392"/>
            <a:ext cx="1659038" cy="130918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96892" y="465093"/>
            <a:ext cx="1563614" cy="13091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068578" y="1376656"/>
            <a:ext cx="1563614" cy="130918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4104263" y="1505010"/>
            <a:ext cx="1659038" cy="130918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4933782" y="3853502"/>
            <a:ext cx="1916603" cy="113931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3469048" y="2063526"/>
            <a:ext cx="1270429" cy="187109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5214575" y="2225761"/>
            <a:ext cx="1355016" cy="170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018972" y="578092"/>
            <a:ext cx="7547508" cy="66284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6663" l="3050" r="9645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2484300" y="233687"/>
            <a:ext cx="7554951" cy="617792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277322" y="2752996"/>
            <a:ext cx="1916603" cy="1139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442921" y="4822592"/>
            <a:ext cx="1355016" cy="170885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9686542" y="676141"/>
            <a:ext cx="1362234" cy="2006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9828417" y="4663392"/>
            <a:ext cx="1659038" cy="130918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96892" y="465093"/>
            <a:ext cx="1563614" cy="13091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068578" y="1376656"/>
            <a:ext cx="1563614" cy="130918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4104263" y="1505010"/>
            <a:ext cx="1659038" cy="13091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5214576" y="2144644"/>
            <a:ext cx="1355016" cy="170885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4933782" y="3853502"/>
            <a:ext cx="1916603" cy="113931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3423146" y="1995921"/>
            <a:ext cx="1362234" cy="200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91" b="89988" l="4597" r="96268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018972" y="578092"/>
            <a:ext cx="7547508" cy="66284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6663" l="3050" r="9645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2484300" y="233687"/>
            <a:ext cx="7554951" cy="617792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277322" y="2752996"/>
            <a:ext cx="1916603" cy="1139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442921" y="4822592"/>
            <a:ext cx="1355016" cy="170885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9686542" y="676141"/>
            <a:ext cx="1362234" cy="2006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9828417" y="4663392"/>
            <a:ext cx="1659038" cy="130918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96892" y="465093"/>
            <a:ext cx="1563614" cy="13091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068578" y="1376656"/>
            <a:ext cx="1563614" cy="130918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4104263" y="1505010"/>
            <a:ext cx="1659038" cy="13091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5214576" y="2144644"/>
            <a:ext cx="1355016" cy="170885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3469048" y="2063526"/>
            <a:ext cx="1270429" cy="187109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5013278" y="3853502"/>
            <a:ext cx="1916603" cy="113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91" b="89988" l="4597" r="96268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018972" y="578092"/>
            <a:ext cx="7547508" cy="66284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6663" l="3050" r="9645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2484300" y="233687"/>
            <a:ext cx="7554951" cy="617792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277322" y="2752996"/>
            <a:ext cx="1916603" cy="1139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442921" y="4822592"/>
            <a:ext cx="1355016" cy="170885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9686542" y="676141"/>
            <a:ext cx="1362234" cy="2006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9828417" y="4663392"/>
            <a:ext cx="1659038" cy="130918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96892" y="465093"/>
            <a:ext cx="1563614" cy="130918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4104263" y="1505010"/>
            <a:ext cx="1659038" cy="13091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5214576" y="2144644"/>
            <a:ext cx="1355016" cy="170885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4933782" y="3853502"/>
            <a:ext cx="1916603" cy="113931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3469048" y="2063526"/>
            <a:ext cx="1270429" cy="187109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068578" y="1373259"/>
            <a:ext cx="1563614" cy="130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91" b="89988" l="4597" r="96268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018972" y="578092"/>
            <a:ext cx="7547508" cy="662843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277322" y="2752996"/>
            <a:ext cx="1916603" cy="11393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442921" y="4822592"/>
            <a:ext cx="1355016" cy="170885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 flipH="1">
            <a:off x="7532377" y="1886005"/>
            <a:ext cx="1362234" cy="2006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9828417" y="4663392"/>
            <a:ext cx="1659038" cy="130918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9811927" y="1231412"/>
            <a:ext cx="1563614" cy="13091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090" t="39549" r="18168" b="35977"/>
          <a:stretch/>
        </p:blipFill>
        <p:spPr>
          <a:xfrm>
            <a:off x="6068578" y="1376656"/>
            <a:ext cx="1563614" cy="130918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5534" b="38532" l="5007" r="46973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88" t="17268" r="52528" b="62068"/>
          <a:stretch/>
        </p:blipFill>
        <p:spPr>
          <a:xfrm>
            <a:off x="4104263" y="1505010"/>
            <a:ext cx="1659038" cy="13091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12" b="38905" l="52500" r="725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12184" r="33784" b="60548"/>
          <a:stretch/>
        </p:blipFill>
        <p:spPr>
          <a:xfrm>
            <a:off x="5214576" y="2144644"/>
            <a:ext cx="1355016" cy="170885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5777" b="82585" l="44060" r="66363">
                        <a14:foregroundMark x1="50023" y1="71359" x2="61038" y2="71784"/>
                        <a14:foregroundMark x1="53983" y1="73726" x2="53983" y2="73726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45" t="63726" r="32085" b="15294"/>
          <a:stretch/>
        </p:blipFill>
        <p:spPr>
          <a:xfrm>
            <a:off x="4933782" y="3853502"/>
            <a:ext cx="1916603" cy="113931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7500" b="65231" l="32772" r="53118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287" t="36092" r="44260" b="33563"/>
          <a:stretch/>
        </p:blipFill>
        <p:spPr>
          <a:xfrm>
            <a:off x="3469048" y="2063526"/>
            <a:ext cx="1270429" cy="187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</a:t>
            </a:r>
            <a:r>
              <a:rPr lang="cs-CZ" dirty="0" err="1" smtClean="0"/>
              <a:t>blok:PŘÍRODA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mají za úkol poskládat jednotlivé části obličeje do celku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Dítě bude umět pojmenovat části obličeje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na jednotlivých snímcích hledají chybějící část obličeje. Kliknutím na správný obrázek se tento přiřadí na </a:t>
            </a:r>
            <a:r>
              <a:rPr lang="cs-CZ" dirty="0" smtClean="0"/>
              <a:t>místo, </a:t>
            </a:r>
            <a:r>
              <a:rPr lang="cs-CZ" dirty="0" smtClean="0"/>
              <a:t>kam patří. U nesprávné odpovědi obrázek zmizí.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Správně pojmenovat části obličeje</a:t>
            </a:r>
          </a:p>
          <a:p>
            <a:r>
              <a:rPr lang="cs-CZ" dirty="0" smtClean="0"/>
              <a:t>Mít povědomí o funkci jednotlivých částí – dramatizace chybějících částí</a:t>
            </a:r>
          </a:p>
          <a:p>
            <a:r>
              <a:rPr lang="cs-CZ" dirty="0" smtClean="0"/>
              <a:t>Vnímat a rozlišovat pomocí smyslů</a:t>
            </a:r>
          </a:p>
          <a:p>
            <a:r>
              <a:rPr lang="cs-CZ" dirty="0" smtClean="0"/>
              <a:t>Záměrně pozorovat a všímat si změn</a:t>
            </a:r>
          </a:p>
          <a:p>
            <a:r>
              <a:rPr lang="cs-CZ" dirty="0" smtClean="0"/>
              <a:t>Uplatňovat postřeh a rychlost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325</Words>
  <Application>Microsoft Office PowerPoint</Application>
  <PresentationFormat>Vlastní</PresentationFormat>
  <Paragraphs>60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Obličej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Použité odkazy</vt:lpstr>
      <vt:lpstr>Metodický pokyn Integrovaný blok:PŘÍRODA</vt:lpstr>
      <vt:lpstr>Studijní materiály </vt:lpstr>
      <vt:lpstr>   Práce s interaktivním výukovým materiálem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2015-03-31T19:52:47Z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