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97" r:id="rId2"/>
    <p:sldMasterId id="2147483714" r:id="rId3"/>
  </p:sldMasterIdLst>
  <p:notesMasterIdLst>
    <p:notesMasterId r:id="rId17"/>
  </p:notesMasterIdLst>
  <p:handoutMasterIdLst>
    <p:handoutMasterId r:id="rId18"/>
  </p:handoutMasterIdLst>
  <p:sldIdLst>
    <p:sldId id="272" r:id="rId4"/>
    <p:sldId id="296" r:id="rId5"/>
    <p:sldId id="297" r:id="rId6"/>
    <p:sldId id="298" r:id="rId7"/>
    <p:sldId id="299" r:id="rId8"/>
    <p:sldId id="300" r:id="rId9"/>
    <p:sldId id="301" r:id="rId10"/>
    <p:sldId id="275" r:id="rId11"/>
    <p:sldId id="276" r:id="rId12"/>
    <p:sldId id="295" r:id="rId13"/>
    <p:sldId id="277" r:id="rId14"/>
    <p:sldId id="287" r:id="rId15"/>
    <p:sldId id="288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38" autoAdjust="0"/>
    <p:restoredTop sz="94660"/>
  </p:normalViewPr>
  <p:slideViewPr>
    <p:cSldViewPr snapToGrid="0">
      <p:cViewPr varScale="1">
        <p:scale>
          <a:sx n="74" d="100"/>
          <a:sy n="74" d="100"/>
        </p:scale>
        <p:origin x="606" y="72"/>
      </p:cViewPr>
      <p:guideLst>
        <p:guide pos="3840"/>
        <p:guide orient="horz" pos="216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handoutMaster" Target="handoutMasters/handoutMaster1.xml"/><Relationship Id="rId3" Type="http://schemas.openxmlformats.org/officeDocument/2006/relationships/slideMaster" Target="slideMasters/slideMaster2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t>31. 3. 2015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t>31. 3. 2015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04109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3/31/2015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612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084756975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5641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3759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77262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4332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0382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90014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3064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85474746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6177128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43136477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22423512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10547779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1117522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4174358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3/31/2015</a:t>
            </a:fld>
            <a:endParaRPr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46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35305378"/>
      </p:ext>
    </p:extLst>
  </p:cSld>
  <p:clrMapOvr>
    <a:masterClrMapping/>
  </p:clrMapOvr>
  <p:hf hdr="0" dt="0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386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5854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34938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8443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64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2746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‹#›</a:t>
            </a:fld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8479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1112444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38899051"/>
      </p:ext>
    </p:extLst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2.gif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image" Target="../media/image2.gi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8" name="Obrázek 17"/>
          <p:cNvPicPr>
            <a:picLocks noChangeAspect="1"/>
          </p:cNvPicPr>
          <p:nvPr userDrawn="1"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 userDrawn="1"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89418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  <p:sldLayoutId id="2147483710" r:id="rId13"/>
    <p:sldLayoutId id="2147483711" r:id="rId14"/>
    <p:sldLayoutId id="2147483712" r:id="rId15"/>
    <p:sldLayoutId id="2147483713" r:id="rId16"/>
    <p:sldLayoutId id="2147483649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6625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40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91919" y="0"/>
            <a:ext cx="8723291" cy="2543338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cs-CZ" sz="4000" dirty="0" smtClean="0">
                <a:latin typeface="Century Gothic"/>
              </a:rPr>
              <a:t>Proměny vody</a:t>
            </a:r>
            <a:endParaRPr lang="cs-CZ" sz="4000" b="0" i="0" dirty="0">
              <a:latin typeface="Century Gothic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5255" y="2234960"/>
            <a:ext cx="7197726" cy="1405467"/>
          </a:xfrm>
        </p:spPr>
        <p:txBody>
          <a:bodyPr/>
          <a:lstStyle/>
          <a:p>
            <a:endParaRPr lang="cs-CZ" cap="none" dirty="0" smtClean="0"/>
          </a:p>
          <a:p>
            <a:r>
              <a:rPr lang="cs-CZ" cap="none" dirty="0" smtClean="0"/>
              <a:t>Alena </a:t>
            </a:r>
            <a:r>
              <a:rPr lang="cs-CZ" cap="none" dirty="0" err="1" smtClean="0"/>
              <a:t>Maurová</a:t>
            </a:r>
            <a:endParaRPr lang="cs-CZ" cap="none" dirty="0"/>
          </a:p>
        </p:txBody>
      </p:sp>
    </p:spTree>
    <p:extLst>
      <p:ext uri="{BB962C8B-B14F-4D97-AF65-F5344CB8AC3E}">
        <p14:creationId xmlns:p14="http://schemas.microsoft.com/office/powerpoint/2010/main" val="2671542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2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63" t="1866"/>
          <a:stretch/>
        </p:blipFill>
        <p:spPr>
          <a:xfrm rot="16200000">
            <a:off x="3222198" y="-700252"/>
            <a:ext cx="4690221" cy="6730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08306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3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25" t="1473" b="77869"/>
          <a:stretch/>
        </p:blipFill>
        <p:spPr>
          <a:xfrm rot="16200000">
            <a:off x="3963391" y="2030709"/>
            <a:ext cx="3930369" cy="185411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" y="1896867"/>
            <a:ext cx="2829058" cy="2121794"/>
          </a:xfrm>
          <a:prstGeom prst="rect">
            <a:avLst/>
          </a:prstGeom>
        </p:spPr>
      </p:pic>
      <p:sp>
        <p:nvSpPr>
          <p:cNvPr id="7" name="Plus 6"/>
          <p:cNvSpPr/>
          <p:nvPr/>
        </p:nvSpPr>
        <p:spPr>
          <a:xfrm>
            <a:off x="3703751" y="2212399"/>
            <a:ext cx="1068947" cy="11204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ovná se 7"/>
          <p:cNvSpPr/>
          <p:nvPr/>
        </p:nvSpPr>
        <p:spPr>
          <a:xfrm>
            <a:off x="6856704" y="2346471"/>
            <a:ext cx="1296696" cy="98639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0312" y="1751979"/>
            <a:ext cx="3022242" cy="226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951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4</a:t>
            </a:fld>
            <a:endParaRPr lang="cs-CZ" dirty="0"/>
          </a:p>
        </p:txBody>
      </p:sp>
      <p:sp>
        <p:nvSpPr>
          <p:cNvPr id="4" name="Plus 3"/>
          <p:cNvSpPr/>
          <p:nvPr/>
        </p:nvSpPr>
        <p:spPr>
          <a:xfrm>
            <a:off x="3703751" y="2212399"/>
            <a:ext cx="1068947" cy="112046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Rovná se 4"/>
          <p:cNvSpPr/>
          <p:nvPr/>
        </p:nvSpPr>
        <p:spPr>
          <a:xfrm>
            <a:off x="6856704" y="2346471"/>
            <a:ext cx="1296696" cy="986390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0" t="75868" r="35093" b="1033"/>
          <a:stretch/>
        </p:blipFill>
        <p:spPr>
          <a:xfrm rot="5400000">
            <a:off x="4147781" y="2024650"/>
            <a:ext cx="3480651" cy="1937195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781" y="1896867"/>
            <a:ext cx="2829058" cy="212179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83994" y="1679573"/>
            <a:ext cx="3413202" cy="25599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051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5</a:t>
            </a:fld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80" t="75868" r="35093" b="1033"/>
          <a:stretch/>
        </p:blipFill>
        <p:spPr>
          <a:xfrm rot="5400000">
            <a:off x="9260378" y="2094327"/>
            <a:ext cx="3480651" cy="1937195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2500390" y="1641977"/>
            <a:ext cx="3413202" cy="25599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725" t="1473" b="77869"/>
          <a:stretch/>
        </p:blipFill>
        <p:spPr>
          <a:xfrm rot="16200000">
            <a:off x="-761007" y="1994874"/>
            <a:ext cx="3930369" cy="185411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2279" y="1788587"/>
            <a:ext cx="3022242" cy="2266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90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6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561" t="751" r="34835" b="77277"/>
          <a:stretch/>
        </p:blipFill>
        <p:spPr>
          <a:xfrm>
            <a:off x="476517" y="437882"/>
            <a:ext cx="1674255" cy="150683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1878" r="3040" b="76713"/>
          <a:stretch/>
        </p:blipFill>
        <p:spPr>
          <a:xfrm>
            <a:off x="489395" y="2574560"/>
            <a:ext cx="1378040" cy="146819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63" t="23662" r="35094" b="53239"/>
          <a:stretch/>
        </p:blipFill>
        <p:spPr>
          <a:xfrm>
            <a:off x="3019353" y="437881"/>
            <a:ext cx="1506828" cy="1584101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335" t="25540" r="2523" b="51737"/>
          <a:stretch/>
        </p:blipFill>
        <p:spPr>
          <a:xfrm>
            <a:off x="2910626" y="2703347"/>
            <a:ext cx="1352282" cy="1558344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627" t="50704" r="2007" b="26197"/>
          <a:stretch/>
        </p:blipFill>
        <p:spPr>
          <a:xfrm>
            <a:off x="1493949" y="4533364"/>
            <a:ext cx="1313645" cy="1584101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2" t="50517" r="74384" b="30328"/>
          <a:stretch/>
        </p:blipFill>
        <p:spPr>
          <a:xfrm>
            <a:off x="5349024" y="853386"/>
            <a:ext cx="1159099" cy="131364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4663" t="53709" r="38971" b="30517"/>
          <a:stretch/>
        </p:blipFill>
        <p:spPr>
          <a:xfrm>
            <a:off x="7806412" y="1229932"/>
            <a:ext cx="1313645" cy="108182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93" t="75868" r="69990" b="1691"/>
          <a:stretch/>
        </p:blipFill>
        <p:spPr>
          <a:xfrm>
            <a:off x="9982200" y="1690354"/>
            <a:ext cx="1390920" cy="1539024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95" t="76432" r="34835" b="658"/>
          <a:stretch/>
        </p:blipFill>
        <p:spPr>
          <a:xfrm>
            <a:off x="6439436" y="3039730"/>
            <a:ext cx="1622739" cy="1571224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301" t="77747"/>
          <a:stretch/>
        </p:blipFill>
        <p:spPr>
          <a:xfrm>
            <a:off x="9148129" y="4029791"/>
            <a:ext cx="1529531" cy="15261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5142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7</a:t>
            </a:fld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78"/>
          <a:stretch/>
        </p:blipFill>
        <p:spPr>
          <a:xfrm>
            <a:off x="4262906" y="-1"/>
            <a:ext cx="3425059" cy="50356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264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5800" y="1562518"/>
            <a:ext cx="10131425" cy="3649133"/>
          </a:xfrm>
        </p:spPr>
        <p:txBody>
          <a:bodyPr>
            <a:normAutofit/>
          </a:bodyPr>
          <a:lstStyle/>
          <a:p>
            <a:r>
              <a:rPr lang="cs-CZ" sz="1400" dirty="0" smtClean="0"/>
              <a:t>Vlastní </a:t>
            </a:r>
            <a:r>
              <a:rPr lang="cs-CZ" sz="1400" dirty="0" smtClean="0"/>
              <a:t>zdroje</a:t>
            </a:r>
            <a:endParaRPr lang="cs-CZ" sz="1400" dirty="0"/>
          </a:p>
          <a:p>
            <a:r>
              <a:rPr lang="cs-CZ" sz="1400" dirty="0" smtClean="0"/>
              <a:t>Fotografie z archivu autora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155300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2800" dirty="0" smtClean="0">
                <a:latin typeface="Calibri" panose="020F0502020204030204" pitchFamily="34" charset="0"/>
              </a:rPr>
              <a:t>Integrovaný blok: Dítě a jeho psychika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655263"/>
            <a:ext cx="8596668" cy="3880773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cs-CZ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Popis</a:t>
            </a:r>
          </a:p>
          <a:p>
            <a:r>
              <a:rPr lang="cs-C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Prezentace v PowerPointu, která obsahuje </a:t>
            </a:r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šest</a:t>
            </a:r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pracovních listů </a:t>
            </a:r>
            <a:r>
              <a:rPr lang="cs-CZ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 jednoduchým interaktivním úkolem</a:t>
            </a:r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cs-C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cs-CZ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Očekávání </a:t>
            </a:r>
            <a:r>
              <a:rPr lang="cs-CZ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cíle</a:t>
            </a:r>
          </a:p>
          <a:p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</a:t>
            </a:r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procvičuje </a:t>
            </a:r>
            <a:r>
              <a:rPr lang="cs-CZ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grafomotoriku</a:t>
            </a:r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se orientuje na stupnici teploměru.</a:t>
            </a:r>
          </a:p>
          <a:p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Dítě se učí principu koloběhu v přírodě a vlivu teploty na vodu (vznik ledu a páry), praktické využití ledu a páry</a:t>
            </a:r>
          </a:p>
          <a:p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Rozvoj </a:t>
            </a:r>
            <a:r>
              <a:rPr lang="cs-CZ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předmatematických</a:t>
            </a:r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představ – číselná řada 1-5</a:t>
            </a:r>
          </a:p>
          <a:p>
            <a:r>
              <a:rPr lang="cs-CZ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Rozlišení barev</a:t>
            </a:r>
            <a:endParaRPr lang="cs-CZ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cs-CZ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01244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Práce s interaktivním materiálem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77334" y="1593919"/>
            <a:ext cx="8596668" cy="3880773"/>
          </a:xfrm>
        </p:spPr>
        <p:txBody>
          <a:bodyPr/>
          <a:lstStyle/>
          <a:p>
            <a:r>
              <a:rPr lang="cs-CZ" dirty="0" smtClean="0"/>
              <a:t>2. snímek – </a:t>
            </a:r>
            <a:r>
              <a:rPr lang="cs-CZ" dirty="0" smtClean="0"/>
              <a:t>koloběh vody</a:t>
            </a:r>
            <a:endParaRPr lang="cs-CZ" dirty="0" smtClean="0"/>
          </a:p>
          <a:p>
            <a:r>
              <a:rPr lang="cs-CZ" dirty="0" smtClean="0"/>
              <a:t>3</a:t>
            </a:r>
            <a:r>
              <a:rPr lang="cs-CZ" dirty="0" smtClean="0"/>
              <a:t>. a 4. </a:t>
            </a:r>
            <a:r>
              <a:rPr lang="cs-CZ" dirty="0" smtClean="0"/>
              <a:t>snímek – </a:t>
            </a:r>
            <a:r>
              <a:rPr lang="cs-CZ" dirty="0" smtClean="0"/>
              <a:t>vznik ledu a páry</a:t>
            </a:r>
            <a:endParaRPr lang="cs-CZ" dirty="0" smtClean="0"/>
          </a:p>
          <a:p>
            <a:r>
              <a:rPr lang="cs-CZ" dirty="0"/>
              <a:t>5</a:t>
            </a:r>
            <a:r>
              <a:rPr lang="cs-CZ" dirty="0" smtClean="0"/>
              <a:t>. </a:t>
            </a:r>
            <a:r>
              <a:rPr lang="cs-CZ" dirty="0" smtClean="0"/>
              <a:t>snímek – děti </a:t>
            </a:r>
            <a:r>
              <a:rPr lang="cs-CZ" dirty="0" smtClean="0"/>
              <a:t>přiřazují obrázky ke správným teploměrům pomocí lišty pera</a:t>
            </a:r>
            <a:endParaRPr lang="cs-CZ" dirty="0" smtClean="0"/>
          </a:p>
          <a:p>
            <a:r>
              <a:rPr lang="cs-CZ" dirty="0"/>
              <a:t>6</a:t>
            </a:r>
            <a:r>
              <a:rPr lang="cs-CZ" dirty="0" smtClean="0"/>
              <a:t>. </a:t>
            </a:r>
            <a:r>
              <a:rPr lang="cs-CZ" dirty="0" smtClean="0"/>
              <a:t>snímek – </a:t>
            </a:r>
            <a:r>
              <a:rPr lang="cs-CZ" dirty="0" smtClean="0"/>
              <a:t>děti přiřazují pomocí lišty pera deštníky ke správnému počtu kapek</a:t>
            </a:r>
          </a:p>
          <a:p>
            <a:r>
              <a:rPr lang="cs-CZ" dirty="0" smtClean="0"/>
              <a:t>7. snímek – </a:t>
            </a:r>
            <a:r>
              <a:rPr lang="cs-CZ" dirty="0" err="1" smtClean="0"/>
              <a:t>grafomotorické</a:t>
            </a:r>
            <a:r>
              <a:rPr lang="cs-CZ" dirty="0" smtClean="0"/>
              <a:t> cvičení</a:t>
            </a:r>
            <a:endParaRPr lang="cs-CZ" dirty="0" smtClean="0"/>
          </a:p>
          <a:p>
            <a:r>
              <a:rPr lang="cs-CZ" dirty="0" smtClean="0"/>
              <a:t>Využití </a:t>
            </a:r>
            <a:r>
              <a:rPr lang="cs-CZ" dirty="0" err="1" smtClean="0"/>
              <a:t>KUMUČe</a:t>
            </a:r>
            <a:r>
              <a:rPr lang="cs-CZ" dirty="0" smtClean="0"/>
              <a:t> </a:t>
            </a:r>
            <a:r>
              <a:rPr lang="cs-CZ" dirty="0" smtClean="0"/>
              <a:t>– děti kreslí na tabulku koloběh vody, kreslí </a:t>
            </a:r>
            <a:r>
              <a:rPr lang="cs-CZ" dirty="0" err="1" smtClean="0"/>
              <a:t>grafomotorická</a:t>
            </a:r>
            <a:r>
              <a:rPr lang="cs-CZ" dirty="0" smtClean="0"/>
              <a:t> cvičení viz snímek č. 7 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16851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780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t>12</a:t>
            </a:fld>
            <a:endParaRPr lang="cs-CZ" dirty="0"/>
          </a:p>
        </p:txBody>
      </p:sp>
      <p:sp>
        <p:nvSpPr>
          <p:cNvPr id="6" name="Zaoblený obdélník 5"/>
          <p:cNvSpPr/>
          <p:nvPr/>
        </p:nvSpPr>
        <p:spPr>
          <a:xfrm>
            <a:off x="1341120" y="1931831"/>
            <a:ext cx="9595189" cy="306517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Přicházet s vlastními nápady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Řešení jednoduchých problémů a samostatné rozhodování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Spontánně vyprávět zážitky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Učit se základním poznatkům o technice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cs-CZ" sz="2800" dirty="0" smtClean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endParaRPr lang="cs-CZ" sz="28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6039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13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721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seta">
  <a:themeElements>
    <a:clrScheme name="Modrá, teplá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seta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s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333</Words>
  <Application>Microsoft Office PowerPoint</Application>
  <PresentationFormat>Širokoúhlá obrazovka</PresentationFormat>
  <Paragraphs>67</Paragraphs>
  <Slides>13</Slides>
  <Notes>1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Century Gothic</vt:lpstr>
      <vt:lpstr>Times New Roman</vt:lpstr>
      <vt:lpstr>Trebuchet MS</vt:lpstr>
      <vt:lpstr>Wingdings 3</vt:lpstr>
      <vt:lpstr>Faseta</vt:lpstr>
      <vt:lpstr>Motiv Office</vt:lpstr>
      <vt:lpstr>Proměny vody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odkazy</vt:lpstr>
      <vt:lpstr>Metodický pokyn Integrovaný blok: Dítě a jeho psychika</vt:lpstr>
      <vt:lpstr>Práce s interaktivním materiálem</vt:lpstr>
      <vt:lpstr>Studijní materiály </vt:lpstr>
      <vt:lpstr>Prvky polytechnické výchovy</vt:lpstr>
      <vt:lpstr>Prezentace aplikace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2015-03-31T13:23:02Z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