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05" r:id="rId2"/>
  </p:sldMasterIdLst>
  <p:notesMasterIdLst>
    <p:notesMasterId r:id="rId15"/>
  </p:notesMasterIdLst>
  <p:handoutMasterIdLst>
    <p:handoutMasterId r:id="rId16"/>
  </p:handoutMasterIdLst>
  <p:sldIdLst>
    <p:sldId id="272" r:id="rId3"/>
    <p:sldId id="291" r:id="rId4"/>
    <p:sldId id="292" r:id="rId5"/>
    <p:sldId id="294" r:id="rId6"/>
    <p:sldId id="293" r:id="rId7"/>
    <p:sldId id="275" r:id="rId8"/>
    <p:sldId id="276" r:id="rId9"/>
    <p:sldId id="277" r:id="rId10"/>
    <p:sldId id="278" r:id="rId11"/>
    <p:sldId id="279" r:id="rId12"/>
    <p:sldId id="287" r:id="rId13"/>
    <p:sldId id="2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65" autoAdjust="0"/>
    <p:restoredTop sz="87389" autoAdjust="0"/>
  </p:normalViewPr>
  <p:slideViewPr>
    <p:cSldViewPr snapToGrid="0">
      <p:cViewPr varScale="1">
        <p:scale>
          <a:sx n="80" d="100"/>
          <a:sy n="80" d="100"/>
        </p:scale>
        <p:origin x="-114" y="-6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31.3.2015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31.3.2015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Zakroužkuj správné</a:t>
            </a:r>
            <a:r>
              <a:rPr lang="cs-CZ" baseline="0" dirty="0" smtClean="0"/>
              <a:t> obrázky.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8619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82639" y="1371601"/>
            <a:ext cx="10464800" cy="192722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Century Gothic"/>
              </a:rPr>
              <a:t>Co potřebujeme k výrobě keramické misky?</a:t>
            </a:r>
            <a:endParaRPr lang="cs-CZ" sz="4000" b="1" i="0" dirty="0">
              <a:solidFill>
                <a:schemeClr val="tx2">
                  <a:lumMod val="75000"/>
                </a:scheme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cap="none" dirty="0" smtClean="0"/>
              <a:t>Jana Šonková</a:t>
            </a:r>
            <a:endParaRPr lang="cs-CZ" cap="none" dirty="0"/>
          </a:p>
        </p:txBody>
      </p:sp>
      <p:pic>
        <p:nvPicPr>
          <p:cNvPr id="4" name="Obrázek 3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4215" y="4741467"/>
            <a:ext cx="7307780" cy="158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budeme tvořit?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554210" y="655091"/>
            <a:ext cx="1031401" cy="3057099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08369" y="1419367"/>
            <a:ext cx="1319171" cy="28523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02863" y="532261"/>
            <a:ext cx="1784668" cy="2702258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1547" y="3097187"/>
            <a:ext cx="2693160" cy="201987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76375" y="3943348"/>
            <a:ext cx="2222311" cy="166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337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Seřaďte obrázky, jak jdou za </a:t>
            </a:r>
            <a:r>
              <a:rPr lang="cs-CZ" dirty="0" smtClean="0"/>
              <a:t>sebou.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23797" y="2980717"/>
            <a:ext cx="1469430" cy="110207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-187981" y="1896643"/>
            <a:ext cx="2498454" cy="187384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0576" y="2889601"/>
            <a:ext cx="1493233" cy="111992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02308" y="2885471"/>
            <a:ext cx="1550434" cy="11628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43045" y="2833563"/>
            <a:ext cx="1688857" cy="126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3562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6670" y="540913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Pracovní list 1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5600" y="725579"/>
            <a:ext cx="3220958" cy="44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351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6670" y="540913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Pracovní list 2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1054" y="540913"/>
            <a:ext cx="3246715" cy="446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0976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92728" y="1600200"/>
            <a:ext cx="10972800" cy="4876800"/>
          </a:xfrm>
        </p:spPr>
        <p:txBody>
          <a:bodyPr/>
          <a:lstStyle/>
          <a:p>
            <a:r>
              <a:rPr lang="cs-CZ" dirty="0" smtClean="0"/>
              <a:t>Vlastní zdroje, fotografie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blok: </a:t>
            </a:r>
            <a:r>
              <a:rPr lang="cs-CZ" sz="2800" dirty="0" smtClean="0">
                <a:latin typeface="Calibri" panose="020F0502020204030204" pitchFamily="34" charset="0"/>
              </a:rPr>
              <a:t>Dítě a jeho tělo (biologická)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obsahuje dva pracovní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listy s jednoduchým interaktivním úkolem. </a:t>
            </a:r>
            <a:endParaRPr lang="cs-C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Součástí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jsou tři pracovní listy k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tématu. </a:t>
            </a:r>
            <a:b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se seznamuje s netradičním náčiním a materiálem pro výrobu keramické misky.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742950" y="2133600"/>
            <a:ext cx="9601200" cy="2647950"/>
          </a:xfrm>
        </p:spPr>
        <p:txBody>
          <a:bodyPr/>
          <a:lstStyle/>
          <a:p>
            <a:r>
              <a:rPr lang="cs-CZ" dirty="0" smtClean="0"/>
              <a:t>První interaktivní úkol – děti zakroužkují nářadí, které je potřeba k práci s keramickou hlínou. Pomocí lišty pera.</a:t>
            </a:r>
          </a:p>
          <a:p>
            <a:r>
              <a:rPr lang="cs-CZ" dirty="0" smtClean="0"/>
              <a:t>Druhý interaktivní úkol – děti seřadí obrázky dle logické posloupnosti. Jak se vyrábí keramická miska?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5373806"/>
          </a:xfrm>
        </p:spPr>
        <p:txBody>
          <a:bodyPr>
            <a:normAutofit/>
          </a:bodyPr>
          <a:lstStyle/>
          <a:p>
            <a:r>
              <a:rPr lang="cs-CZ" sz="1600" b="1" u="sng" dirty="0"/>
              <a:t>Cílem práce je </a:t>
            </a:r>
            <a:r>
              <a:rPr lang="cs-CZ" sz="1600" b="1" dirty="0"/>
              <a:t> propojení tématu probíraného na interaktivní obrazovce a prostředí na kartičkách.</a:t>
            </a:r>
          </a:p>
          <a:p>
            <a:pPr marL="0" indent="0">
              <a:buNone/>
            </a:pPr>
            <a:r>
              <a:rPr lang="cs-CZ" sz="1600" dirty="0" smtClean="0"/>
              <a:t>Pracovní list č.1 – děti na magnetické tabulce seřazují obrázky misek do dvojic, dle stejných motivů.</a:t>
            </a:r>
          </a:p>
          <a:p>
            <a:pPr marL="0" indent="0">
              <a:buNone/>
            </a:pPr>
            <a:r>
              <a:rPr lang="cs-CZ" sz="1600" dirty="0" smtClean="0"/>
              <a:t>Pracovní list č.2 – magnetkami připevněné </a:t>
            </a:r>
            <a:r>
              <a:rPr lang="cs-CZ" sz="1600" dirty="0" smtClean="0"/>
              <a:t>obrázky </a:t>
            </a:r>
            <a:r>
              <a:rPr lang="cs-CZ" sz="1600" dirty="0" smtClean="0"/>
              <a:t>děti spojují fixem do misky. Vybírají pouze „zdravé potraviny“.</a:t>
            </a:r>
          </a:p>
          <a:p>
            <a:pPr marL="0" indent="0">
              <a:buNone/>
            </a:pPr>
            <a:r>
              <a:rPr lang="cs-CZ" sz="1600" dirty="0" smtClean="0"/>
              <a:t>Pracovní list č.3 – rytmizace říkanky //=</a:t>
            </a:r>
          </a:p>
          <a:p>
            <a:pPr marL="0" indent="0">
              <a:buNone/>
            </a:pPr>
            <a:r>
              <a:rPr lang="cs-CZ" sz="1600" dirty="0" smtClean="0"/>
              <a:t>Děti si na tabulku nakreslí tento symbol a při říkance:</a:t>
            </a:r>
          </a:p>
          <a:p>
            <a:pPr marL="0" indent="0">
              <a:buNone/>
            </a:pPr>
            <a:r>
              <a:rPr lang="cs-CZ" sz="1600" dirty="0" smtClean="0"/>
              <a:t>Máme maso na míse,</a:t>
            </a:r>
          </a:p>
          <a:p>
            <a:pPr marL="0" indent="0">
              <a:buNone/>
            </a:pPr>
            <a:r>
              <a:rPr lang="cs-CZ" sz="1600" dirty="0"/>
              <a:t>k</a:t>
            </a:r>
            <a:r>
              <a:rPr lang="cs-CZ" sz="1600" dirty="0" smtClean="0"/>
              <a:t>do si sedne, nají se.</a:t>
            </a:r>
          </a:p>
          <a:p>
            <a:pPr marL="0" indent="0">
              <a:buNone/>
            </a:pPr>
            <a:r>
              <a:rPr lang="cs-CZ" sz="1600" dirty="0" smtClean="0"/>
              <a:t>Maso jíme, to si dáme,</a:t>
            </a:r>
          </a:p>
          <a:p>
            <a:pPr marL="0" indent="0">
              <a:buNone/>
            </a:pPr>
            <a:r>
              <a:rPr lang="cs-CZ" sz="1600" dirty="0"/>
              <a:t>v</a:t>
            </a:r>
            <a:r>
              <a:rPr lang="cs-CZ" sz="1600" dirty="0" smtClean="0"/>
              <a:t>šichni si dnes pochutnáme.</a:t>
            </a:r>
          </a:p>
          <a:p>
            <a:pPr marL="0" indent="0">
              <a:buNone/>
            </a:pPr>
            <a:r>
              <a:rPr lang="cs-CZ" sz="1600" dirty="0" smtClean="0"/>
              <a:t>j</a:t>
            </a:r>
            <a:r>
              <a:rPr lang="cs-CZ" sz="1600" dirty="0" smtClean="0"/>
              <a:t>ej </a:t>
            </a:r>
            <a:r>
              <a:rPr lang="cs-CZ" sz="1600" dirty="0" smtClean="0"/>
              <a:t>dle rytmu stále obkreslují (vždy pouze odshora </a:t>
            </a:r>
            <a:r>
              <a:rPr lang="cs-CZ" sz="1600" dirty="0" smtClean="0"/>
              <a:t>dolů).</a:t>
            </a:r>
            <a:endParaRPr lang="cs-CZ" sz="1600" dirty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Rozpoznání odlišností v detailech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Rozlišení podstatných a nepodstatných předmětů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075923" y="461042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0</TotalTime>
  <Words>420</Words>
  <Application>Microsoft Office PowerPoint</Application>
  <PresentationFormat>Vlastní</PresentationFormat>
  <Paragraphs>73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Přehlednost</vt:lpstr>
      <vt:lpstr>Co potřebujeme k výrobě keramické misky?</vt:lpstr>
      <vt:lpstr>Čím budeme tvořit?</vt:lpstr>
      <vt:lpstr>Seřaďte obrázky, jak jdou za sebou.</vt:lpstr>
      <vt:lpstr>Snímek 4</vt:lpstr>
      <vt:lpstr>Snímek 5</vt:lpstr>
      <vt:lpstr>Použité odkazy</vt:lpstr>
      <vt:lpstr>Metodický pokyn Integrovaný blok: Dítě a jeho tělo (biologická)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2015-03-31T16:33:20Z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