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4" r:id="rId8"/>
    <p:sldId id="265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22879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33365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6873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51114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9538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5896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899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7336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39497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436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2151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alpha val="3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t>21.3.2012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4481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2/2e/European-parliament-brussels-inside.JPG/220px-European-parliament-brussels-inside.JPG" TargetMode="External"/><Relationship Id="rId2" Type="http://schemas.openxmlformats.org/officeDocument/2006/relationships/hyperlink" Target="http://www.psp.cz/docs/laws/listina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548680"/>
            <a:ext cx="7772400" cy="1470025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Volební právo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691680" y="4910615"/>
            <a:ext cx="6400800" cy="456456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VY_32_INOVACE_03-54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1075705"/>
              </p:ext>
            </p:extLst>
          </p:nvPr>
        </p:nvGraphicFramePr>
        <p:xfrm>
          <a:off x="1716792" y="2636911"/>
          <a:ext cx="6424419" cy="2103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61258"/>
                <a:gridCol w="4863161"/>
              </a:tblGrid>
              <a:tr h="26187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9.</a:t>
                      </a:r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200" kern="50" dirty="0" smtClean="0">
                          <a:effectLst/>
                        </a:rPr>
                        <a:t>Člověk a společnost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Občanská výchova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Stát a právo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178163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Volební právo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Libuše </a:t>
                      </a:r>
                      <a:r>
                        <a:rPr lang="cs-CZ" sz="1400" kern="50" dirty="0" err="1" smtClean="0">
                          <a:effectLst/>
                        </a:rPr>
                        <a:t>Gondkovská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4. </a:t>
                      </a:r>
                      <a:r>
                        <a:rPr lang="cs-CZ" sz="1400" kern="50" smtClean="0">
                          <a:effectLst/>
                        </a:rPr>
                        <a:t>11. </a:t>
                      </a:r>
                      <a:r>
                        <a:rPr lang="cs-CZ" sz="1400" kern="50" dirty="0" smtClean="0">
                          <a:effectLst/>
                        </a:rPr>
                        <a:t>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Seznámí žáky s volebními principy a volebními systémy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Volební právo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3184" y="1598066"/>
            <a:ext cx="8229600" cy="4525963"/>
          </a:xfrm>
          <a:ln>
            <a:noFill/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 marL="0" indent="0" algn="ctr">
              <a:buNone/>
            </a:pPr>
            <a:r>
              <a:rPr lang="cs-CZ" i="1" dirty="0" smtClean="0"/>
              <a:t>„ </a:t>
            </a:r>
            <a:r>
              <a:rPr lang="cs-CZ" i="1" dirty="0"/>
              <a:t>Občané mají právo podílet se na správě veřejných věcí přímo </a:t>
            </a:r>
            <a:r>
              <a:rPr lang="cs-CZ" i="1" dirty="0" smtClean="0"/>
              <a:t>nebo svobodnou </a:t>
            </a:r>
            <a:r>
              <a:rPr lang="cs-CZ" i="1" dirty="0"/>
              <a:t>volbou svých zástupců</a:t>
            </a:r>
            <a:r>
              <a:rPr lang="cs-CZ" i="1" dirty="0" smtClean="0"/>
              <a:t>.“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2843808" y="3284984"/>
            <a:ext cx="864096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427984" y="3284984"/>
            <a:ext cx="936104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2123728" y="4005064"/>
            <a:ext cx="1728192" cy="648072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referendum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4543808" y="4005064"/>
            <a:ext cx="2548471" cy="1584176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do zastupitelských orgánů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4896036" y="3068960"/>
            <a:ext cx="3240360" cy="360040"/>
          </a:xfrm>
          <a:prstGeom prst="rect">
            <a:avLst/>
          </a:prstGeom>
          <a:ln>
            <a:noFill/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Listina základních práv a svobod </a:t>
            </a:r>
          </a:p>
        </p:txBody>
      </p:sp>
    </p:spTree>
    <p:extLst>
      <p:ext uri="{BB962C8B-B14F-4D97-AF65-F5344CB8AC3E}">
        <p14:creationId xmlns:p14="http://schemas.microsoft.com/office/powerpoint/2010/main" val="37234614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Principy volebního práva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66090" y="5733256"/>
            <a:ext cx="2088232" cy="6480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tajné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66090" y="4511843"/>
            <a:ext cx="2088232" cy="6480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přímé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32059" y="3179214"/>
            <a:ext cx="2088232" cy="6480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rovné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22572" y="2096513"/>
            <a:ext cx="2088232" cy="64807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všeobecné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63888" y="4240579"/>
            <a:ext cx="4605861" cy="91933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hlas se odevzdává přímo pro kandidáta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491880" y="1960881"/>
            <a:ext cx="4605861" cy="91933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právo volit od určitého věku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563888" y="3142851"/>
            <a:ext cx="4605861" cy="91933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každý  má jeden hlas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63887" y="5462470"/>
            <a:ext cx="4605861" cy="919336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</a:t>
            </a:r>
            <a:r>
              <a:rPr lang="cs-CZ" sz="2800" dirty="0" smtClean="0">
                <a:solidFill>
                  <a:schemeClr val="tx1"/>
                </a:solidFill>
              </a:rPr>
              <a:t>ole</a:t>
            </a:r>
            <a:r>
              <a:rPr lang="cs-CZ" sz="2400" dirty="0" smtClean="0">
                <a:solidFill>
                  <a:schemeClr val="tx1"/>
                </a:solidFill>
              </a:rPr>
              <a:t>bní lístky se upravují tajně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8599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Volební právo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115616" y="2060848"/>
            <a:ext cx="2232248" cy="79208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aktivní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076056" y="2060848"/>
            <a:ext cx="2232248" cy="792088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pasivní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Šipka dolů 4"/>
          <p:cNvSpPr/>
          <p:nvPr/>
        </p:nvSpPr>
        <p:spPr>
          <a:xfrm>
            <a:off x="1769434" y="2872162"/>
            <a:ext cx="540060" cy="115212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lů 6"/>
          <p:cNvSpPr/>
          <p:nvPr/>
        </p:nvSpPr>
        <p:spPr>
          <a:xfrm>
            <a:off x="5922150" y="2861320"/>
            <a:ext cx="540060" cy="115212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115616" y="4203759"/>
            <a:ext cx="2304256" cy="10801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právo volit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76056" y="4221088"/>
            <a:ext cx="2304256" cy="108012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právo být volen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7317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Volené instituce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 smtClean="0"/>
              <a:t>obecní zastupitelstva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krajská zastupitelstva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Parlament ČR</a:t>
            </a:r>
          </a:p>
          <a:p>
            <a:pPr lvl="1">
              <a:buFont typeface="Courier New" pitchFamily="49" charset="0"/>
              <a:buChar char="o"/>
            </a:pPr>
            <a:r>
              <a:rPr lang="cs-CZ" dirty="0" smtClean="0"/>
              <a:t>Poslanecká sněmovna ČR</a:t>
            </a:r>
          </a:p>
          <a:p>
            <a:pPr lvl="1">
              <a:buFont typeface="Courier New" pitchFamily="49" charset="0"/>
              <a:buChar char="o"/>
            </a:pPr>
            <a:r>
              <a:rPr lang="cs-CZ" dirty="0" smtClean="0"/>
              <a:t>Senát ČR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Evropský parlament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861048"/>
            <a:ext cx="4176464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40483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Volební systémy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poměrný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volí se více kandidátů</a:t>
            </a:r>
          </a:p>
          <a:p>
            <a:r>
              <a:rPr lang="cs-CZ" dirty="0" smtClean="0"/>
              <a:t>větší volební obvody</a:t>
            </a:r>
          </a:p>
          <a:p>
            <a:r>
              <a:rPr lang="cs-CZ" dirty="0" smtClean="0"/>
              <a:t>kandidáti se volí z hromadných kandidátek politických stran</a:t>
            </a:r>
          </a:p>
          <a:p>
            <a:r>
              <a:rPr lang="cs-CZ" dirty="0" smtClean="0"/>
              <a:t>podle počtu získaných hlasů se rozdělují mandáty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volíme do všech institucí mimo Senát ČR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většinový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volí se jeden kandidát , osobnost</a:t>
            </a:r>
          </a:p>
          <a:p>
            <a:r>
              <a:rPr lang="cs-CZ" dirty="0" smtClean="0"/>
              <a:t>malé volební obvody</a:t>
            </a:r>
          </a:p>
          <a:p>
            <a:r>
              <a:rPr lang="cs-CZ" dirty="0" smtClean="0"/>
              <a:t>zvolen je ten, kdo získal více hlasů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volíme do Senátu ČR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4765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  <p:bldP spid="7" grpId="0" uiExpand="1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/>
              <a:t>Způsob hlasování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/>
              <a:t>Volič </a:t>
            </a:r>
            <a:r>
              <a:rPr lang="cs-CZ" dirty="0" smtClean="0"/>
              <a:t>ve volební </a:t>
            </a:r>
            <a:r>
              <a:rPr lang="cs-CZ" dirty="0"/>
              <a:t>místnosti prokáže svoji totožnost a státní občanství ČR </a:t>
            </a:r>
            <a:r>
              <a:rPr lang="cs-CZ" dirty="0">
                <a:solidFill>
                  <a:srgbClr val="FF0000"/>
                </a:solidFill>
              </a:rPr>
              <a:t>platným</a:t>
            </a:r>
            <a:r>
              <a:rPr lang="cs-CZ" dirty="0"/>
              <a:t> občanským nebo cestovním průkazem.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Po </a:t>
            </a:r>
            <a:r>
              <a:rPr lang="cs-CZ" dirty="0" smtClean="0"/>
              <a:t>kontrole seznamu </a:t>
            </a:r>
            <a:r>
              <a:rPr lang="cs-CZ" dirty="0"/>
              <a:t>voličů </a:t>
            </a:r>
            <a:r>
              <a:rPr lang="cs-CZ" dirty="0" smtClean="0"/>
              <a:t>dostane </a:t>
            </a:r>
            <a:r>
              <a:rPr lang="cs-CZ" dirty="0"/>
              <a:t>prázdnou volební obálku </a:t>
            </a:r>
            <a:r>
              <a:rPr lang="cs-CZ" dirty="0" smtClean="0"/>
              <a:t>a </a:t>
            </a:r>
            <a:r>
              <a:rPr lang="cs-CZ" dirty="0"/>
              <a:t>hlasovací </a:t>
            </a:r>
            <a:r>
              <a:rPr lang="cs-CZ" dirty="0" smtClean="0"/>
              <a:t>lístky, pokud nemá své.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Odebere se </a:t>
            </a:r>
            <a:r>
              <a:rPr lang="cs-CZ" dirty="0"/>
              <a:t>do prostoru určenému pro úpravu hlasovacích </a:t>
            </a:r>
            <a:r>
              <a:rPr lang="cs-CZ" dirty="0" smtClean="0"/>
              <a:t>lístků.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Hlasovací lístek v </a:t>
            </a:r>
            <a:r>
              <a:rPr lang="cs-CZ" dirty="0" smtClean="0"/>
              <a:t>obálce </a:t>
            </a:r>
            <a:r>
              <a:rPr lang="cs-CZ" dirty="0"/>
              <a:t>vhodí před </a:t>
            </a:r>
            <a:r>
              <a:rPr lang="cs-CZ" dirty="0" smtClean="0"/>
              <a:t> </a:t>
            </a:r>
            <a:r>
              <a:rPr lang="cs-CZ" dirty="0"/>
              <a:t>volební komisí do volební schránky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Po skončení </a:t>
            </a:r>
            <a:r>
              <a:rPr lang="cs-CZ" dirty="0" smtClean="0"/>
              <a:t>voleb je </a:t>
            </a:r>
            <a:r>
              <a:rPr lang="cs-CZ" dirty="0"/>
              <a:t>volební místnost uzavřena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Pak dojde k sečtení platných volebních hlasů a nahlášení výsledků voleb.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196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Pojmy související s volbami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6260" y="1556792"/>
            <a:ext cx="2520280" cy="576064"/>
          </a:xfrm>
          <a:prstGeom prst="rect">
            <a:avLst/>
          </a:prstGeom>
          <a:ln w="2857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volební obvod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9507" y="5472568"/>
            <a:ext cx="2520280" cy="576064"/>
          </a:xfrm>
          <a:prstGeom prst="rect">
            <a:avLst/>
          </a:prstGeom>
          <a:ln w="2857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hlasovací lístek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-34738" y="4581128"/>
            <a:ext cx="2520280" cy="576064"/>
          </a:xfrm>
          <a:prstGeom prst="rect">
            <a:avLst/>
          </a:prstGeom>
          <a:ln w="2857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volič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7382" y="6281936"/>
            <a:ext cx="2520280" cy="576064"/>
          </a:xfrm>
          <a:prstGeom prst="rect">
            <a:avLst/>
          </a:prstGeom>
          <a:ln w="2857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mandát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0" y="2276872"/>
            <a:ext cx="2520280" cy="576064"/>
          </a:xfrm>
          <a:prstGeom prst="rect">
            <a:avLst/>
          </a:prstGeom>
          <a:ln w="2857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kandidát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6260" y="3784277"/>
            <a:ext cx="2520280" cy="576064"/>
          </a:xfrm>
          <a:prstGeom prst="rect">
            <a:avLst/>
          </a:prstGeom>
          <a:ln w="2857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volební kampaň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24073" y="2951353"/>
            <a:ext cx="2520280" cy="576064"/>
          </a:xfrm>
          <a:prstGeom prst="rect">
            <a:avLst/>
          </a:prstGeom>
          <a:ln w="28575">
            <a:solidFill>
              <a:schemeClr val="accent6">
                <a:lumMod val="5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listina kandidátů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891364" y="6336784"/>
            <a:ext cx="5472608" cy="576064"/>
          </a:xfrm>
          <a:prstGeom prst="rect">
            <a:avLst/>
          </a:prstGeom>
          <a:ln w="38100">
            <a:solidFill>
              <a:srgbClr val="00B05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/>
              <a:t>Pověření člověka zastupovat občany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915816" y="2276872"/>
            <a:ext cx="5904656" cy="576064"/>
          </a:xfrm>
          <a:prstGeom prst="rect">
            <a:avLst/>
          </a:prstGeom>
          <a:ln w="38100">
            <a:solidFill>
              <a:srgbClr val="00B05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Člověk, který se uchází o určitou funkci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2860074" y="4608472"/>
            <a:ext cx="5960398" cy="576064"/>
          </a:xfrm>
          <a:prstGeom prst="rect">
            <a:avLst/>
          </a:prstGeom>
          <a:ln w="38100">
            <a:solidFill>
              <a:srgbClr val="00B05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Člověk, kterému je v den voleb 18 let a je občanem ČR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2860074" y="5472568"/>
            <a:ext cx="5960398" cy="576064"/>
          </a:xfrm>
          <a:prstGeom prst="rect">
            <a:avLst/>
          </a:prstGeom>
          <a:ln w="38100">
            <a:solidFill>
              <a:srgbClr val="00B05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Kandidátní listiny všech stran, které se zúčastňují voleb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860074" y="3712289"/>
            <a:ext cx="5960241" cy="637077"/>
          </a:xfrm>
          <a:prstGeom prst="rect">
            <a:avLst/>
          </a:prstGeom>
          <a:ln w="38100">
            <a:solidFill>
              <a:srgbClr val="00B05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000" dirty="0"/>
              <a:t>Snaha politických stran nebo </a:t>
            </a:r>
            <a:r>
              <a:rPr lang="cs-CZ" sz="2000" dirty="0" smtClean="0"/>
              <a:t>jednotlivců získat </a:t>
            </a:r>
            <a:r>
              <a:rPr lang="cs-CZ" sz="2000" dirty="0"/>
              <a:t>podporu voličů pro svůj </a:t>
            </a:r>
            <a:r>
              <a:rPr lang="cs-CZ" sz="2000" smtClean="0"/>
              <a:t>volební program</a:t>
            </a:r>
            <a:endParaRPr lang="cs-CZ" sz="2000" dirty="0"/>
          </a:p>
        </p:txBody>
      </p:sp>
      <p:sp>
        <p:nvSpPr>
          <p:cNvPr id="18" name="Obdélník 17"/>
          <p:cNvSpPr/>
          <p:nvPr/>
        </p:nvSpPr>
        <p:spPr>
          <a:xfrm>
            <a:off x="2791278" y="1556792"/>
            <a:ext cx="6029194" cy="796851"/>
          </a:xfrm>
          <a:prstGeom prst="rect">
            <a:avLst/>
          </a:prstGeom>
          <a:ln w="38100">
            <a:solidFill>
              <a:srgbClr val="00B05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000" dirty="0"/>
              <a:t>Území, ve kterém lze ve volbách </a:t>
            </a:r>
            <a:r>
              <a:rPr lang="cs-CZ" sz="2000" dirty="0" smtClean="0"/>
              <a:t>získat předem </a:t>
            </a:r>
            <a:r>
              <a:rPr lang="cs-CZ" sz="2000" dirty="0"/>
              <a:t>určený počet </a:t>
            </a:r>
            <a:r>
              <a:rPr lang="cs-CZ" sz="2000" dirty="0" smtClean="0"/>
              <a:t>mandátů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2937918" y="2966101"/>
            <a:ext cx="5882397" cy="576064"/>
          </a:xfrm>
          <a:prstGeom prst="rect">
            <a:avLst/>
          </a:prstGeom>
          <a:ln w="38100">
            <a:solidFill>
              <a:srgbClr val="00B05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Seznam kandidátů pro volby </a:t>
            </a:r>
          </a:p>
        </p:txBody>
      </p:sp>
    </p:spTree>
    <p:extLst>
      <p:ext uri="{BB962C8B-B14F-4D97-AF65-F5344CB8AC3E}">
        <p14:creationId xmlns:p14="http://schemas.microsoft.com/office/powerpoint/2010/main" val="4040711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smtClean="0"/>
              <a:t>Použité </a:t>
            </a:r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/>
              <a:t>Listina základních práv a svobod [online] 2011 [cit. 2011-04-11]. Dostupné na WWW:</a:t>
            </a:r>
            <a:br>
              <a:rPr lang="cs-CZ" dirty="0"/>
            </a:br>
            <a:r>
              <a:rPr lang="cs-CZ" u="sng" dirty="0" smtClean="0">
                <a:hlinkClick r:id="rId2"/>
              </a:rPr>
              <a:t>http</a:t>
            </a:r>
            <a:r>
              <a:rPr lang="cs-CZ" u="sng" dirty="0">
                <a:hlinkClick r:id="rId2"/>
              </a:rPr>
              <a:t>://</a:t>
            </a:r>
            <a:r>
              <a:rPr lang="cs-CZ" u="sng" dirty="0" smtClean="0">
                <a:hlinkClick r:id="rId2"/>
              </a:rPr>
              <a:t>www.psp.cz/docs/laws/listina.html</a:t>
            </a:r>
            <a:endParaRPr lang="cs-CZ" dirty="0" smtClean="0"/>
          </a:p>
          <a:p>
            <a:r>
              <a:rPr lang="cs-CZ" dirty="0"/>
              <a:t>Evropský parlament [cit. 2011-04-11</a:t>
            </a:r>
            <a:r>
              <a:rPr lang="cs-CZ" dirty="0" smtClean="0"/>
              <a:t>]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upload.wikimedia.org/wikipedia/commons/thumb/2/2e/European-parliament-brussels-inside.JPG/220px-European-parliament-brussels-inside.JPG</a:t>
            </a:r>
            <a:r>
              <a:rPr lang="cs-CZ" dirty="0" smtClean="0"/>
              <a:t> </a:t>
            </a:r>
          </a:p>
          <a:p>
            <a:r>
              <a:rPr lang="cs-CZ" dirty="0"/>
              <a:t>HRACHOVCOVÁ, Marie, et al. </a:t>
            </a:r>
            <a:r>
              <a:rPr lang="cs-CZ" i="1" dirty="0"/>
              <a:t>Občanská výchova</a:t>
            </a:r>
            <a:r>
              <a:rPr lang="cs-CZ" dirty="0"/>
              <a:t>. 1. Olomouc : Nakladatelství Olomouc, 2000. 173 s. </a:t>
            </a:r>
            <a:r>
              <a:rPr lang="cs-CZ"/>
              <a:t>ISBN 80-7182-0963-8.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9618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266</TotalTime>
  <Words>335</Words>
  <Application>Microsoft Office PowerPoint</Application>
  <PresentationFormat>Předvádění na obrazovce (4:3)</PresentationFormat>
  <Paragraphs>86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Volební právo</vt:lpstr>
      <vt:lpstr>Volební právo</vt:lpstr>
      <vt:lpstr>Principy volebního práva</vt:lpstr>
      <vt:lpstr>Volební právo</vt:lpstr>
      <vt:lpstr>Volené instituce</vt:lpstr>
      <vt:lpstr>Volební systémy</vt:lpstr>
      <vt:lpstr>Způsob hlasování</vt:lpstr>
      <vt:lpstr>Pojmy související s volbami</vt:lpstr>
      <vt:lpstr>Použité zdroje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Libuše Gondkovská</cp:lastModifiedBy>
  <cp:revision>22</cp:revision>
  <dcterms:created xsi:type="dcterms:W3CDTF">2011-03-22T17:13:23Z</dcterms:created>
  <dcterms:modified xsi:type="dcterms:W3CDTF">2012-03-21T22:03:19Z</dcterms:modified>
</cp:coreProperties>
</file>