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64" r:id="rId2"/>
    <p:sldId id="256" r:id="rId3"/>
    <p:sldId id="258" r:id="rId4"/>
    <p:sldId id="259" r:id="rId5"/>
    <p:sldId id="261" r:id="rId6"/>
    <p:sldId id="262" r:id="rId7"/>
    <p:sldId id="266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689CF7-A166-42AA-A470-2031174395C9}" type="datetimeFigureOut">
              <a:rPr lang="cs-CZ" smtClean="0"/>
              <a:pPr/>
              <a:t>31.3.2015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A63C93-6979-40E9-801B-7CF54AF7C53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577067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8293CDC-BF51-464B-B562-C35E9E8CF728}" type="slidenum">
              <a:rPr lang="cs-CZ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cs-CZ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D4A87-7688-484B-98AA-455DAB2C2ABE}" type="datetimeFigureOut">
              <a:rPr lang="cs-CZ" smtClean="0"/>
              <a:pPr/>
              <a:t>31.3.2015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24B20-097C-4E6E-BFFD-451AE928CEB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D4A87-7688-484B-98AA-455DAB2C2ABE}" type="datetimeFigureOut">
              <a:rPr lang="cs-CZ" smtClean="0"/>
              <a:pPr/>
              <a:t>31.3.2015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24B20-097C-4E6E-BFFD-451AE928CE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D4A87-7688-484B-98AA-455DAB2C2ABE}" type="datetimeFigureOut">
              <a:rPr lang="cs-CZ" smtClean="0"/>
              <a:pPr/>
              <a:t>31.3.2015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24B20-097C-4E6E-BFFD-451AE928CE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D4A87-7688-484B-98AA-455DAB2C2ABE}" type="datetimeFigureOut">
              <a:rPr lang="cs-CZ" smtClean="0"/>
              <a:pPr/>
              <a:t>31.3.2015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24B20-097C-4E6E-BFFD-451AE928CE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D4A87-7688-484B-98AA-455DAB2C2ABE}" type="datetimeFigureOut">
              <a:rPr lang="cs-CZ" smtClean="0"/>
              <a:pPr/>
              <a:t>31.3.2015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24B20-097C-4E6E-BFFD-451AE928CE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D4A87-7688-484B-98AA-455DAB2C2ABE}" type="datetimeFigureOut">
              <a:rPr lang="cs-CZ" smtClean="0"/>
              <a:pPr/>
              <a:t>31.3.2015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24B20-097C-4E6E-BFFD-451AE928CE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D4A87-7688-484B-98AA-455DAB2C2ABE}" type="datetimeFigureOut">
              <a:rPr lang="cs-CZ" smtClean="0"/>
              <a:pPr/>
              <a:t>31.3.2015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24B20-097C-4E6E-BFFD-451AE928CE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D4A87-7688-484B-98AA-455DAB2C2ABE}" type="datetimeFigureOut">
              <a:rPr lang="cs-CZ" smtClean="0"/>
              <a:pPr/>
              <a:t>31.3.2015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24B20-097C-4E6E-BFFD-451AE928CEB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D4A87-7688-484B-98AA-455DAB2C2ABE}" type="datetimeFigureOut">
              <a:rPr lang="cs-CZ" smtClean="0"/>
              <a:pPr/>
              <a:t>31.3.2015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24B20-097C-4E6E-BFFD-451AE928CEB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D4A87-7688-484B-98AA-455DAB2C2ABE}" type="datetimeFigureOut">
              <a:rPr lang="cs-CZ" smtClean="0"/>
              <a:pPr/>
              <a:t>31.3.2015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24B20-097C-4E6E-BFFD-451AE928CE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D4A87-7688-484B-98AA-455DAB2C2ABE}" type="datetimeFigureOut">
              <a:rPr lang="cs-CZ" smtClean="0"/>
              <a:pPr/>
              <a:t>31.3.2015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24B20-097C-4E6E-BFFD-451AE928CE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405D4A87-7688-484B-98AA-455DAB2C2ABE}" type="datetimeFigureOut">
              <a:rPr lang="cs-CZ" smtClean="0"/>
              <a:pPr/>
              <a:t>31.3.2015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ECA24B20-097C-4E6E-BFFD-451AE928CEB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02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7459548"/>
              </p:ext>
            </p:extLst>
          </p:nvPr>
        </p:nvGraphicFramePr>
        <p:xfrm>
          <a:off x="900113" y="1628775"/>
          <a:ext cx="7569200" cy="4724232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I/2 Inovace a zkvalitnění výuky směřující k rozvoji čtenářské a informační gramotnosti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Ema Koťátková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7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Prvouka (Vzdělávací  </a:t>
                      </a: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oblast: Člověk a jeho svět)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TÉMATICKÝ OKRUH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Křesťanská výchova 2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Útěk 2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2.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VY_12_INOVACE_</a:t>
                      </a: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4_21_PR_Útěk 2</a:t>
                      </a:r>
                      <a:endParaRPr kumimoji="0" lang="cs-CZ" alt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Arial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29.12.14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Tento materiál je zařazen do vzdělávací oblasti Křesťanská výchova 2, žáci si procvičují čtení textu s porozuměním, odpovídají na otázky, doplňují do textu chybějící slova, hledají správné vlastnosti hlavní postavy a vybírají své vlastnosti.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91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Obrázek 3" descr="logo-černobílé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91680" y="188640"/>
            <a:ext cx="5760640" cy="1411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8474622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8800" dirty="0" smtClean="0"/>
              <a:t>Útěk </a:t>
            </a:r>
            <a:r>
              <a:rPr lang="cs-CZ" dirty="0" smtClean="0"/>
              <a:t>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7013331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 lnSpcReduction="10000"/>
          </a:bodyPr>
          <a:lstStyle/>
          <a:p>
            <a:pPr marL="420624" lvl="0" indent="-384048">
              <a:buClr>
                <a:srgbClr val="6EA0B0"/>
              </a:buClr>
              <a:buSzPct val="80000"/>
              <a:buFont typeface="Wingdings 2"/>
              <a:buChar char=""/>
            </a:pPr>
            <a:r>
              <a:rPr lang="cs-CZ" sz="3600" dirty="0">
                <a:solidFill>
                  <a:prstClr val="white"/>
                </a:solidFill>
                <a:latin typeface="Arial"/>
              </a:rPr>
              <a:t>Když mudrci odešli, anděl se ve snu ukázal Josefovi a řekl: „Vstaň, vezmi dítě i jeho matku, uprchni do Egypta, neboť Herodes chce tvé dítě zahubit.“ </a:t>
            </a:r>
          </a:p>
          <a:p>
            <a:pPr marL="420624" lvl="0" indent="-384048">
              <a:buClr>
                <a:srgbClr val="6EA0B0"/>
              </a:buClr>
              <a:buSzPct val="80000"/>
              <a:buFont typeface="Wingdings 2"/>
              <a:buChar char=""/>
            </a:pPr>
            <a:r>
              <a:rPr lang="cs-CZ" sz="3600" dirty="0">
                <a:solidFill>
                  <a:prstClr val="white"/>
                </a:solidFill>
                <a:latin typeface="Arial"/>
              </a:rPr>
              <a:t>Josef vstal, vzal v noci dítě a odešli do Egypta.</a:t>
            </a:r>
          </a:p>
          <a:p>
            <a:pPr marL="420624" lvl="0" indent="-384048">
              <a:buClr>
                <a:srgbClr val="6EA0B0"/>
              </a:buClr>
              <a:buSzPct val="80000"/>
              <a:buFont typeface="Wingdings 2"/>
              <a:buChar char=""/>
            </a:pPr>
            <a:r>
              <a:rPr lang="cs-CZ" sz="3600" dirty="0">
                <a:solidFill>
                  <a:prstClr val="white"/>
                </a:solidFill>
                <a:latin typeface="Arial"/>
              </a:rPr>
              <a:t>Když Herodes umřel, opět se ve snu ukázal Josefovi anděl a řekl mu, aby se vrátil zpět do země izraelské.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093519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Odpověz na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4400" dirty="0" smtClean="0"/>
              <a:t>Kdy mudrci odešli?</a:t>
            </a:r>
          </a:p>
          <a:p>
            <a:pPr marL="0" indent="0">
              <a:buNone/>
            </a:pPr>
            <a:endParaRPr lang="cs-CZ" sz="4400" dirty="0"/>
          </a:p>
          <a:p>
            <a:r>
              <a:rPr lang="cs-CZ" sz="4400" dirty="0" smtClean="0"/>
              <a:t>Co řekl anděl ve snu Josefovi?</a:t>
            </a:r>
          </a:p>
          <a:p>
            <a:endParaRPr lang="cs-CZ" sz="4400" dirty="0"/>
          </a:p>
          <a:p>
            <a:r>
              <a:rPr lang="cs-CZ" sz="4400" dirty="0" smtClean="0"/>
              <a:t>Kdy se Josef s rodinou vrátil zpět do izraelské země?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xmlns="" val="73753046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-171400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Doplň do textu chybějící slova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836712"/>
            <a:ext cx="6408712" cy="4525963"/>
          </a:xfrm>
        </p:spPr>
        <p:txBody>
          <a:bodyPr>
            <a:noAutofit/>
          </a:bodyPr>
          <a:lstStyle/>
          <a:p>
            <a:pPr marL="420624" lvl="0" indent="-384048">
              <a:buClr>
                <a:srgbClr val="6EA0B0"/>
              </a:buClr>
              <a:buSzPct val="80000"/>
              <a:buFont typeface="Wingdings 2"/>
              <a:buChar char=""/>
            </a:pPr>
            <a:r>
              <a:rPr lang="cs-CZ" sz="3200" dirty="0">
                <a:solidFill>
                  <a:prstClr val="white"/>
                </a:solidFill>
                <a:latin typeface="Arial"/>
              </a:rPr>
              <a:t>Když </a:t>
            </a:r>
            <a:r>
              <a:rPr lang="cs-CZ" sz="3200" dirty="0" smtClean="0">
                <a:solidFill>
                  <a:prstClr val="white"/>
                </a:solidFill>
                <a:latin typeface="Arial"/>
              </a:rPr>
              <a:t>______ </a:t>
            </a:r>
            <a:r>
              <a:rPr lang="cs-CZ" sz="3200" dirty="0">
                <a:solidFill>
                  <a:prstClr val="white"/>
                </a:solidFill>
                <a:latin typeface="Arial"/>
              </a:rPr>
              <a:t>odešli, </a:t>
            </a:r>
            <a:r>
              <a:rPr lang="cs-CZ" sz="3200" dirty="0" smtClean="0">
                <a:solidFill>
                  <a:prstClr val="white"/>
                </a:solidFill>
                <a:latin typeface="Arial"/>
              </a:rPr>
              <a:t>_____ </a:t>
            </a:r>
            <a:r>
              <a:rPr lang="cs-CZ" sz="3200" dirty="0">
                <a:solidFill>
                  <a:prstClr val="white"/>
                </a:solidFill>
                <a:latin typeface="Arial"/>
              </a:rPr>
              <a:t>se ve snu ukázal Josefovi a řekl: „Vstaň, vezmi dítě i jeho </a:t>
            </a:r>
            <a:r>
              <a:rPr lang="cs-CZ" sz="3200" dirty="0" smtClean="0">
                <a:solidFill>
                  <a:prstClr val="white"/>
                </a:solidFill>
                <a:latin typeface="Arial"/>
              </a:rPr>
              <a:t>_____, </a:t>
            </a:r>
            <a:r>
              <a:rPr lang="cs-CZ" sz="3200" dirty="0">
                <a:solidFill>
                  <a:prstClr val="white"/>
                </a:solidFill>
                <a:latin typeface="Arial"/>
              </a:rPr>
              <a:t>uprchni do </a:t>
            </a:r>
            <a:r>
              <a:rPr lang="cs-CZ" sz="3200" dirty="0" smtClean="0">
                <a:solidFill>
                  <a:prstClr val="white"/>
                </a:solidFill>
                <a:latin typeface="Arial"/>
              </a:rPr>
              <a:t>________, </a:t>
            </a:r>
            <a:r>
              <a:rPr lang="cs-CZ" sz="3200" dirty="0">
                <a:solidFill>
                  <a:prstClr val="white"/>
                </a:solidFill>
                <a:latin typeface="Arial"/>
              </a:rPr>
              <a:t>neboť Herodes chce tvé dítě zahubit.“ </a:t>
            </a:r>
          </a:p>
          <a:p>
            <a:pPr marL="420624" lvl="0" indent="-384048">
              <a:buClr>
                <a:srgbClr val="6EA0B0"/>
              </a:buClr>
              <a:buSzPct val="80000"/>
              <a:buFont typeface="Wingdings 2"/>
              <a:buChar char=""/>
            </a:pPr>
            <a:r>
              <a:rPr lang="cs-CZ" sz="3200" dirty="0">
                <a:solidFill>
                  <a:prstClr val="white"/>
                </a:solidFill>
                <a:latin typeface="Arial"/>
              </a:rPr>
              <a:t>Josef vstal, vzal v noci </a:t>
            </a:r>
            <a:r>
              <a:rPr lang="cs-CZ" sz="3200" dirty="0" smtClean="0">
                <a:solidFill>
                  <a:prstClr val="white"/>
                </a:solidFill>
                <a:latin typeface="Arial"/>
              </a:rPr>
              <a:t>_____ </a:t>
            </a:r>
            <a:r>
              <a:rPr lang="cs-CZ" sz="3200" dirty="0">
                <a:solidFill>
                  <a:prstClr val="white"/>
                </a:solidFill>
                <a:latin typeface="Arial"/>
              </a:rPr>
              <a:t>a odešli do Egypta.</a:t>
            </a:r>
          </a:p>
          <a:p>
            <a:pPr marL="420624" lvl="0" indent="-384048">
              <a:buClr>
                <a:srgbClr val="6EA0B0"/>
              </a:buClr>
              <a:buSzPct val="80000"/>
              <a:buFont typeface="Wingdings 2"/>
              <a:buChar char=""/>
            </a:pPr>
            <a:r>
              <a:rPr lang="cs-CZ" sz="3200" dirty="0">
                <a:solidFill>
                  <a:prstClr val="white"/>
                </a:solidFill>
                <a:latin typeface="Arial"/>
              </a:rPr>
              <a:t>Když Herodes umřel, opět se ve </a:t>
            </a:r>
            <a:r>
              <a:rPr lang="cs-CZ" sz="3200" dirty="0" smtClean="0">
                <a:solidFill>
                  <a:prstClr val="white"/>
                </a:solidFill>
                <a:latin typeface="Arial"/>
              </a:rPr>
              <a:t>_____ </a:t>
            </a:r>
            <a:r>
              <a:rPr lang="cs-CZ" sz="3200" dirty="0">
                <a:solidFill>
                  <a:prstClr val="white"/>
                </a:solidFill>
                <a:latin typeface="Arial"/>
              </a:rPr>
              <a:t>ukázal Josefovi anděl a řekl mu, aby se vrátil </a:t>
            </a:r>
            <a:r>
              <a:rPr lang="cs-CZ" sz="3200" dirty="0" smtClean="0">
                <a:solidFill>
                  <a:prstClr val="white"/>
                </a:solidFill>
                <a:latin typeface="Arial"/>
              </a:rPr>
              <a:t>_____ </a:t>
            </a:r>
            <a:r>
              <a:rPr lang="cs-CZ" sz="3200" dirty="0">
                <a:solidFill>
                  <a:prstClr val="white"/>
                </a:solidFill>
                <a:latin typeface="Arial"/>
              </a:rPr>
              <a:t>do země izraelské.</a:t>
            </a:r>
          </a:p>
          <a:p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344307" y="1108215"/>
            <a:ext cx="10801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dítě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121657" y="3524459"/>
            <a:ext cx="152541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>
                <a:solidFill>
                  <a:srgbClr val="FF0000"/>
                </a:solidFill>
              </a:rPr>
              <a:t>mudrci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7185297" y="2523987"/>
            <a:ext cx="139814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>
                <a:solidFill>
                  <a:srgbClr val="FF0000"/>
                </a:solidFill>
              </a:rPr>
              <a:t>matku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7481853" y="1816101"/>
            <a:ext cx="80502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>
                <a:solidFill>
                  <a:srgbClr val="FF0000"/>
                </a:solidFill>
              </a:rPr>
              <a:t>snu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7061385" y="5733256"/>
            <a:ext cx="164596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>
                <a:solidFill>
                  <a:srgbClr val="FF0000"/>
                </a:solidFill>
              </a:rPr>
              <a:t>Egypta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7211747" y="4232345"/>
            <a:ext cx="134524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>
                <a:solidFill>
                  <a:srgbClr val="FF0000"/>
                </a:solidFill>
              </a:rPr>
              <a:t>anděl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7339987" y="5025370"/>
            <a:ext cx="10887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>
                <a:solidFill>
                  <a:srgbClr val="FF0000"/>
                </a:solidFill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819698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87604E-6 L -0.57482 -0.4010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750" y="-20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35985E-6 L -0.29132 -0.5041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66" y="-25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30342E-6 L -0.2125 -0.119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25" y="-59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9.99075E-7 L -0.44878 -0.5129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48" y="-25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77521E-6 L -0.24409 0.3179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05" y="158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59852E-6 L -0.70052 0.443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035" y="221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6503E-6 L -0.28333 0.04117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167" y="20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Vyber, jaký byl Josef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2746648" cy="4525963"/>
          </a:xfrm>
        </p:spPr>
        <p:txBody>
          <a:bodyPr>
            <a:normAutofit fontScale="92500" lnSpcReduction="10000"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strašpytel</a:t>
            </a:r>
          </a:p>
          <a:p>
            <a:r>
              <a:rPr lang="cs-CZ" sz="4000" dirty="0" smtClean="0">
                <a:solidFill>
                  <a:srgbClr val="FF0000"/>
                </a:solidFill>
              </a:rPr>
              <a:t>odvážný</a:t>
            </a:r>
          </a:p>
          <a:p>
            <a:r>
              <a:rPr lang="cs-CZ" sz="4000" dirty="0" smtClean="0">
                <a:solidFill>
                  <a:srgbClr val="FF0000"/>
                </a:solidFill>
              </a:rPr>
              <a:t>laskavý</a:t>
            </a:r>
          </a:p>
          <a:p>
            <a:r>
              <a:rPr lang="cs-CZ" sz="4000" dirty="0" smtClean="0">
                <a:solidFill>
                  <a:srgbClr val="FF0000"/>
                </a:solidFill>
              </a:rPr>
              <a:t>dobrodruh</a:t>
            </a:r>
          </a:p>
          <a:p>
            <a:r>
              <a:rPr lang="cs-CZ" sz="4000" dirty="0" smtClean="0">
                <a:solidFill>
                  <a:srgbClr val="FF0000"/>
                </a:solidFill>
              </a:rPr>
              <a:t>poslušný</a:t>
            </a:r>
          </a:p>
          <a:p>
            <a:r>
              <a:rPr lang="cs-CZ" sz="4000" dirty="0" smtClean="0">
                <a:solidFill>
                  <a:srgbClr val="FF0000"/>
                </a:solidFill>
              </a:rPr>
              <a:t>pyšný</a:t>
            </a:r>
          </a:p>
          <a:p>
            <a:r>
              <a:rPr lang="cs-CZ" sz="4000" dirty="0" smtClean="0">
                <a:solidFill>
                  <a:srgbClr val="FF0000"/>
                </a:solidFill>
              </a:rPr>
              <a:t>zlý</a:t>
            </a:r>
          </a:p>
          <a:p>
            <a:endParaRPr lang="cs-CZ" sz="2800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3059832" y="1556792"/>
            <a:ext cx="3312368" cy="2376264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4000" dirty="0" smtClean="0">
                <a:solidFill>
                  <a:srgbClr val="FF0000"/>
                </a:solidFill>
              </a:rPr>
              <a:t>JAKOU VLASTNOST MÁŠ TY?</a:t>
            </a:r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5652120" y="1556792"/>
            <a:ext cx="2304256" cy="23762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sz="40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4849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257497"/>
            <a:ext cx="8229600" cy="4525963"/>
          </a:xfrm>
        </p:spPr>
        <p:txBody>
          <a:bodyPr>
            <a:normAutofit/>
          </a:bodyPr>
          <a:lstStyle/>
          <a:p>
            <a:r>
              <a:rPr lang="cs-CZ" sz="9600" dirty="0" smtClean="0"/>
              <a:t>VÝBORNĚ!</a:t>
            </a:r>
            <a:endParaRPr lang="cs-CZ" sz="9600" dirty="0"/>
          </a:p>
        </p:txBody>
      </p:sp>
      <p:pic>
        <p:nvPicPr>
          <p:cNvPr id="2050" name="Picture 2" descr="C:\Users\Ema\AppData\Local\Microsoft\Windows\Temporary Internet Files\Content.IE5\TP26XMVT\clown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204864"/>
            <a:ext cx="4392488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015587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Převyprávěný text Bible ekumenické</a:t>
            </a:r>
            <a:r>
              <a:rPr lang="cs-CZ" dirty="0"/>
              <a:t>, Ekumenická rada církví v ČSR, v Praze </a:t>
            </a:r>
            <a:r>
              <a:rPr lang="cs-CZ" dirty="0" smtClean="0"/>
              <a:t>1984</a:t>
            </a:r>
            <a:r>
              <a:rPr lang="cs-CZ" dirty="0"/>
              <a:t>.</a:t>
            </a:r>
          </a:p>
          <a:p>
            <a:endParaRPr lang="cs-CZ" dirty="0" smtClean="0"/>
          </a:p>
          <a:p>
            <a:r>
              <a:rPr lang="cs-CZ" dirty="0" smtClean="0"/>
              <a:t>Galerie </a:t>
            </a:r>
            <a:r>
              <a:rPr lang="cs-CZ" dirty="0"/>
              <a:t>Klipart MS Office</a:t>
            </a:r>
          </a:p>
          <a:p>
            <a:pPr marL="36576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2856267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82</TotalTime>
  <Words>325</Words>
  <Application>Microsoft Office PowerPoint</Application>
  <PresentationFormat>Předvádění na obrazovce (4:3)</PresentationFormat>
  <Paragraphs>60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Došky</vt:lpstr>
      <vt:lpstr>Snímek 1</vt:lpstr>
      <vt:lpstr>Útěk 2</vt:lpstr>
      <vt:lpstr>Snímek 3</vt:lpstr>
      <vt:lpstr>Odpověz na otázky</vt:lpstr>
      <vt:lpstr>Doplň do textu chybějící slova</vt:lpstr>
      <vt:lpstr>Vyber, jaký byl Josef</vt:lpstr>
      <vt:lpstr>Snímek 7</vt:lpstr>
      <vt:lpstr>Použité zdroje: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Útěk 2</dc:title>
  <dc:creator>Ema</dc:creator>
  <cp:lastModifiedBy>Dum</cp:lastModifiedBy>
  <cp:revision>14</cp:revision>
  <dcterms:created xsi:type="dcterms:W3CDTF">2014-12-28T17:09:23Z</dcterms:created>
  <dcterms:modified xsi:type="dcterms:W3CDTF">2015-03-31T19:41:47Z</dcterms:modified>
</cp:coreProperties>
</file>