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6" r:id="rId4"/>
    <p:sldId id="297" r:id="rId5"/>
    <p:sldId id="298" r:id="rId6"/>
    <p:sldId id="299" r:id="rId7"/>
    <p:sldId id="300" r:id="rId8"/>
    <p:sldId id="301" r:id="rId9"/>
    <p:sldId id="302" r:id="rId10"/>
    <p:sldId id="275" r:id="rId11"/>
    <p:sldId id="276" r:id="rId12"/>
    <p:sldId id="295" r:id="rId13"/>
    <p:sldId id="277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38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02" y="-66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361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75697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641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759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726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33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038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0014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306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54747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17712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1364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9224235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05477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1752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1743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894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429298" y="0"/>
            <a:ext cx="8723291" cy="254333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>
                <a:latin typeface="Century Gothic"/>
              </a:rPr>
              <a:t>Jízdy tramvají</a:t>
            </a:r>
            <a:endParaRPr lang="cs-CZ" sz="4000" b="0" i="0" dirty="0"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5255" y="2234960"/>
            <a:ext cx="7197726" cy="1405467"/>
          </a:xfrm>
        </p:spPr>
        <p:txBody>
          <a:bodyPr/>
          <a:lstStyle/>
          <a:p>
            <a:endParaRPr lang="cs-CZ" cap="none" dirty="0" smtClean="0"/>
          </a:p>
          <a:p>
            <a:r>
              <a:rPr lang="cs-CZ" cap="none" dirty="0" smtClean="0"/>
              <a:t>Alena </a:t>
            </a:r>
            <a:r>
              <a:rPr lang="cs-CZ" cap="none" dirty="0" err="1" smtClean="0"/>
              <a:t>Maurová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Jsem ve školce. Čím se dostanu na náměstí?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89366" y="6245899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3707" y="1373030"/>
            <a:ext cx="4814791" cy="361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339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Jakým dopravním prostředkem pojedu?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65302" y="631808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65" t="16534" r="19202" b="7790"/>
          <a:stretch/>
        </p:blipFill>
        <p:spPr>
          <a:xfrm>
            <a:off x="879912" y="1440545"/>
            <a:ext cx="2099257" cy="20817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544" t="17277" r="14132" b="9671"/>
          <a:stretch/>
        </p:blipFill>
        <p:spPr>
          <a:xfrm>
            <a:off x="9074228" y="4088549"/>
            <a:ext cx="2325783" cy="18927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094" t="22723" r="14976" b="12489"/>
          <a:stretch/>
        </p:blipFill>
        <p:spPr>
          <a:xfrm>
            <a:off x="369758" y="3870889"/>
            <a:ext cx="2609411" cy="19528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474" t="23850" r="18639" b="12300"/>
          <a:stretch/>
        </p:blipFill>
        <p:spPr>
          <a:xfrm>
            <a:off x="8763228" y="1465697"/>
            <a:ext cx="2511380" cy="20775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29" t="20282" r="21314" b="12864"/>
          <a:stretch/>
        </p:blipFill>
        <p:spPr>
          <a:xfrm>
            <a:off x="3483701" y="2259258"/>
            <a:ext cx="2382591" cy="213116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854" t="19343" r="20893" b="11174"/>
          <a:stretch/>
        </p:blipFill>
        <p:spPr>
          <a:xfrm>
            <a:off x="6187105" y="2200224"/>
            <a:ext cx="2255310" cy="224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1259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3386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964747" y="2093615"/>
            <a:ext cx="2556457" cy="19173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9205" t="73427"/>
          <a:stretch/>
        </p:blipFill>
        <p:spPr>
          <a:xfrm>
            <a:off x="7423735" y="1825568"/>
            <a:ext cx="792533" cy="26852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102701" y="2045322"/>
            <a:ext cx="2685244" cy="20139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233" y="1925384"/>
            <a:ext cx="3005071" cy="225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5101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41239" y="625793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214135" y="1888946"/>
            <a:ext cx="2889160" cy="21668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68931" y="1848457"/>
            <a:ext cx="3005071" cy="225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9488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1808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79751" y="867706"/>
            <a:ext cx="2425521" cy="181914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372320" y="2611976"/>
            <a:ext cx="2556457" cy="191734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9205" t="73427"/>
          <a:stretch/>
        </p:blipFill>
        <p:spPr>
          <a:xfrm>
            <a:off x="8481469" y="2824269"/>
            <a:ext cx="792533" cy="26852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14" t="72113"/>
          <a:stretch/>
        </p:blipFill>
        <p:spPr>
          <a:xfrm rot="5400000">
            <a:off x="6667759" y="27847"/>
            <a:ext cx="1682408" cy="2846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2796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0605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10067" y="206062"/>
            <a:ext cx="6448022" cy="483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3840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jmenuje </a:t>
            </a:r>
            <a:r>
              <a:rPr lang="cs-CZ" dirty="0" smtClean="0"/>
              <a:t>zastávka, </a:t>
            </a:r>
            <a:r>
              <a:rPr lang="cs-CZ" dirty="0" smtClean="0"/>
              <a:t>na které vystoupím?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699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6895" y="1474624"/>
            <a:ext cx="4429218" cy="3321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09154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562518"/>
            <a:ext cx="10131425" cy="364913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Vlastní zdroje</a:t>
            </a:r>
            <a:endParaRPr lang="cs-CZ" sz="1400" dirty="0"/>
          </a:p>
          <a:p>
            <a:r>
              <a:rPr lang="cs-CZ" sz="1400" dirty="0" smtClean="0"/>
              <a:t>Fotografie z archivu 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>
                <a:latin typeface="Calibri" panose="020F0502020204030204" pitchFamily="34" charset="0"/>
              </a:rPr>
              <a:t>Integrovaný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655263"/>
            <a:ext cx="8596668" cy="3880773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sedm pracovních listů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dopravních prostředcích.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Učí se samostatně rozhodnout o svých činnostech – jízdě tramvají.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Děti se seznamují s principem nástupu a výstupu a chování v tramvaji.</a:t>
            </a:r>
          </a:p>
          <a:p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9365" y="628199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593919"/>
            <a:ext cx="8596668" cy="3880773"/>
          </a:xfrm>
        </p:spPr>
        <p:txBody>
          <a:bodyPr/>
          <a:lstStyle/>
          <a:p>
            <a:r>
              <a:rPr lang="cs-CZ" dirty="0" smtClean="0"/>
              <a:t>2. snímek – jak se dostanu na náměstí? Vyprávění</a:t>
            </a:r>
          </a:p>
          <a:p>
            <a:r>
              <a:rPr lang="cs-CZ" dirty="0" smtClean="0"/>
              <a:t>3. snímek – vyberte dopravní prostředek pomocí lišty pera</a:t>
            </a:r>
          </a:p>
          <a:p>
            <a:r>
              <a:rPr lang="cs-CZ" dirty="0"/>
              <a:t>4</a:t>
            </a:r>
            <a:r>
              <a:rPr lang="cs-CZ" dirty="0" smtClean="0"/>
              <a:t>. snímek – popiš </a:t>
            </a:r>
            <a:r>
              <a:rPr lang="cs-CZ" dirty="0" smtClean="0"/>
              <a:t>postup, </a:t>
            </a:r>
            <a:r>
              <a:rPr lang="cs-CZ" dirty="0" smtClean="0"/>
              <a:t>jak nastoupit do tramvaje</a:t>
            </a:r>
          </a:p>
          <a:p>
            <a:r>
              <a:rPr lang="cs-CZ" dirty="0" smtClean="0"/>
              <a:t>5. </a:t>
            </a:r>
            <a:r>
              <a:rPr lang="cs-CZ" dirty="0"/>
              <a:t>snímek – popiš </a:t>
            </a:r>
            <a:r>
              <a:rPr lang="cs-CZ" dirty="0" smtClean="0"/>
              <a:t>postup, </a:t>
            </a:r>
            <a:r>
              <a:rPr lang="cs-CZ" dirty="0"/>
              <a:t>jak </a:t>
            </a:r>
            <a:r>
              <a:rPr lang="cs-CZ" dirty="0" smtClean="0"/>
              <a:t>vystoupit z </a:t>
            </a:r>
            <a:r>
              <a:rPr lang="cs-CZ" dirty="0"/>
              <a:t>tramvaje</a:t>
            </a:r>
          </a:p>
          <a:p>
            <a:r>
              <a:rPr lang="cs-CZ" dirty="0"/>
              <a:t>6</a:t>
            </a:r>
            <a:r>
              <a:rPr lang="cs-CZ" dirty="0" smtClean="0"/>
              <a:t>. snímek – přiřaďte lístek nebo kartu do správného přístroje</a:t>
            </a:r>
          </a:p>
          <a:p>
            <a:r>
              <a:rPr lang="cs-CZ" dirty="0" smtClean="0"/>
              <a:t>7. snímek – vyprávěj správné chování v tramvaji podle piktogramů</a:t>
            </a:r>
          </a:p>
          <a:p>
            <a:r>
              <a:rPr lang="cs-CZ" dirty="0" smtClean="0"/>
              <a:t>8. snímek – jak se jmenuje zastávka, kde vystoupíš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45899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851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45899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5793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Učit se základním poznatkům o technice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699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379</Words>
  <Application>Microsoft Office PowerPoint</Application>
  <PresentationFormat>Vlastní</PresentationFormat>
  <Paragraphs>71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Faseta</vt:lpstr>
      <vt:lpstr>Jízdy tramvají</vt:lpstr>
      <vt:lpstr>Jsem ve školce. Čím se dostanu na náměstí?</vt:lpstr>
      <vt:lpstr>Jakým dopravním prostředkem pojedu?</vt:lpstr>
      <vt:lpstr>Snímek 4</vt:lpstr>
      <vt:lpstr>Snímek 5</vt:lpstr>
      <vt:lpstr>Snímek 6</vt:lpstr>
      <vt:lpstr>Snímek 7</vt:lpstr>
      <vt:lpstr>Jak se jmenuje zastávka, na které vystoupím?</vt:lpstr>
      <vt:lpstr>Použité odkazy</vt:lpstr>
      <vt:lpstr>Metodický pokyn Integrovaný blok: Dítě a jeho psychika</vt:lpstr>
      <vt:lpstr>Práce s interaktivním materiálem</vt:lpstr>
      <vt:lpstr>Studijní materiály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2015-04-01T13:17:52Z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