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docProps/custom.xml" ContentType="application/vnd.openxmlformats-officedocument.custom-properties+xml"/>
  <Default Extension="wdp" ContentType="image/vnd.ms-photo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slideLayouts/slideLayout25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97" r:id="rId2"/>
    <p:sldMasterId id="2147483714" r:id="rId3"/>
  </p:sldMasterIdLst>
  <p:notesMasterIdLst>
    <p:notesMasterId r:id="rId18"/>
  </p:notesMasterIdLst>
  <p:handoutMasterIdLst>
    <p:handoutMasterId r:id="rId19"/>
  </p:handoutMasterIdLst>
  <p:sldIdLst>
    <p:sldId id="272" r:id="rId4"/>
    <p:sldId id="306" r:id="rId5"/>
    <p:sldId id="307" r:id="rId6"/>
    <p:sldId id="308" r:id="rId7"/>
    <p:sldId id="309" r:id="rId8"/>
    <p:sldId id="312" r:id="rId9"/>
    <p:sldId id="310" r:id="rId10"/>
    <p:sldId id="311" r:id="rId11"/>
    <p:sldId id="275" r:id="rId12"/>
    <p:sldId id="276" r:id="rId13"/>
    <p:sldId id="277" r:id="rId14"/>
    <p:sldId id="305" r:id="rId15"/>
    <p:sldId id="287" r:id="rId16"/>
    <p:sldId id="28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84201" autoAdjust="0"/>
  </p:normalViewPr>
  <p:slideViewPr>
    <p:cSldViewPr snapToGrid="0">
      <p:cViewPr varScale="1">
        <p:scale>
          <a:sx n="78" d="100"/>
          <a:sy n="78" d="100"/>
        </p:scale>
        <p:origin x="-102" y="-300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notesMaster" Target="notesMasters/notesMaster1.xml"/><Relationship Id="rId3" Type="http://schemas.openxmlformats.org/officeDocument/2006/relationships/slideMaster" Target="slideMasters/slideMaster2.xml"/><Relationship Id="rId21" Type="http://schemas.openxmlformats.org/officeDocument/2006/relationships/viewProps" Target="view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3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Jakou barvu jablíčko nikdy nemá?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45023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Poznej ovoce a zeleninu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178697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Jakou barvu jablíčko nikdy nemá?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348201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Poznej ovoce </a:t>
            </a:r>
            <a:r>
              <a:rPr lang="cs-CZ" smtClean="0"/>
              <a:t>a zeleninu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157609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936129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8475697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356410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37597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772620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943325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903827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900149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7430642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85474746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6177128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4313647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92242351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1054777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1117522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417435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4/1/2015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10061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81983984"/>
      </p:ext>
    </p:extLst>
  </p:cSld>
  <p:clrMapOvr>
    <a:masterClrMapping/>
  </p:clrMapOvr>
  <p:hf hd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505598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272063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973159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632893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786544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857171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387074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26355221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6050034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gi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image" Target="../media/image2.gi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289418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  <p:sldLayoutId id="2147483709" r:id="rId12"/>
    <p:sldLayoutId id="2147483710" r:id="rId13"/>
    <p:sldLayoutId id="2147483711" r:id="rId14"/>
    <p:sldLayoutId id="2147483712" r:id="rId15"/>
    <p:sldLayoutId id="2147483713" r:id="rId16"/>
    <p:sldLayoutId id="2147483649" r:id="rId17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1" pos="3840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255445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pos="3840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microsoft.com/office/2007/relationships/hdphoto" Target="../media/hdphoto1.wdp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4.xml"/><Relationship Id="rId6" Type="http://schemas.microsoft.com/office/2007/relationships/hdphoto" Target="../media/hdphoto1.wdp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01011" y="0"/>
            <a:ext cx="8723291" cy="2543338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cs-CZ" sz="4000" dirty="0" smtClean="0">
                <a:latin typeface="Century Gothic"/>
              </a:rPr>
              <a:t>Jak vznikají křížaly</a:t>
            </a:r>
            <a:endParaRPr lang="cs-CZ" sz="4000" b="0" i="0" dirty="0"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6576" y="2543338"/>
            <a:ext cx="7197726" cy="1405467"/>
          </a:xfrm>
        </p:spPr>
        <p:txBody>
          <a:bodyPr/>
          <a:lstStyle/>
          <a:p>
            <a:endParaRPr lang="cs-CZ" cap="none" dirty="0" smtClean="0"/>
          </a:p>
          <a:p>
            <a:r>
              <a:rPr lang="cs-CZ" cap="none" dirty="0" smtClean="0"/>
              <a:t>Jana Šonková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Postup</a:t>
            </a:r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689526" y="6321778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54667" y="2030901"/>
            <a:ext cx="2455571" cy="184167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1723" y="2044879"/>
            <a:ext cx="2455570" cy="184167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97817" y="2030901"/>
            <a:ext cx="2492846" cy="186963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32332" y="2030901"/>
            <a:ext cx="2450024" cy="183751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3134004" y="946713"/>
            <a:ext cx="4893839" cy="3670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500759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Seřaď</a:t>
            </a:r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689526" y="6492875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94609" y="2815847"/>
            <a:ext cx="2455571" cy="184167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49923" y="555420"/>
            <a:ext cx="2455570" cy="184167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701763" y="527464"/>
            <a:ext cx="2492846" cy="186963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24309" y="2902653"/>
            <a:ext cx="2516986" cy="1887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771193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677334" y="6297394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9057" t="27042" r="38454" b="50047"/>
          <a:stretch/>
        </p:blipFill>
        <p:spPr>
          <a:xfrm>
            <a:off x="497030" y="64266"/>
            <a:ext cx="1756773" cy="246352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9818" t="26667" r="2007" b="50986"/>
          <a:stretch/>
        </p:blipFill>
        <p:spPr>
          <a:xfrm>
            <a:off x="3570191" y="279879"/>
            <a:ext cx="1958772" cy="213847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506" t="54272" r="38971" b="26197"/>
          <a:stretch/>
        </p:blipFill>
        <p:spPr>
          <a:xfrm>
            <a:off x="497030" y="2637973"/>
            <a:ext cx="2104502" cy="240514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1369" t="54836" r="4074" b="26009"/>
          <a:stretch/>
        </p:blipFill>
        <p:spPr>
          <a:xfrm>
            <a:off x="6845351" y="226788"/>
            <a:ext cx="2090611" cy="224465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608" t="78122" r="35353" b="1596"/>
          <a:stretch/>
        </p:blipFill>
        <p:spPr>
          <a:xfrm>
            <a:off x="3896488" y="2637973"/>
            <a:ext cx="1864615" cy="216536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1627" t="77934" r="1490" b="1597"/>
          <a:stretch/>
        </p:blipFill>
        <p:spPr>
          <a:xfrm>
            <a:off x="7056059" y="2637973"/>
            <a:ext cx="2171165" cy="22755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206060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677334" y="6224242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1369" t="54836" r="4074" b="26009"/>
          <a:stretch/>
        </p:blipFill>
        <p:spPr>
          <a:xfrm>
            <a:off x="195195" y="410738"/>
            <a:ext cx="2090611" cy="224465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955" t="5634" r="39488" b="74836"/>
          <a:stretch/>
        </p:blipFill>
        <p:spPr>
          <a:xfrm>
            <a:off x="358158" y="2931855"/>
            <a:ext cx="1764684" cy="193186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2144" t="3755" r="5109" b="73897"/>
          <a:stretch/>
        </p:blipFill>
        <p:spPr>
          <a:xfrm>
            <a:off x="2620257" y="400808"/>
            <a:ext cx="1667258" cy="225458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799" t="30235" r="37678" b="51737"/>
          <a:stretch/>
        </p:blipFill>
        <p:spPr>
          <a:xfrm>
            <a:off x="2472572" y="2736729"/>
            <a:ext cx="2201174" cy="232211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335" t="28732" r="1490" b="47981"/>
          <a:stretch/>
        </p:blipFill>
        <p:spPr>
          <a:xfrm>
            <a:off x="4710880" y="410738"/>
            <a:ext cx="2114207" cy="2405153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56182" b="72909" l="40033" r="582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765" t="54460" r="39488" b="28075"/>
          <a:stretch/>
        </p:blipFill>
        <p:spPr>
          <a:xfrm>
            <a:off x="7828220" y="2876455"/>
            <a:ext cx="1932840" cy="204266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2144" t="59155" r="2265" b="28075"/>
          <a:stretch/>
        </p:blipFill>
        <p:spPr>
          <a:xfrm>
            <a:off x="4876988" y="3031607"/>
            <a:ext cx="2747990" cy="188750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81939" b="97455" l="41034" r="5896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799" t="80188" r="38712" b="2160"/>
          <a:stretch/>
        </p:blipFill>
        <p:spPr>
          <a:xfrm>
            <a:off x="7248452" y="463742"/>
            <a:ext cx="2103722" cy="2272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226093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741" t="20435" r="14988" b="17342"/>
          <a:stretch/>
        </p:blipFill>
        <p:spPr>
          <a:xfrm>
            <a:off x="3825240" y="426719"/>
            <a:ext cx="3550920" cy="42672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756721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9057" t="27042" r="38454" b="50047"/>
          <a:stretch/>
        </p:blipFill>
        <p:spPr>
          <a:xfrm>
            <a:off x="497030" y="64266"/>
            <a:ext cx="1756773" cy="246352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9818" t="26667" r="2007" b="50986"/>
          <a:stretch/>
        </p:blipFill>
        <p:spPr>
          <a:xfrm>
            <a:off x="3570191" y="279879"/>
            <a:ext cx="1958772" cy="213847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506" t="54272" r="38971" b="26197"/>
          <a:stretch/>
        </p:blipFill>
        <p:spPr>
          <a:xfrm>
            <a:off x="1053267" y="2712582"/>
            <a:ext cx="2104502" cy="240514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1369" t="54836" r="4074" b="26009"/>
          <a:stretch/>
        </p:blipFill>
        <p:spPr>
          <a:xfrm>
            <a:off x="6845351" y="226788"/>
            <a:ext cx="2090611" cy="224465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608" t="78122" r="35353" b="1596"/>
          <a:stretch/>
        </p:blipFill>
        <p:spPr>
          <a:xfrm>
            <a:off x="3896488" y="2637973"/>
            <a:ext cx="1864615" cy="216536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1627" t="77934" r="1490" b="1597"/>
          <a:stretch/>
        </p:blipFill>
        <p:spPr>
          <a:xfrm>
            <a:off x="7056059" y="2637973"/>
            <a:ext cx="2171165" cy="2275549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244699" y="279879"/>
            <a:ext cx="2653047" cy="224790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95963" y="2798340"/>
            <a:ext cx="2653047" cy="224790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442953" y="2739462"/>
            <a:ext cx="2653047" cy="224790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510681" y="361396"/>
            <a:ext cx="2653047" cy="224790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845351" y="2790321"/>
            <a:ext cx="2653047" cy="224790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776663" y="226788"/>
            <a:ext cx="2653047" cy="224790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798638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1369" t="54836" r="4074" b="26009"/>
          <a:stretch/>
        </p:blipFill>
        <p:spPr>
          <a:xfrm>
            <a:off x="158163" y="424752"/>
            <a:ext cx="2090611" cy="224465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955" t="5634" r="39488" b="74836"/>
          <a:stretch/>
        </p:blipFill>
        <p:spPr>
          <a:xfrm>
            <a:off x="521123" y="3282062"/>
            <a:ext cx="1764684" cy="193186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2144" t="3755" r="5109" b="73897"/>
          <a:stretch/>
        </p:blipFill>
        <p:spPr>
          <a:xfrm>
            <a:off x="2620257" y="400808"/>
            <a:ext cx="1667258" cy="225458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799" t="30235" r="37678" b="51737"/>
          <a:stretch/>
        </p:blipFill>
        <p:spPr>
          <a:xfrm>
            <a:off x="2225824" y="2683424"/>
            <a:ext cx="2100776" cy="221620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335" t="28732" r="1490" b="47981"/>
          <a:stretch/>
        </p:blipFill>
        <p:spPr>
          <a:xfrm>
            <a:off x="4710880" y="410738"/>
            <a:ext cx="2114207" cy="2405153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56182" b="72909" l="40033" r="582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765" t="54460" r="39488" b="28075"/>
          <a:stretch/>
        </p:blipFill>
        <p:spPr>
          <a:xfrm>
            <a:off x="9141664" y="3072484"/>
            <a:ext cx="1932840" cy="204266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2144" t="59155" r="2265" b="28075"/>
          <a:stretch/>
        </p:blipFill>
        <p:spPr>
          <a:xfrm>
            <a:off x="5324666" y="3060934"/>
            <a:ext cx="2747990" cy="188750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81939" b="97455" l="41034" r="5896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799" t="80188" r="38712" b="2160"/>
          <a:stretch/>
        </p:blipFill>
        <p:spPr>
          <a:xfrm>
            <a:off x="7248452" y="463742"/>
            <a:ext cx="2103722" cy="2272987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282147" y="410738"/>
            <a:ext cx="2003660" cy="240515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248452" y="496308"/>
            <a:ext cx="2003660" cy="240515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460457" y="397658"/>
            <a:ext cx="2003660" cy="240515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537866" y="2864348"/>
            <a:ext cx="1859676" cy="227129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9191539" y="3016125"/>
            <a:ext cx="2003660" cy="240515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638767" y="307334"/>
            <a:ext cx="2186320" cy="2508557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262997" y="3016125"/>
            <a:ext cx="2890403" cy="205720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94261" y="3060934"/>
            <a:ext cx="2003660" cy="240515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70536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562518"/>
            <a:ext cx="10131425" cy="3649133"/>
          </a:xfrm>
        </p:spPr>
        <p:txBody>
          <a:bodyPr>
            <a:normAutofit/>
          </a:bodyPr>
          <a:lstStyle/>
          <a:p>
            <a:r>
              <a:rPr lang="cs-CZ" sz="1400" dirty="0" smtClean="0"/>
              <a:t>Vlastní zdroje, fotografie z archivu autora</a:t>
            </a:r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 smtClean="0">
                <a:latin typeface="Calibri" panose="020F0502020204030204" pitchFamily="34" charset="0"/>
              </a:rPr>
              <a:t>Integrovaný blok: Dítě a jeho psychika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4" y="1655263"/>
            <a:ext cx="8596668" cy="3880773"/>
          </a:xfrm>
        </p:spPr>
        <p:txBody>
          <a:bodyPr>
            <a:noAutofit/>
          </a:bodyPr>
          <a:lstStyle/>
          <a:p>
            <a:pPr marL="45720" indent="0">
              <a:buNone/>
            </a:pPr>
            <a:r>
              <a:rPr lang="cs-CZ" sz="16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</a:t>
            </a:r>
            <a:r>
              <a:rPr lang="cs-CZ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obsahuje pět pracovních listů </a:t>
            </a:r>
            <a:r>
              <a:rPr lang="cs-CZ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 jednoduchým interaktivním úkolem</a:t>
            </a:r>
            <a:r>
              <a:rPr lang="cs-CZ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r>
              <a:rPr lang="cs-CZ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2 pracovní listy k využití </a:t>
            </a:r>
            <a:r>
              <a:rPr lang="cs-CZ" sz="16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KUMUČe</a:t>
            </a:r>
            <a:endParaRPr lang="cs-CZ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" indent="0">
              <a:buNone/>
            </a:pPr>
            <a:r>
              <a:rPr lang="cs-CZ" sz="16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sz="1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</a:t>
            </a:r>
            <a:r>
              <a:rPr lang="cs-CZ" sz="16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cíle</a:t>
            </a:r>
          </a:p>
          <a:p>
            <a:pPr marL="331470" indent="-285750"/>
            <a:r>
              <a:rPr lang="cs-CZ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umí samostatně splnit jednoduchý úkol</a:t>
            </a:r>
          </a:p>
          <a:p>
            <a:pPr marL="331470" indent="-285750"/>
            <a:r>
              <a:rPr lang="cs-CZ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Učí se rozeznávat ovoce a zeleninu</a:t>
            </a:r>
          </a:p>
          <a:p>
            <a:pPr marL="331470" indent="-285750"/>
            <a:r>
              <a:rPr lang="cs-CZ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Procvičuje barvy</a:t>
            </a:r>
          </a:p>
          <a:p>
            <a:pPr marL="331470" indent="-285750"/>
            <a:r>
              <a:rPr lang="cs-CZ" sz="16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Grafomotorické</a:t>
            </a:r>
            <a:r>
              <a:rPr lang="cs-CZ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sz="1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cvičení</a:t>
            </a:r>
          </a:p>
          <a:p>
            <a:pPr marL="45720" indent="0">
              <a:buNone/>
            </a:pPr>
            <a:endParaRPr lang="cs-CZ" sz="16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" indent="0">
              <a:buNone/>
            </a:pPr>
            <a:endParaRPr lang="cs-CZ" sz="16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cs-CZ" sz="1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726102" y="6285611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248626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interaktivním materiálem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4" y="1423610"/>
            <a:ext cx="8596668" cy="3880773"/>
          </a:xfrm>
        </p:spPr>
        <p:txBody>
          <a:bodyPr>
            <a:normAutofit/>
          </a:bodyPr>
          <a:lstStyle/>
          <a:p>
            <a:r>
              <a:rPr lang="cs-CZ" sz="1600" dirty="0" smtClean="0"/>
              <a:t>2. snímek – postup výroby křížal</a:t>
            </a:r>
          </a:p>
          <a:p>
            <a:r>
              <a:rPr lang="cs-CZ" sz="1600" dirty="0" smtClean="0"/>
              <a:t>3. snímek – seřazování obrázků podle správného technologického postupu</a:t>
            </a:r>
          </a:p>
          <a:p>
            <a:r>
              <a:rPr lang="cs-CZ" sz="1600" dirty="0"/>
              <a:t>4</a:t>
            </a:r>
            <a:r>
              <a:rPr lang="cs-CZ" sz="1600" dirty="0" smtClean="0"/>
              <a:t>. snímek – zaškrtejte pomocí lišty </a:t>
            </a:r>
            <a:r>
              <a:rPr lang="cs-CZ" sz="1600" dirty="0" smtClean="0"/>
              <a:t>pera, </a:t>
            </a:r>
            <a:r>
              <a:rPr lang="cs-CZ" sz="1600" dirty="0" smtClean="0"/>
              <a:t>které barvy jablíčko nikdy nemá</a:t>
            </a:r>
          </a:p>
          <a:p>
            <a:r>
              <a:rPr lang="cs-CZ" sz="1600" dirty="0"/>
              <a:t>5</a:t>
            </a:r>
            <a:r>
              <a:rPr lang="cs-CZ" sz="1600" dirty="0" smtClean="0"/>
              <a:t>. snímek – zakroužkujte pomocí lišty pera ovoce (červeně) a zeleninu (zeleně)</a:t>
            </a:r>
          </a:p>
          <a:p>
            <a:r>
              <a:rPr lang="cs-CZ" sz="1600" dirty="0"/>
              <a:t>6</a:t>
            </a:r>
            <a:r>
              <a:rPr lang="cs-CZ" sz="1600" dirty="0" smtClean="0"/>
              <a:t>. snímek – </a:t>
            </a:r>
            <a:r>
              <a:rPr lang="cs-CZ" sz="1600" dirty="0" err="1" smtClean="0"/>
              <a:t>grafomotorické</a:t>
            </a:r>
            <a:r>
              <a:rPr lang="cs-CZ" sz="1600" dirty="0" smtClean="0"/>
              <a:t> cvičení</a:t>
            </a:r>
          </a:p>
          <a:p>
            <a:pPr marL="0" indent="0">
              <a:buNone/>
            </a:pPr>
            <a:r>
              <a:rPr lang="cs-CZ" sz="1600" dirty="0" smtClean="0"/>
              <a:t>Využití </a:t>
            </a:r>
            <a:r>
              <a:rPr lang="cs-CZ" sz="1600" dirty="0" err="1" smtClean="0"/>
              <a:t>KUMUČe</a:t>
            </a:r>
            <a:r>
              <a:rPr lang="cs-CZ" sz="1600" dirty="0" smtClean="0"/>
              <a:t> – 4.-6. snímek děti zároveň zpracovávají, nutno vystřihnout pracovní listy na snímku č. 7 a 8</a:t>
            </a:r>
            <a:endParaRPr lang="cs-CZ" sz="16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701718" y="6248626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89083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309586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341120" y="1931831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Učit se základním poznatkům o principech v přírodě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06039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677334" y="6346162"/>
            <a:ext cx="6297612" cy="365125"/>
          </a:xfrm>
        </p:spPr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5721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seta">
  <a:themeElements>
    <a:clrScheme name="Červeno-oranžová">
      <a:dk1>
        <a:sysClr val="windowText" lastClr="000000"/>
      </a:dk1>
      <a:lt1>
        <a:sysClr val="window" lastClr="FFFFFF"/>
      </a:lt1>
      <a:dk2>
        <a:srgbClr val="505046"/>
      </a:dk2>
      <a:lt2>
        <a:srgbClr val="EEECE1"/>
      </a:lt2>
      <a:accent1>
        <a:srgbClr val="E84C22"/>
      </a:accent1>
      <a:accent2>
        <a:srgbClr val="FFBD47"/>
      </a:accent2>
      <a:accent3>
        <a:srgbClr val="B64926"/>
      </a:accent3>
      <a:accent4>
        <a:srgbClr val="FF8427"/>
      </a:accent4>
      <a:accent5>
        <a:srgbClr val="CC9900"/>
      </a:accent5>
      <a:accent6>
        <a:srgbClr val="B22600"/>
      </a:accent6>
      <a:hlink>
        <a:srgbClr val="CC9900"/>
      </a:hlink>
      <a:folHlink>
        <a:srgbClr val="666699"/>
      </a:folHlink>
    </a:clrScheme>
    <a:fontScheme name="Faseta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set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386</Words>
  <Application>Microsoft Office PowerPoint</Application>
  <PresentationFormat>Vlastní</PresentationFormat>
  <Paragraphs>79</Paragraphs>
  <Slides>14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Faseta</vt:lpstr>
      <vt:lpstr>Motiv Office</vt:lpstr>
      <vt:lpstr>Jak vznikají křížaly</vt:lpstr>
      <vt:lpstr>Postup</vt:lpstr>
      <vt:lpstr>Seřaď</vt:lpstr>
      <vt:lpstr>Snímek 4</vt:lpstr>
      <vt:lpstr>Snímek 5</vt:lpstr>
      <vt:lpstr>Snímek 6</vt:lpstr>
      <vt:lpstr>Snímek 7</vt:lpstr>
      <vt:lpstr>Snímek 8</vt:lpstr>
      <vt:lpstr>Použité odkazy</vt:lpstr>
      <vt:lpstr>Metodický pokyn Integrovaný blok: Dítě a jeho psychika</vt:lpstr>
      <vt:lpstr>Studijní materiály </vt:lpstr>
      <vt:lpstr>Práce s interaktivním materiálem</vt:lpstr>
      <vt:lpstr>Prvky polytechnické výchovy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2015-04-01T21:03:34Z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