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260648"/>
            <a:ext cx="777240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Soudy a soudní řízení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0210" y="4763875"/>
            <a:ext cx="6400800" cy="456456"/>
          </a:xfrm>
          <a:prstGeom prst="rect">
            <a:avLst/>
          </a:prstGeom>
          <a:ln>
            <a:solidFill>
              <a:srgbClr val="7030A0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VY_32_INOVACE_03-56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313045"/>
              </p:ext>
            </p:extLst>
          </p:nvPr>
        </p:nvGraphicFramePr>
        <p:xfrm>
          <a:off x="1556511" y="2060848"/>
          <a:ext cx="6208395" cy="228600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Soudní</a:t>
                      </a:r>
                      <a:r>
                        <a:rPr lang="cs-CZ" sz="1400" kern="50" baseline="0" dirty="0" smtClean="0">
                          <a:effectLst/>
                        </a:rPr>
                        <a:t>  řízení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28. </a:t>
                      </a:r>
                      <a:r>
                        <a:rPr lang="cs-CZ" sz="1400" kern="50" dirty="0" smtClean="0">
                          <a:effectLst/>
                        </a:rPr>
                        <a:t>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</a:rPr>
                        <a:t>Seznámí žáky</a:t>
                      </a:r>
                      <a:r>
                        <a:rPr lang="cs-CZ" sz="1200" kern="50" baseline="0" dirty="0" smtClean="0">
                          <a:effectLst/>
                        </a:rPr>
                        <a:t> s hierarchií soudů, druhy soudního řízení a účastníky soudního řízení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Soudci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Soudci jsou nezávislí, povinni řídit se pouze právním řádem.</a:t>
            </a:r>
          </a:p>
          <a:p>
            <a:r>
              <a:rPr lang="cs-CZ" dirty="0" smtClean="0"/>
              <a:t>Soudce z povolání = </a:t>
            </a:r>
          </a:p>
          <a:p>
            <a:pPr lvl="3">
              <a:buFont typeface="Wingdings" pitchFamily="2" charset="2"/>
              <a:buChar char="q"/>
            </a:pPr>
            <a:r>
              <a:rPr lang="cs-CZ" dirty="0" smtClean="0"/>
              <a:t>Občan ČR</a:t>
            </a:r>
          </a:p>
          <a:p>
            <a:pPr lvl="3">
              <a:buFont typeface="Wingdings" pitchFamily="2" charset="2"/>
              <a:buChar char="q"/>
            </a:pPr>
            <a:r>
              <a:rPr lang="cs-CZ" dirty="0" smtClean="0"/>
              <a:t>Starší 30 let</a:t>
            </a:r>
          </a:p>
          <a:p>
            <a:pPr lvl="3">
              <a:buFont typeface="Wingdings" pitchFamily="2" charset="2"/>
              <a:buChar char="q"/>
            </a:pPr>
            <a:r>
              <a:rPr lang="cs-CZ" dirty="0" smtClean="0"/>
              <a:t>Jmenován prezidentem</a:t>
            </a:r>
            <a:endParaRPr lang="cs-CZ" dirty="0"/>
          </a:p>
        </p:txBody>
      </p:sp>
      <p:pic>
        <p:nvPicPr>
          <p:cNvPr id="1027" name="Picture 3" descr="C:\Users\gondkovska\AppData\Local\Microsoft\Windows\Temporary Internet Files\Content.IE5\35Y2T94F\MC900251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968" y="2636912"/>
            <a:ext cx="2779587" cy="304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594419" y="6021288"/>
            <a:ext cx="1224136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45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 soudů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178696" cy="449309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okresní soud</a:t>
            </a:r>
          </a:p>
          <a:p>
            <a:pPr lvl="1"/>
            <a:r>
              <a:rPr lang="cs-CZ" dirty="0" smtClean="0"/>
              <a:t>obvodní, městské</a:t>
            </a:r>
          </a:p>
          <a:p>
            <a:r>
              <a:rPr lang="cs-CZ" dirty="0" smtClean="0"/>
              <a:t>krajské soudy</a:t>
            </a:r>
          </a:p>
          <a:p>
            <a:r>
              <a:rPr lang="cs-CZ" dirty="0" smtClean="0"/>
              <a:t>Vrchní soud </a:t>
            </a:r>
          </a:p>
          <a:p>
            <a:pPr lvl="2"/>
            <a:r>
              <a:rPr lang="cs-CZ" dirty="0" smtClean="0"/>
              <a:t>Praha, Olomouc</a:t>
            </a:r>
          </a:p>
          <a:p>
            <a:r>
              <a:rPr lang="cs-CZ" dirty="0" smtClean="0"/>
              <a:t>Nejvyšší soud</a:t>
            </a:r>
          </a:p>
          <a:p>
            <a:pPr lvl="2"/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707904" y="1600200"/>
            <a:ext cx="4978896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okresní </a:t>
            </a:r>
            <a:r>
              <a:rPr lang="cs-CZ" dirty="0"/>
              <a:t>státní </a:t>
            </a:r>
            <a:r>
              <a:rPr lang="cs-CZ" dirty="0" smtClean="0"/>
              <a:t>zastupitelství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krajská státní zastupitelství</a:t>
            </a:r>
          </a:p>
          <a:p>
            <a:r>
              <a:rPr lang="cs-CZ" dirty="0" smtClean="0"/>
              <a:t>vrchní státní </a:t>
            </a:r>
            <a:r>
              <a:rPr lang="cs-CZ" dirty="0"/>
              <a:t>zastupitelství</a:t>
            </a:r>
          </a:p>
          <a:p>
            <a:endParaRPr lang="cs-CZ" dirty="0" smtClean="0"/>
          </a:p>
          <a:p>
            <a:r>
              <a:rPr lang="cs-CZ" dirty="0" smtClean="0"/>
              <a:t>nejvyšší</a:t>
            </a:r>
            <a:r>
              <a:rPr lang="cs-CZ" dirty="0"/>
              <a:t> státní zastupitelství</a:t>
            </a:r>
          </a:p>
        </p:txBody>
      </p:sp>
    </p:spTree>
    <p:extLst>
      <p:ext uri="{BB962C8B-B14F-4D97-AF65-F5344CB8AC3E}">
        <p14:creationId xmlns:p14="http://schemas.microsoft.com/office/powerpoint/2010/main" val="365380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rozhodují:</a:t>
            </a:r>
          </a:p>
          <a:p>
            <a:pPr lvl="1"/>
            <a:r>
              <a:rPr lang="cs-CZ" dirty="0"/>
              <a:t> v </a:t>
            </a:r>
            <a:r>
              <a:rPr lang="cs-CZ" dirty="0" smtClean="0"/>
              <a:t>občanskoprávních </a:t>
            </a:r>
            <a:r>
              <a:rPr lang="cs-CZ" dirty="0"/>
              <a:t>řízeních</a:t>
            </a:r>
          </a:p>
          <a:p>
            <a:pPr lvl="1"/>
            <a:r>
              <a:rPr lang="cs-CZ" dirty="0"/>
              <a:t>v trestních řízeních</a:t>
            </a:r>
          </a:p>
          <a:p>
            <a:pPr lvl="1"/>
            <a:r>
              <a:rPr lang="cs-CZ" dirty="0"/>
              <a:t>ve správních řízeních</a:t>
            </a:r>
          </a:p>
          <a:p>
            <a:endParaRPr lang="cs-CZ" dirty="0"/>
          </a:p>
        </p:txBody>
      </p:sp>
      <p:pic>
        <p:nvPicPr>
          <p:cNvPr id="1026" name="Picture 2" descr="C:\Users\gondkovska\AppData\Local\Microsoft\Windows\Temporary Internet Files\Content.IE5\VD4W4G1K\MC900391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924944"/>
            <a:ext cx="242369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740352" y="6165304"/>
            <a:ext cx="93610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25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1568" y="188640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Rozhodni o jaký spor se jedná: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9353" y="1628800"/>
            <a:ext cx="367240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občanskoprávní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41168" y="1628800"/>
            <a:ext cx="367240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trestněprávní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77745" y="2455414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vydírání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996818" y="3052744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spor o nekvalitní práci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044531" y="3553923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loupežné přepadení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044531" y="4055235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spor o dědictví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3029763" y="4581128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jízda pod vlivem alkoholu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044531" y="5183251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rozvod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084984" y="5741098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adopce dítěte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3084984" y="6353944"/>
            <a:ext cx="3312368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ublížení na zdraví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462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Účastníci  a průběh soudního 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navrhovatel (žalobce)</a:t>
            </a:r>
          </a:p>
          <a:p>
            <a:endParaRPr lang="cs-CZ" dirty="0"/>
          </a:p>
          <a:p>
            <a:r>
              <a:rPr lang="cs-CZ" dirty="0" smtClean="0"/>
              <a:t>písemný návrh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Soudní řízení hradí obvykle ten, kdo prohraje.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038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odpůrce (obžalovaný)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samosoudce nebo senát soudu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rozsudek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409294" y="2060848"/>
            <a:ext cx="180020" cy="720080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499304" y="3392996"/>
            <a:ext cx="866298" cy="216024"/>
          </a:xfrm>
          <a:prstGeom prst="righ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5868144" y="4149080"/>
            <a:ext cx="360040" cy="648072"/>
          </a:xfrm>
          <a:prstGeom prst="down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gondkovska\AppData\Local\Microsoft\Windows\Temporary Internet Files\Content.IE5\VD4W4G1K\MC900286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05064"/>
            <a:ext cx="216076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724128" y="6165304"/>
            <a:ext cx="936104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č.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97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Trestné činy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přestupky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méně závažné – </a:t>
            </a:r>
          </a:p>
          <a:p>
            <a:pPr marL="400050" lvl="1" indent="0">
              <a:buNone/>
            </a:pPr>
            <a:r>
              <a:rPr lang="cs-CZ" dirty="0" smtClean="0"/>
              <a:t>např. dopravní</a:t>
            </a:r>
          </a:p>
          <a:p>
            <a:pPr marL="800100" lvl="2" indent="0">
              <a:buNone/>
            </a:pPr>
            <a:r>
              <a:rPr lang="cs-CZ" dirty="0" smtClean="0"/>
              <a:t>proti občanskému soužití</a:t>
            </a:r>
          </a:p>
          <a:p>
            <a:pPr marL="800100" lvl="2" indent="0">
              <a:buNone/>
            </a:pPr>
            <a:r>
              <a:rPr lang="cs-CZ" dirty="0" smtClean="0"/>
              <a:t>proti veřejnému pořádku</a:t>
            </a:r>
          </a:p>
          <a:p>
            <a:r>
              <a:rPr lang="cs-CZ" dirty="0" smtClean="0"/>
              <a:t>musí být opora v zákonu</a:t>
            </a:r>
          </a:p>
          <a:p>
            <a:r>
              <a:rPr lang="cs-CZ" dirty="0"/>
              <a:t>Za přestupek lze uložit tyto sankce: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napomenutí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pokuta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zákaz činnosti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propadnutí věci</a:t>
            </a:r>
          </a:p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trestné činy a přečiny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závažnější</a:t>
            </a:r>
          </a:p>
          <a:p>
            <a:endParaRPr lang="cs-CZ" dirty="0"/>
          </a:p>
          <a:p>
            <a:r>
              <a:rPr lang="cs-CZ" dirty="0" smtClean="0"/>
              <a:t>úmyslné 	nedbalostní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Některé trestné činy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násilné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hospodářské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daňové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vojenské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obecné ohrožení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5292080" y="2636912"/>
            <a:ext cx="36004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652120" y="2636912"/>
            <a:ext cx="122413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915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trestů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7333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000" dirty="0" smtClean="0"/>
              <a:t>- Odnětí </a:t>
            </a:r>
            <a:r>
              <a:rPr lang="cs-CZ" sz="2000" dirty="0"/>
              <a:t>svobody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-  </a:t>
            </a:r>
            <a:r>
              <a:rPr lang="cs-CZ" sz="2000" dirty="0"/>
              <a:t>Domácí </a:t>
            </a:r>
            <a:r>
              <a:rPr lang="cs-CZ" sz="2000" dirty="0" smtClean="0"/>
              <a:t>vězení</a:t>
            </a:r>
          </a:p>
          <a:p>
            <a:pPr marL="0" indent="0">
              <a:buNone/>
            </a:pPr>
            <a:r>
              <a:rPr lang="cs-CZ" sz="2000" dirty="0" smtClean="0"/>
              <a:t> -  </a:t>
            </a:r>
            <a:r>
              <a:rPr lang="cs-CZ" sz="2000" dirty="0"/>
              <a:t>Prospěšné práce </a:t>
            </a:r>
            <a:br>
              <a:rPr lang="cs-CZ" sz="2000" dirty="0"/>
            </a:br>
            <a:r>
              <a:rPr lang="cs-CZ" sz="2000" dirty="0" smtClean="0"/>
              <a:t> -  Propadnutí </a:t>
            </a:r>
            <a:r>
              <a:rPr lang="cs-CZ" sz="2000" dirty="0"/>
              <a:t>majetku </a:t>
            </a:r>
            <a:br>
              <a:rPr lang="cs-CZ" sz="2000" dirty="0"/>
            </a:br>
            <a:r>
              <a:rPr lang="cs-CZ" sz="2000" dirty="0" smtClean="0"/>
              <a:t> -  </a:t>
            </a:r>
            <a:r>
              <a:rPr lang="cs-CZ" sz="2000" dirty="0"/>
              <a:t>Peněžitý trest </a:t>
            </a:r>
            <a:br>
              <a:rPr lang="cs-CZ" sz="2000" dirty="0"/>
            </a:br>
            <a:r>
              <a:rPr lang="cs-CZ" sz="2000" dirty="0" smtClean="0"/>
              <a:t> -  </a:t>
            </a:r>
            <a:r>
              <a:rPr lang="cs-CZ" sz="2000" dirty="0"/>
              <a:t>Propadnutí věci nebo jiné majetkové hodnoty </a:t>
            </a:r>
            <a:br>
              <a:rPr lang="cs-CZ" sz="2000" dirty="0"/>
            </a:br>
            <a:r>
              <a:rPr lang="cs-CZ" sz="2000" dirty="0" smtClean="0"/>
              <a:t> -  </a:t>
            </a:r>
            <a:r>
              <a:rPr lang="cs-CZ" sz="2000" dirty="0"/>
              <a:t>Zákaz činnosti </a:t>
            </a:r>
            <a:br>
              <a:rPr lang="cs-CZ" sz="2000" dirty="0"/>
            </a:br>
            <a:r>
              <a:rPr lang="cs-CZ" sz="2000" dirty="0" smtClean="0"/>
              <a:t> -  </a:t>
            </a:r>
            <a:r>
              <a:rPr lang="cs-CZ" sz="2000" dirty="0"/>
              <a:t>Zákaz pobytu </a:t>
            </a:r>
            <a:br>
              <a:rPr lang="cs-CZ" sz="2000" dirty="0"/>
            </a:br>
            <a:r>
              <a:rPr lang="cs-CZ" sz="2000" dirty="0" smtClean="0"/>
              <a:t>  - Zákaz </a:t>
            </a:r>
            <a:r>
              <a:rPr lang="cs-CZ" sz="2000" dirty="0"/>
              <a:t>vstupu na sportovní, kulturní a </a:t>
            </a:r>
            <a:r>
              <a:rPr lang="cs-CZ" sz="2000" dirty="0" smtClean="0"/>
              <a:t>jiné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společenské </a:t>
            </a:r>
            <a:r>
              <a:rPr lang="cs-CZ" sz="2000" dirty="0"/>
              <a:t>akce </a:t>
            </a:r>
            <a:br>
              <a:rPr lang="cs-CZ" sz="2000" dirty="0"/>
            </a:br>
            <a:r>
              <a:rPr lang="cs-CZ" sz="2000" dirty="0" smtClean="0"/>
              <a:t> -  </a:t>
            </a:r>
            <a:r>
              <a:rPr lang="cs-CZ" sz="2000" dirty="0"/>
              <a:t>Ztráta čestných titulů a vyznamenání </a:t>
            </a:r>
            <a:br>
              <a:rPr lang="cs-CZ" sz="2000" dirty="0"/>
            </a:br>
            <a:r>
              <a:rPr lang="cs-CZ" sz="2000" dirty="0" smtClean="0"/>
              <a:t> -  </a:t>
            </a:r>
            <a:r>
              <a:rPr lang="cs-CZ" sz="2000" dirty="0"/>
              <a:t>Ztráta vojenské hodnosti </a:t>
            </a:r>
            <a:br>
              <a:rPr lang="cs-CZ" sz="2000" dirty="0"/>
            </a:br>
            <a:r>
              <a:rPr lang="cs-CZ" sz="2000" dirty="0" smtClean="0"/>
              <a:t>  - Vyhoštění</a:t>
            </a:r>
            <a:endParaRPr lang="cs-CZ" sz="2000" dirty="0"/>
          </a:p>
        </p:txBody>
      </p:sp>
      <p:pic>
        <p:nvPicPr>
          <p:cNvPr id="3074" name="Picture 2" descr="C:\Users\gondkovska\AppData\Local\Microsoft\Windows\Temporary Internet Files\Content.IE5\NUTEN1K2\MC900287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268" y="1808070"/>
            <a:ext cx="2520280" cy="345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76056" y="6093296"/>
            <a:ext cx="1080120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3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Odnětí svobody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83768" y="1484784"/>
            <a:ext cx="864096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652120" y="1447893"/>
            <a:ext cx="720080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079612" y="3109013"/>
            <a:ext cx="280831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podmíněné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968044" y="3109013"/>
            <a:ext cx="280831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nepodmíněné</a:t>
            </a:r>
            <a:endParaRPr lang="cs-CZ" sz="2400" dirty="0"/>
          </a:p>
        </p:txBody>
      </p:sp>
      <p:sp>
        <p:nvSpPr>
          <p:cNvPr id="10" name="Šipka dolů 9"/>
          <p:cNvSpPr/>
          <p:nvPr/>
        </p:nvSpPr>
        <p:spPr>
          <a:xfrm>
            <a:off x="6300192" y="4035798"/>
            <a:ext cx="360040" cy="6800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02070" y="4823382"/>
            <a:ext cx="2340260" cy="119790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nástup do vězení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111739" y="4820314"/>
            <a:ext cx="2340260" cy="120097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odklad na stanovenou dobu</a:t>
            </a:r>
            <a:endParaRPr lang="cs-CZ" sz="2400" dirty="0"/>
          </a:p>
        </p:txBody>
      </p:sp>
      <p:sp>
        <p:nvSpPr>
          <p:cNvPr id="13" name="Šipka dolů 12"/>
          <p:cNvSpPr/>
          <p:nvPr/>
        </p:nvSpPr>
        <p:spPr>
          <a:xfrm>
            <a:off x="2123728" y="4068344"/>
            <a:ext cx="360040" cy="6800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50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Mladiství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552" y="1484784"/>
            <a:ext cx="4040188" cy="63976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11200" dirty="0" smtClean="0"/>
              <a:t>Přestupek </a:t>
            </a:r>
            <a:r>
              <a:rPr lang="cs-CZ" sz="11200" dirty="0"/>
              <a:t>-  tresty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2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 smtClean="0"/>
              <a:t>napomenutí</a:t>
            </a:r>
          </a:p>
          <a:p>
            <a:pPr lvl="2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 smtClean="0"/>
              <a:t>zákaz činnosti</a:t>
            </a:r>
          </a:p>
          <a:p>
            <a:pPr lvl="2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 smtClean="0"/>
              <a:t>pokuta</a:t>
            </a:r>
          </a:p>
          <a:p>
            <a:pPr lvl="2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800" dirty="0" smtClean="0"/>
              <a:t>propadnutí věci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800" dirty="0" smtClean="0"/>
              <a:t>Trestné činy 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132856"/>
            <a:ext cx="4041775" cy="39512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Odnětí svobody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horní hranice – 5 let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dolní hranice – 1 rok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obecně </a:t>
            </a:r>
            <a:r>
              <a:rPr lang="cs-CZ" dirty="0"/>
              <a:t>prospěšné </a:t>
            </a:r>
            <a:r>
              <a:rPr lang="cs-CZ" dirty="0" smtClean="0"/>
              <a:t>práce propadnutí věci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peněžitý </a:t>
            </a:r>
            <a:r>
              <a:rPr lang="cs-CZ" dirty="0" smtClean="0"/>
              <a:t>trest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zákaz činnosti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ochranná výchova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88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Obhájce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Advokát – právník, člen České advokátní 			   komory</a:t>
            </a:r>
          </a:p>
          <a:p>
            <a:pPr lvl="1"/>
            <a:r>
              <a:rPr lang="cs-CZ" dirty="0" smtClean="0"/>
              <a:t>poskytuje právní pomoc</a:t>
            </a:r>
          </a:p>
          <a:p>
            <a:pPr lvl="1"/>
            <a:r>
              <a:rPr lang="cs-CZ" dirty="0" smtClean="0"/>
              <a:t>většinou za úplatu</a:t>
            </a:r>
          </a:p>
          <a:p>
            <a:r>
              <a:rPr lang="cs-CZ" dirty="0" smtClean="0"/>
              <a:t>Advokát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zastupuje před soudy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obhajuje v trestních věcech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vypracovává smlouvy</a:t>
            </a:r>
            <a:endParaRPr lang="cs-CZ" dirty="0"/>
          </a:p>
        </p:txBody>
      </p:sp>
      <p:pic>
        <p:nvPicPr>
          <p:cNvPr id="5122" name="Picture 2" descr="C:\Users\gondkovska\AppData\Local\Microsoft\Windows\Temporary Internet Files\Content.IE5\VD4W4G1K\MC90023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2132091" cy="268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56176" y="5733256"/>
            <a:ext cx="1224136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obr. č.5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7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Notář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pověřený státem  některým činnostem: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připravuje pro soudy řízení o dědictví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vypracovává smlouvy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ověřuje listiny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uchovává závěti a jiné smlouvy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Přijímá finanční obnosy do notářské úschovy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gondkovska\AppData\Local\Microsoft\Windows\Temporary Internet Files\Content.IE5\QDUWWJA6\MC9000158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5901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51920" y="5949280"/>
            <a:ext cx="93610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č. 6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82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 zdroje: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HRACHOVCOVÁ, Marie, et al. </a:t>
            </a:r>
            <a:r>
              <a:rPr lang="cs-CZ" i="1" dirty="0"/>
              <a:t>Občanská výchova</a:t>
            </a:r>
            <a:r>
              <a:rPr lang="cs-CZ" dirty="0"/>
              <a:t>. 2. Olomouc : Nakladatelství Olomouc, 2005. 191 s. ISBN 80-7182-186-1.</a:t>
            </a:r>
          </a:p>
          <a:p>
            <a:r>
              <a:rPr lang="cs-CZ" dirty="0" smtClean="0"/>
              <a:t>obrázky </a:t>
            </a:r>
            <a:r>
              <a:rPr lang="cs-CZ" smtClean="0"/>
              <a:t>1- </a:t>
            </a:r>
            <a:r>
              <a:rPr lang="cs-CZ" smtClean="0"/>
              <a:t>6[cit.2011-10-28] </a:t>
            </a:r>
            <a:r>
              <a:rPr lang="cs-CZ" dirty="0"/>
              <a:t>dostupné na: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://office.microsoft.com/cs-cz/images/?CTT=6&amp;ver=14&amp;app=powerpnt.exe 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52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341</Words>
  <Application>Microsoft Office PowerPoint</Application>
  <PresentationFormat>Předvádění na obrazovce (4:3)</PresentationFormat>
  <Paragraphs>142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Soudy a soudní řízení</vt:lpstr>
      <vt:lpstr>Soudci</vt:lpstr>
      <vt:lpstr>Systém soudů</vt:lpstr>
      <vt:lpstr>Soudy</vt:lpstr>
      <vt:lpstr>Rozhodni o jaký spor se jedná:</vt:lpstr>
      <vt:lpstr>Účastníci  a průběh soudního řízení</vt:lpstr>
      <vt:lpstr>Trestné činy</vt:lpstr>
      <vt:lpstr>Druhy trestů</vt:lpstr>
      <vt:lpstr>Odnětí svobody</vt:lpstr>
      <vt:lpstr>Mladiství</vt:lpstr>
      <vt:lpstr>Obhájce</vt:lpstr>
      <vt:lpstr>Notář</vt:lpstr>
      <vt:lpstr>Použité  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25</cp:revision>
  <dcterms:created xsi:type="dcterms:W3CDTF">2011-03-22T17:13:23Z</dcterms:created>
  <dcterms:modified xsi:type="dcterms:W3CDTF">2012-03-21T22:00:43Z</dcterms:modified>
</cp:coreProperties>
</file>