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82287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2333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687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25111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0953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3589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2489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1733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839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3243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6215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744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404664"/>
            <a:ext cx="7772400" cy="14700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Politické strany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VY_32_INOVACE_03-57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96561673"/>
              </p:ext>
            </p:extLst>
          </p:nvPr>
        </p:nvGraphicFramePr>
        <p:xfrm>
          <a:off x="1198285" y="2276873"/>
          <a:ext cx="6208395" cy="2357615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508760"/>
                <a:gridCol w="4699635"/>
              </a:tblGrid>
              <a:tr h="36003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6785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Člověk a společnost</a:t>
                      </a:r>
                      <a:endParaRPr lang="cs-CZ" sz="1100" kern="50" dirty="0" smtClean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Občanská výchova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Stát a právo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Politické</a:t>
                      </a:r>
                      <a:r>
                        <a:rPr lang="cs-CZ" sz="1400" kern="50" baseline="0" dirty="0" smtClean="0">
                          <a:effectLst/>
                        </a:rPr>
                        <a:t> strany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29. </a:t>
                      </a:r>
                      <a:r>
                        <a:rPr lang="cs-CZ" sz="1400" kern="50" dirty="0" smtClean="0">
                          <a:effectLst/>
                        </a:rPr>
                        <a:t>10. 2011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se systémem politických stran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Politické strany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Dobrovolná sdružení občanů k jejich účasti na politickém životě, založená na blízkých názorech na společenské jevy, ekonomiku, náboženství, životní prostředí atd. Prostřednictvím voličů usilují o přístup k politické moci.</a:t>
            </a:r>
            <a:endParaRPr lang="cs-CZ" dirty="0"/>
          </a:p>
        </p:txBody>
      </p:sp>
      <p:pic>
        <p:nvPicPr>
          <p:cNvPr id="1027" name="Picture 3" descr="C:\Users\gondkovska\AppData\Local\Microsoft\Windows\Temporary Internet Files\Content.IE5\35Y2T94F\MC900439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313" y="4005063"/>
            <a:ext cx="3062084" cy="2598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408233" y="5304475"/>
            <a:ext cx="720080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0437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Činnost politických stran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Řídí se organizačním řádem – stanovy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Vytvářejí svůj politický program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Vysvětlují a obhajují ho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Snaží se získat (udržet) moc ve státě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Uplatňují svůj program v praxi</a:t>
            </a:r>
            <a:endParaRPr lang="cs-CZ" dirty="0"/>
          </a:p>
        </p:txBody>
      </p:sp>
      <p:pic>
        <p:nvPicPr>
          <p:cNvPr id="2050" name="Picture 2" descr="C:\Users\gondkovska\AppData\Local\Microsoft\Windows\Temporary Internet Files\Content.IE5\6EAKCRLK\MC900240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65104"/>
            <a:ext cx="3240360" cy="23753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950276" y="5408786"/>
            <a:ext cx="720080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1280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188640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Dělení stran podle programu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024597" y="5893804"/>
            <a:ext cx="2088232" cy="648072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nacionalistické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024597" y="5006349"/>
            <a:ext cx="2088232" cy="648072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komunistické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024597" y="4156474"/>
            <a:ext cx="2088232" cy="648072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sociálně</a:t>
            </a:r>
            <a:r>
              <a:rPr lang="cs-CZ" dirty="0" smtClean="0"/>
              <a:t> </a:t>
            </a:r>
            <a:r>
              <a:rPr lang="cs-CZ" sz="2000" dirty="0" smtClean="0"/>
              <a:t>demokratické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034143" y="3290196"/>
            <a:ext cx="2088232" cy="648072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ekologické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024597" y="2438075"/>
            <a:ext cx="2088232" cy="648072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liberální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997771" y="1632258"/>
            <a:ext cx="2088232" cy="648072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konzervativní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703478" y="1632258"/>
            <a:ext cx="5976664" cy="64807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Zachování stavu, pomalé a řídké změny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708720" y="2432730"/>
            <a:ext cx="5976664" cy="64807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Svoboda, omezení role státu 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766226" y="3309535"/>
            <a:ext cx="5976664" cy="64807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Ochrana životního prostředí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771019" y="4156474"/>
            <a:ext cx="5976664" cy="64807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Princip sociální solidarity a jistoty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708720" y="4951518"/>
            <a:ext cx="5976664" cy="64807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Společné vlastnictví výrobních prostředků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844638" y="5893804"/>
            <a:ext cx="5976664" cy="64807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Výrazně preferují vlastní národ nad jinými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134989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Členění politických stran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ln w="38100">
            <a:solidFill>
              <a:srgbClr val="7030A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pravice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Soukromé vlastnictví výrobních prostředků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Omezená role státu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Minimální zásahy státu do ekonomiky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Rovnost příležitostí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Vyrovnávací spravedlnost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Zastupitelská demokracie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ln w="38100">
            <a:solidFill>
              <a:srgbClr val="7030A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levice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Politika sociální solidarity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Odpovědný silný stát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Stát usměrňuje trh a ekonomiku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Rovnost výsledků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Rozdělovací spravedlnost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Důraz na přímou demokracii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057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členění politických stran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4211960" y="1772816"/>
            <a:ext cx="0" cy="4536504"/>
          </a:xfrm>
          <a:prstGeom prst="line">
            <a:avLst/>
          </a:prstGeom>
          <a:ln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467544" y="3573016"/>
            <a:ext cx="7704856" cy="72008"/>
          </a:xfrm>
          <a:prstGeom prst="line">
            <a:avLst/>
          </a:prstGeom>
          <a:ln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179512" y="1245781"/>
            <a:ext cx="2232248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diktatura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0433" y="3786070"/>
            <a:ext cx="2232248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demokracie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247535" y="5908981"/>
            <a:ext cx="1548601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pravice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555776" y="5908981"/>
            <a:ext cx="1630972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levice</a:t>
            </a:r>
            <a:endParaRPr lang="cs-CZ" dirty="0"/>
          </a:p>
        </p:txBody>
      </p:sp>
      <p:sp>
        <p:nvSpPr>
          <p:cNvPr id="17" name="Oblouk 16"/>
          <p:cNvSpPr/>
          <p:nvPr/>
        </p:nvSpPr>
        <p:spPr>
          <a:xfrm>
            <a:off x="3275856" y="2467744"/>
            <a:ext cx="2356294" cy="2210544"/>
          </a:xfrm>
          <a:prstGeom prst="arc">
            <a:avLst>
              <a:gd name="adj1" fmla="val 13810026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louk 18"/>
          <p:cNvSpPr/>
          <p:nvPr/>
        </p:nvSpPr>
        <p:spPr>
          <a:xfrm rot="10800000">
            <a:off x="3311859" y="2831710"/>
            <a:ext cx="2016224" cy="2016224"/>
          </a:xfrm>
          <a:prstGeom prst="arc">
            <a:avLst>
              <a:gd name="adj1" fmla="val 9906472"/>
              <a:gd name="adj2" fmla="val 2378371"/>
            </a:avLst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>
            <a:off x="3790335" y="3111490"/>
            <a:ext cx="1231500" cy="1160379"/>
          </a:xfrm>
          <a:prstGeom prst="arc">
            <a:avLst>
              <a:gd name="adj1" fmla="val 20036259"/>
              <a:gd name="adj2" fmla="val 6965073"/>
            </a:avLst>
          </a:prstGeom>
          <a:ln>
            <a:solidFill>
              <a:srgbClr val="7030A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ouk 21"/>
          <p:cNvSpPr/>
          <p:nvPr/>
        </p:nvSpPr>
        <p:spPr>
          <a:xfrm>
            <a:off x="2771800" y="2115796"/>
            <a:ext cx="3384376" cy="3257420"/>
          </a:xfrm>
          <a:prstGeom prst="arc">
            <a:avLst>
              <a:gd name="adj1" fmla="val 4440422"/>
              <a:gd name="adj2" fmla="val 11817219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>
            <a:off x="3059832" y="2380987"/>
            <a:ext cx="2572318" cy="2572318"/>
          </a:xfrm>
          <a:prstGeom prst="arc">
            <a:avLst>
              <a:gd name="adj1" fmla="val 9682276"/>
              <a:gd name="adj2" fmla="val 1497594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ouk 23"/>
          <p:cNvSpPr/>
          <p:nvPr/>
        </p:nvSpPr>
        <p:spPr>
          <a:xfrm>
            <a:off x="2771800" y="2185850"/>
            <a:ext cx="3024336" cy="2971342"/>
          </a:xfrm>
          <a:prstGeom prst="arc">
            <a:avLst>
              <a:gd name="adj1" fmla="val 20260743"/>
              <a:gd name="adj2" fmla="val 5295796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26"/>
          <p:cNvCxnSpPr/>
          <p:nvPr/>
        </p:nvCxnSpPr>
        <p:spPr>
          <a:xfrm>
            <a:off x="6143222" y="4405272"/>
            <a:ext cx="698376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982029" y="4847934"/>
            <a:ext cx="69837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991917" y="5373216"/>
            <a:ext cx="69837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007892" y="5805264"/>
            <a:ext cx="698376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6000468" y="6292292"/>
            <a:ext cx="6983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982029" y="6741368"/>
            <a:ext cx="6983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7011416" y="4271869"/>
            <a:ext cx="1656184" cy="2668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konzervativní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989791" y="4733528"/>
            <a:ext cx="1656184" cy="2668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liberální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6989791" y="5184822"/>
            <a:ext cx="1656184" cy="2668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ekologické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989791" y="5630077"/>
            <a:ext cx="1656184" cy="2668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Soc. demokrat.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6989791" y="6042384"/>
            <a:ext cx="1656184" cy="2668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komunistické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7011416" y="6474432"/>
            <a:ext cx="1656184" cy="2668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nacionalistické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0637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Skupinový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Rozdělte se do skupin.</a:t>
            </a:r>
          </a:p>
          <a:p>
            <a:r>
              <a:rPr lang="cs-CZ" dirty="0" smtClean="0"/>
              <a:t>Vylosujte si jednu  stranu podle programu.</a:t>
            </a:r>
          </a:p>
          <a:p>
            <a:r>
              <a:rPr lang="cs-CZ" dirty="0" smtClean="0"/>
              <a:t>Vymyslete: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Název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Politický program v oblasti:</a:t>
            </a:r>
          </a:p>
          <a:p>
            <a:pPr lvl="3">
              <a:buFont typeface="Wingdings" pitchFamily="2" charset="2"/>
              <a:buChar char="v"/>
            </a:pPr>
            <a:r>
              <a:rPr lang="cs-CZ" dirty="0" smtClean="0"/>
              <a:t>Školství</a:t>
            </a:r>
          </a:p>
          <a:p>
            <a:pPr lvl="3">
              <a:buFont typeface="Wingdings" pitchFamily="2" charset="2"/>
              <a:buChar char="v"/>
            </a:pPr>
            <a:r>
              <a:rPr lang="cs-CZ" dirty="0" smtClean="0"/>
              <a:t>Zdravotnictví</a:t>
            </a:r>
          </a:p>
          <a:p>
            <a:pPr lvl="3">
              <a:buFont typeface="Wingdings" pitchFamily="2" charset="2"/>
              <a:buChar char="v"/>
            </a:pPr>
            <a:r>
              <a:rPr lang="cs-CZ" dirty="0" smtClean="0"/>
              <a:t>Hospodářství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err="1" smtClean="0"/>
              <a:t>Odprezentujte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8776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Hra na volby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Na základě prezentovaných stran provést třídní volby.</a:t>
            </a:r>
          </a:p>
          <a:p>
            <a:pPr lvl="1"/>
            <a:r>
              <a:rPr lang="cs-CZ" dirty="0" smtClean="0"/>
              <a:t>Pomůcky a postup:</a:t>
            </a:r>
          </a:p>
          <a:p>
            <a:pPr lvl="2"/>
            <a:r>
              <a:rPr lang="cs-CZ" dirty="0" smtClean="0"/>
              <a:t>Barevné papíry odpovídající straně</a:t>
            </a:r>
          </a:p>
          <a:p>
            <a:pPr lvl="2"/>
            <a:r>
              <a:rPr lang="cs-CZ" dirty="0"/>
              <a:t>Ž</a:t>
            </a:r>
            <a:r>
              <a:rPr lang="cs-CZ" dirty="0" smtClean="0"/>
              <a:t>ák vybírá jednu barvu</a:t>
            </a:r>
          </a:p>
          <a:p>
            <a:pPr lvl="2"/>
            <a:r>
              <a:rPr lang="cs-CZ" dirty="0" smtClean="0"/>
              <a:t>Netvoří se jmenná kandidátka</a:t>
            </a:r>
          </a:p>
          <a:p>
            <a:r>
              <a:rPr lang="cs-CZ" dirty="0" smtClean="0"/>
              <a:t>Na základě výsledků hlasování ukázat fungování poměrného systému.</a:t>
            </a:r>
          </a:p>
          <a:p>
            <a:pPr lvl="2"/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5611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Volby do senátu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Každá skupina stran vybere jednoho kandidáta na senátora.</a:t>
            </a:r>
          </a:p>
          <a:p>
            <a:r>
              <a:rPr lang="cs-CZ" dirty="0" smtClean="0"/>
              <a:t>Všichni kandidáti vystoupí v diskusi (projev…).</a:t>
            </a:r>
          </a:p>
          <a:p>
            <a:r>
              <a:rPr lang="cs-CZ" dirty="0" smtClean="0"/>
              <a:t>Proběhnou volby (bez ohledu na práci ve skupině – podle toho, jak budoucí senátor jedná a co nabízí ve svém </a:t>
            </a:r>
            <a:r>
              <a:rPr lang="cs-CZ" smtClean="0"/>
              <a:t>programu</a:t>
            </a:r>
            <a:r>
              <a:rPr lang="cs-CZ" smtClean="0"/>
              <a:t>).</a:t>
            </a:r>
            <a:endParaRPr lang="cs-CZ" dirty="0" smtClean="0"/>
          </a:p>
          <a:p>
            <a:r>
              <a:rPr lang="cs-CZ" dirty="0" smtClean="0"/>
              <a:t>Hra ukáže fungování většinového </a:t>
            </a:r>
            <a:r>
              <a:rPr lang="cs-CZ" dirty="0" smtClean="0"/>
              <a:t>systému.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2792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HRACHOVCOVÁ, Marie, et al. </a:t>
            </a:r>
            <a:r>
              <a:rPr lang="cs-CZ" i="1" dirty="0"/>
              <a:t>Občanská výchova</a:t>
            </a:r>
            <a:r>
              <a:rPr lang="cs-CZ" dirty="0"/>
              <a:t>. 1. Olomouc : Nakladatelství Olomouc, 2000. 173 s. ISBN </a:t>
            </a:r>
            <a:r>
              <a:rPr lang="cs-CZ" dirty="0" smtClean="0"/>
              <a:t>80-7182-0963-8.</a:t>
            </a:r>
          </a:p>
          <a:p>
            <a:r>
              <a:rPr lang="cs-CZ" dirty="0" smtClean="0"/>
              <a:t>Obrázky 1-2 </a:t>
            </a:r>
            <a:r>
              <a:rPr lang="cs-CZ"/>
              <a:t>[</a:t>
            </a:r>
            <a:r>
              <a:rPr lang="cs-CZ" smtClean="0"/>
              <a:t>cit.2010-10-29] </a:t>
            </a:r>
            <a:r>
              <a:rPr lang="cs-CZ" dirty="0" smtClean="0"/>
              <a:t>dostupné na: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4130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1260</TotalTime>
  <Words>328</Words>
  <Application>Microsoft Office PowerPoint</Application>
  <PresentationFormat>Předvádění na obrazovce (4:3)</PresentationFormat>
  <Paragraphs>95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Politické strany</vt:lpstr>
      <vt:lpstr>Politické strany</vt:lpstr>
      <vt:lpstr>Činnost politických stran</vt:lpstr>
      <vt:lpstr>Dělení stran podle programu</vt:lpstr>
      <vt:lpstr>Členění politických stran</vt:lpstr>
      <vt:lpstr>Schéma členění politických stran</vt:lpstr>
      <vt:lpstr>Skupinový úkol</vt:lpstr>
      <vt:lpstr>Hra na volby</vt:lpstr>
      <vt:lpstr>Volby do senátu</vt:lpstr>
      <vt:lpstr>Použité zdroje: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U1</cp:lastModifiedBy>
  <cp:revision>24</cp:revision>
  <dcterms:created xsi:type="dcterms:W3CDTF">2011-03-22T17:13:23Z</dcterms:created>
  <dcterms:modified xsi:type="dcterms:W3CDTF">2012-04-19T07:28:31Z</dcterms:modified>
</cp:coreProperties>
</file>