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04" r:id="rId1"/>
  </p:sldMasterIdLst>
  <p:notesMasterIdLst>
    <p:notesMasterId r:id="rId7"/>
  </p:notesMasterIdLst>
  <p:sldIdLst>
    <p:sldId id="267" r:id="rId2"/>
    <p:sldId id="268" r:id="rId3"/>
    <p:sldId id="271" r:id="rId4"/>
    <p:sldId id="269" r:id="rId5"/>
    <p:sldId id="272"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94" autoAdjust="0"/>
    <p:restoredTop sz="94660"/>
  </p:normalViewPr>
  <p:slideViewPr>
    <p:cSldViewPr>
      <p:cViewPr varScale="1">
        <p:scale>
          <a:sx n="99" d="100"/>
          <a:sy n="99" d="100"/>
        </p:scale>
        <p:origin x="-216"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932697-DE1F-4D8C-8EB4-782CB535C08D}" type="datetimeFigureOut">
              <a:rPr lang="cs-CZ" smtClean="0"/>
              <a:pPr/>
              <a:t>1.4.2015</a:t>
            </a:fld>
            <a:endParaRPr lang="cs-CZ"/>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60F8914-04A0-4009-8E08-8FB3BB8FF035}" type="slidenum">
              <a:rPr lang="cs-CZ" smtClean="0"/>
              <a:pPr/>
              <a:t>‹#›</a:t>
            </a:fld>
            <a:endParaRPr lang="cs-CZ"/>
          </a:p>
        </p:txBody>
      </p:sp>
    </p:spTree>
    <p:extLst>
      <p:ext uri="{BB962C8B-B14F-4D97-AF65-F5344CB8AC3E}">
        <p14:creationId xmlns:p14="http://schemas.microsoft.com/office/powerpoint/2010/main" xmlns="" val="3680908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s-CZ" dirty="0" smtClean="0"/>
              <a:t>Ať </a:t>
            </a:r>
            <a:endParaRPr lang="cs-CZ" dirty="0"/>
          </a:p>
        </p:txBody>
      </p:sp>
      <p:sp>
        <p:nvSpPr>
          <p:cNvPr id="4" name="Slide Number Placeholder 3"/>
          <p:cNvSpPr>
            <a:spLocks noGrp="1"/>
          </p:cNvSpPr>
          <p:nvPr>
            <p:ph type="sldNum" sz="quarter" idx="10"/>
          </p:nvPr>
        </p:nvSpPr>
        <p:spPr/>
        <p:txBody>
          <a:bodyPr/>
          <a:lstStyle/>
          <a:p>
            <a:fld id="{660F8914-04A0-4009-8E08-8FB3BB8FF035}" type="slidenum">
              <a:rPr lang="cs-CZ" smtClean="0"/>
              <a:pPr/>
              <a:t>2</a:t>
            </a:fld>
            <a:endParaRPr lang="cs-CZ"/>
          </a:p>
        </p:txBody>
      </p:sp>
    </p:spTree>
    <p:extLst>
      <p:ext uri="{BB962C8B-B14F-4D97-AF65-F5344CB8AC3E}">
        <p14:creationId xmlns:p14="http://schemas.microsoft.com/office/powerpoint/2010/main" xmlns="" val="1552931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2120254-67D0-4884-9DDF-D4B4D8E792A0}" type="datetimeFigureOut">
              <a:rPr lang="cs-CZ" smtClean="0"/>
              <a:pPr/>
              <a:t>1.4.2015</a:t>
            </a:fld>
            <a:endParaRPr lang="cs-CZ"/>
          </a:p>
        </p:txBody>
      </p:sp>
      <p:sp>
        <p:nvSpPr>
          <p:cNvPr id="19" name="Footer Placeholder 18"/>
          <p:cNvSpPr>
            <a:spLocks noGrp="1"/>
          </p:cNvSpPr>
          <p:nvPr>
            <p:ph type="ftr" sz="quarter" idx="11"/>
          </p:nvPr>
        </p:nvSpPr>
        <p:spPr/>
        <p:txBody>
          <a:bodyPr/>
          <a:lstStyle/>
          <a:p>
            <a:endParaRPr lang="cs-CZ"/>
          </a:p>
        </p:txBody>
      </p:sp>
      <p:sp>
        <p:nvSpPr>
          <p:cNvPr id="27" name="Slide Number Placeholder 26"/>
          <p:cNvSpPr>
            <a:spLocks noGrp="1"/>
          </p:cNvSpPr>
          <p:nvPr>
            <p:ph type="sldNum" sz="quarter" idx="12"/>
          </p:nvPr>
        </p:nvSpPr>
        <p:spPr/>
        <p:txBody>
          <a:bodyPr/>
          <a:lstStyle/>
          <a:p>
            <a:fld id="{C2A0BF02-4304-475C-B298-6351DC447082}"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20254-67D0-4884-9DDF-D4B4D8E792A0}" type="datetimeFigureOut">
              <a:rPr lang="cs-CZ" smtClean="0"/>
              <a:pPr/>
              <a:t>1.4.2015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2120254-67D0-4884-9DDF-D4B4D8E792A0}" type="datetimeFigureOut">
              <a:rPr lang="cs-CZ" smtClean="0"/>
              <a:pPr/>
              <a:t>1.4.2015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2120254-67D0-4884-9DDF-D4B4D8E792A0}" type="datetimeFigureOut">
              <a:rPr lang="cs-CZ" smtClean="0"/>
              <a:pPr/>
              <a:t>1.4.2015</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2120254-67D0-4884-9DDF-D4B4D8E792A0}" type="datetimeFigureOut">
              <a:rPr lang="cs-CZ" smtClean="0"/>
              <a:pPr/>
              <a:t>1.4.2015</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2120254-67D0-4884-9DDF-D4B4D8E792A0}" type="datetimeFigureOut">
              <a:rPr lang="cs-CZ" smtClean="0"/>
              <a:pPr/>
              <a:t>1.4.2015</a:t>
            </a:fld>
            <a:endParaRPr lang="cs-CZ"/>
          </a:p>
        </p:txBody>
      </p:sp>
      <p:sp>
        <p:nvSpPr>
          <p:cNvPr id="8" name="Slide Number Placeholder 7"/>
          <p:cNvSpPr>
            <a:spLocks noGrp="1"/>
          </p:cNvSpPr>
          <p:nvPr>
            <p:ph type="sldNum" sz="quarter" idx="11"/>
          </p:nvPr>
        </p:nvSpPr>
        <p:spPr/>
        <p:txBody>
          <a:bodyPr/>
          <a:lstStyle/>
          <a:p>
            <a:fld id="{C2A0BF02-4304-475C-B298-6351DC447082}" type="slidenum">
              <a:rPr lang="cs-CZ" smtClean="0"/>
              <a:pPr/>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120254-67D0-4884-9DDF-D4B4D8E792A0}" type="datetimeFigureOut">
              <a:rPr lang="cs-CZ" smtClean="0"/>
              <a:pPr/>
              <a:t>1.4.2015</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2120254-67D0-4884-9DDF-D4B4D8E792A0}" type="datetimeFigureOut">
              <a:rPr lang="cs-CZ" smtClean="0"/>
              <a:pPr/>
              <a:t>1.4.2015</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a:xfrm>
            <a:off x="8156448" y="6422064"/>
            <a:ext cx="762000" cy="365125"/>
          </a:xfrm>
        </p:spPr>
        <p:txBody>
          <a:bodyPr/>
          <a:lstStyle/>
          <a:p>
            <a:fld id="{C2A0BF02-4304-475C-B298-6351DC44708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12120254-67D0-4884-9DDF-D4B4D8E792A0}" type="datetimeFigureOut">
              <a:rPr lang="cs-CZ" smtClean="0"/>
              <a:pPr/>
              <a:t>1.4.2015</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20254-67D0-4884-9DDF-D4B4D8E792A0}" type="datetimeFigureOut">
              <a:rPr lang="cs-CZ" smtClean="0"/>
              <a:pPr/>
              <a:t>1.4.2015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20254-67D0-4884-9DDF-D4B4D8E792A0}" type="datetimeFigureOut">
              <a:rPr lang="cs-CZ" smtClean="0"/>
              <a:pPr/>
              <a:t>1.4.2015</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2A0BF02-4304-475C-B298-6351DC44708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12120254-67D0-4884-9DDF-D4B4D8E792A0}" type="datetimeFigureOut">
              <a:rPr lang="cs-CZ" smtClean="0"/>
              <a:pPr/>
              <a:t>1.4.2015</a:t>
            </a:fld>
            <a:endParaRPr lang="cs-CZ"/>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C2A0BF02-4304-475C-B298-6351DC447082}"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4405" r:id="rId1"/>
    <p:sldLayoutId id="2147484406" r:id="rId2"/>
    <p:sldLayoutId id="2147484407" r:id="rId3"/>
    <p:sldLayoutId id="2147484408" r:id="rId4"/>
    <p:sldLayoutId id="2147484409" r:id="rId5"/>
    <p:sldLayoutId id="2147484410" r:id="rId6"/>
    <p:sldLayoutId id="2147484411" r:id="rId7"/>
    <p:sldLayoutId id="2147484412" r:id="rId8"/>
    <p:sldLayoutId id="2147484413" r:id="rId9"/>
    <p:sldLayoutId id="2147484414" r:id="rId10"/>
    <p:sldLayoutId id="2147484415"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s-CZ" dirty="0"/>
          </a:p>
        </p:txBody>
      </p:sp>
      <p:pic>
        <p:nvPicPr>
          <p:cNvPr id="4" name="Content Placeholder 3" descr="H:\!Dokumenty\!Gympl\!projekty\!!OP VK\publicita\OPVK_hor_zakladni_logolink_CB_cz.jpg"/>
          <p:cNvPicPr>
            <a:picLocks noGrp="1" noChangeAspect="1" noChangeArrowheads="1"/>
          </p:cNvPicPr>
          <p:nvPr>
            <p:ph idx="1"/>
          </p:nvPr>
        </p:nvPicPr>
        <p:blipFill>
          <a:blip r:embed="rId2" cstate="print"/>
          <a:srcRect/>
          <a:stretch>
            <a:fillRect/>
          </a:stretch>
        </p:blipFill>
        <p:spPr bwMode="auto">
          <a:xfrm>
            <a:off x="1691680" y="332656"/>
            <a:ext cx="5436524" cy="1055716"/>
          </a:xfrm>
          <a:prstGeom prst="rect">
            <a:avLst/>
          </a:prstGeom>
          <a:noFill/>
          <a:ln w="9525">
            <a:noFill/>
            <a:miter lim="800000"/>
            <a:headEnd/>
            <a:tailEnd/>
          </a:ln>
        </p:spPr>
      </p:pic>
      <p:graphicFrame>
        <p:nvGraphicFramePr>
          <p:cNvPr id="5" name="Group 46"/>
          <p:cNvGraphicFramePr>
            <a:graphicFrameLocks noGrp="1"/>
          </p:cNvGraphicFramePr>
          <p:nvPr>
            <p:extLst>
              <p:ext uri="{D42A27DB-BD31-4B8C-83A1-F6EECF244321}">
                <p14:modId xmlns:p14="http://schemas.microsoft.com/office/powerpoint/2010/main" xmlns="" val="533622453"/>
              </p:ext>
            </p:extLst>
          </p:nvPr>
        </p:nvGraphicFramePr>
        <p:xfrm>
          <a:off x="755576" y="1700808"/>
          <a:ext cx="7569200" cy="4307928"/>
        </p:xfrm>
        <a:graphic>
          <a:graphicData uri="http://schemas.openxmlformats.org/drawingml/2006/table">
            <a:tbl>
              <a:tblPr/>
              <a:tblGrid>
                <a:gridCol w="1665287"/>
                <a:gridCol w="5903913"/>
              </a:tblGrid>
              <a:tr h="5175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Calibri" pitchFamily="34" charset="0"/>
                          <a:cs typeface="Arial" charset="0"/>
                        </a:rPr>
                        <a:t>NÁZEV ŠKOLY</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Calibri" pitchFamily="34" charset="0"/>
                          <a:cs typeface="Arial" charset="0"/>
                        </a:rPr>
                        <a:t>BRÁNA, základní škola a mateřská škola </a:t>
                      </a:r>
                      <a:br>
                        <a:rPr kumimoji="0" lang="cs-CZ" sz="1400" b="1" i="0" u="none" strike="noStrike" cap="none" normalizeH="0" baseline="0" dirty="0" smtClean="0">
                          <a:ln>
                            <a:noFill/>
                          </a:ln>
                          <a:solidFill>
                            <a:schemeClr val="tx1"/>
                          </a:solidFill>
                          <a:effectLst/>
                          <a:latin typeface="Calibri" pitchFamily="34" charset="0"/>
                          <a:cs typeface="Arial" charset="0"/>
                        </a:rPr>
                      </a:br>
                      <a:r>
                        <a:rPr kumimoji="0" lang="cs-CZ" sz="1400" b="1" i="0" u="none" strike="noStrike" cap="none" normalizeH="0" baseline="0" dirty="0" smtClean="0">
                          <a:ln>
                            <a:noFill/>
                          </a:ln>
                          <a:solidFill>
                            <a:schemeClr val="tx1"/>
                          </a:solidFill>
                          <a:effectLst/>
                          <a:latin typeface="Calibri" pitchFamily="34" charset="0"/>
                          <a:cs typeface="Arial" charset="0"/>
                        </a:rPr>
                        <a:t>Kollárova 456, 509 01 Nová Paka</a:t>
                      </a:r>
                      <a:endParaRPr kumimoji="0" lang="cs-CZ" sz="2800" b="0" i="0" u="none" strike="noStrike" cap="none" normalizeH="0" baseline="0" dirty="0" smtClean="0">
                        <a:ln>
                          <a:noFill/>
                        </a:ln>
                        <a:solidFill>
                          <a:schemeClr val="tx1"/>
                        </a:solidFill>
                        <a:effectLst/>
                        <a:latin typeface="Calibri" pitchFamily="34" charset="0"/>
                      </a:endParaRP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chemeClr val="tx1"/>
                          </a:solidFill>
                          <a:effectLst/>
                          <a:latin typeface="Calibri" pitchFamily="34" charset="0"/>
                          <a:cs typeface="Arial" charset="0"/>
                        </a:rPr>
                        <a:t>ČÍSLO PROJEKTU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Arial" charset="0"/>
                        </a:rPr>
                        <a:t>CZ.1.07/1.4.00/21.3750</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NÁZEV PROJEKTU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Rozvoj čtení a práce s informacemi</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843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ČÍSLO A NÁZEV KLÍČOVÉ AKTIVITY</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algn="l">
                        <a:spcAft>
                          <a:spcPts val="0"/>
                        </a:spcAft>
                      </a:pPr>
                      <a:r>
                        <a:rPr lang="cs-CZ" sz="1400" dirty="0">
                          <a:latin typeface="Calibri"/>
                          <a:ea typeface="Calibri"/>
                          <a:cs typeface="Times New Roman"/>
                        </a:rPr>
                        <a:t>I/2  Inovace a zkvalitnění výuky směřující k rozvoji čtenářské a informační </a:t>
                      </a:r>
                      <a:r>
                        <a:rPr lang="cs-CZ" sz="1400" dirty="0" smtClean="0">
                          <a:latin typeface="Calibri"/>
                          <a:ea typeface="Calibri"/>
                          <a:cs typeface="Times New Roman"/>
                        </a:rPr>
                        <a:t>gramotnost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AUTOR</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Pavlína Bulušková</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PŘEDMĚT</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Prvouka (Vzdělávací oblast: Člověk a jeho svět)</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TÉMATICKÝ OKRUH</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Křesťanská výchova 2</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NÁZEV DUM</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Daniel ve lví jámě</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4895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ROČNÍK</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3.</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ČÍSLO MATERIÁLU</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kern="1200" dirty="0" smtClean="0">
                          <a:solidFill>
                            <a:schemeClr val="tx1"/>
                          </a:solidFill>
                          <a:latin typeface="Calibri" pitchFamily="34" charset="0"/>
                          <a:ea typeface="+mn-ea"/>
                          <a:cs typeface="+mn-cs"/>
                        </a:rPr>
                        <a:t>VY_12_INOVACE_4_34_PR_Daniel</a:t>
                      </a:r>
                      <a:r>
                        <a:rPr kumimoji="0" lang="cs-CZ" sz="1400" b="1" i="0" kern="1200" baseline="0" dirty="0" smtClean="0">
                          <a:solidFill>
                            <a:schemeClr val="tx1"/>
                          </a:solidFill>
                          <a:latin typeface="Calibri" pitchFamily="34" charset="0"/>
                          <a:ea typeface="+mn-ea"/>
                          <a:cs typeface="+mn-cs"/>
                        </a:rPr>
                        <a:t> ve lví jámě</a:t>
                      </a:r>
                      <a:endParaRPr kumimoji="0" lang="cs-CZ" sz="1400" b="1" i="0" u="none" strike="noStrike" cap="none" normalizeH="0" baseline="0" dirty="0" smtClean="0">
                        <a:ln>
                          <a:noFill/>
                        </a:ln>
                        <a:solidFill>
                          <a:schemeClr val="tx1"/>
                        </a:solidFill>
                        <a:effectLst/>
                        <a:latin typeface="Calibri" pitchFamily="34" charset="0"/>
                        <a:cs typeface="Arial" charset="0"/>
                      </a:endParaRP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4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DATUM TVORBY</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3.1.2015</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75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ANOTACE</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Arial" charset="0"/>
                        </a:rPr>
                        <a:t>Tento materiál slouží k seznámení s příběhem o proroku Danielovi. Je zařazován do oblasti Křesťanská výchova 2.</a:t>
                      </a:r>
                    </a:p>
                  </a:txBody>
                  <a:tcPr marL="91438" marR="91438" marT="45716" marB="4571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50106"/>
          </a:xfrm>
        </p:spPr>
        <p:txBody>
          <a:bodyPr/>
          <a:lstStyle/>
          <a:p>
            <a:r>
              <a:rPr lang="cs-CZ" dirty="0" smtClean="0"/>
              <a:t>Přečti si příběh</a:t>
            </a:r>
            <a:endParaRPr lang="cs-CZ" dirty="0"/>
          </a:p>
        </p:txBody>
      </p:sp>
      <p:sp>
        <p:nvSpPr>
          <p:cNvPr id="3" name="Content Placeholder 2"/>
          <p:cNvSpPr>
            <a:spLocks noGrp="1"/>
          </p:cNvSpPr>
          <p:nvPr>
            <p:ph idx="1"/>
          </p:nvPr>
        </p:nvSpPr>
        <p:spPr>
          <a:xfrm>
            <a:off x="323528" y="1196752"/>
            <a:ext cx="8208912" cy="5328592"/>
          </a:xfrm>
        </p:spPr>
        <p:txBody>
          <a:bodyPr>
            <a:normAutofit fontScale="92500" lnSpcReduction="20000"/>
          </a:bodyPr>
          <a:lstStyle/>
          <a:p>
            <a:pPr>
              <a:buNone/>
            </a:pPr>
            <a:r>
              <a:rPr lang="cs-CZ" dirty="0" smtClean="0"/>
              <a:t>	V době, kdy byl Izrael v zajetí Persie, měl tamější král v oblibě </a:t>
            </a:r>
            <a:r>
              <a:rPr lang="cs-CZ" dirty="0" smtClean="0"/>
              <a:t>Daniela, </a:t>
            </a:r>
            <a:r>
              <a:rPr lang="cs-CZ" dirty="0" smtClean="0"/>
              <a:t>izraelského proroka. Žárlili na něj ostatní vládcové a rádci krále, a proto se rozhodli, že se ho zbaví. Namluvili králi, ať vydá rozkaz, že se nikdo nesmí klanět nikomu jinému, než samotnému králi, jinak jej stihne trest vhození do lví jámy. Poté, co byl tento rozkaz vydán, sledovali vládcové a rádci </a:t>
            </a:r>
            <a:r>
              <a:rPr lang="cs-CZ" dirty="0" smtClean="0"/>
              <a:t>Daniela, </a:t>
            </a:r>
            <a:r>
              <a:rPr lang="cs-CZ" dirty="0" smtClean="0"/>
              <a:t>jestli rozkaz splní, či ne. Daniel však miloval Hospodina, a proto se mu klaněl každý den třikrát, nehledě na hloupý rozkaz, který vydal král. Pověděli to králi, ten však z toho byl velice nešťastný, protože měl </a:t>
            </a:r>
            <a:r>
              <a:rPr lang="cs-CZ" dirty="0" smtClean="0"/>
              <a:t>Daniela </a:t>
            </a:r>
            <a:r>
              <a:rPr lang="cs-CZ" dirty="0" smtClean="0"/>
              <a:t>velmi rád. S úzkostí v srdci nechal </a:t>
            </a:r>
            <a:r>
              <a:rPr lang="cs-CZ" dirty="0" smtClean="0"/>
              <a:t>Daniela </a:t>
            </a:r>
            <a:r>
              <a:rPr lang="cs-CZ" dirty="0" smtClean="0"/>
              <a:t>hodit do lví jámy, ale celou noc nespal.</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Doplň vhodná slova do vět</a:t>
            </a:r>
            <a:endParaRPr lang="cs-CZ" dirty="0"/>
          </a:p>
        </p:txBody>
      </p:sp>
      <p:sp>
        <p:nvSpPr>
          <p:cNvPr id="3" name="Content Placeholder 2"/>
          <p:cNvSpPr>
            <a:spLocks noGrp="1"/>
          </p:cNvSpPr>
          <p:nvPr>
            <p:ph idx="1"/>
          </p:nvPr>
        </p:nvSpPr>
        <p:spPr/>
        <p:txBody>
          <a:bodyPr/>
          <a:lstStyle/>
          <a:p>
            <a:r>
              <a:rPr lang="cs-CZ" dirty="0" smtClean="0"/>
              <a:t>Namluvili králi, ať vydá rozkaz, že se nikdo nesmí …….. nikomu jinému, než samotnému králi.</a:t>
            </a:r>
          </a:p>
          <a:p>
            <a:r>
              <a:rPr lang="cs-CZ" dirty="0" smtClean="0"/>
              <a:t>Pověděli to králi, ten však z toho byl velice ………, protože měl </a:t>
            </a:r>
            <a:r>
              <a:rPr lang="cs-CZ" dirty="0" smtClean="0"/>
              <a:t>Daniela </a:t>
            </a:r>
            <a:r>
              <a:rPr lang="cs-CZ" dirty="0" smtClean="0"/>
              <a:t>velmi rád.</a:t>
            </a:r>
          </a:p>
          <a:p>
            <a:r>
              <a:rPr lang="cs-CZ" dirty="0" smtClean="0"/>
              <a:t>S úzkostí v srdci nechal </a:t>
            </a:r>
            <a:r>
              <a:rPr lang="cs-CZ" dirty="0" smtClean="0"/>
              <a:t>Daniela </a:t>
            </a:r>
            <a:r>
              <a:rPr lang="cs-CZ" dirty="0" smtClean="0"/>
              <a:t>hodit do lví jámy, ale celou ……. nespal.</a:t>
            </a:r>
            <a:endParaRPr lang="cs-CZ" dirty="0"/>
          </a:p>
        </p:txBody>
      </p:sp>
      <p:pic>
        <p:nvPicPr>
          <p:cNvPr id="4" name="Picture 3" descr="1195425519962542415johnny_automatic_cute_whale.svg.med.png"/>
          <p:cNvPicPr>
            <a:picLocks noChangeAspect="1"/>
          </p:cNvPicPr>
          <p:nvPr/>
        </p:nvPicPr>
        <p:blipFill>
          <a:blip r:embed="rId2" cstate="print"/>
          <a:stretch>
            <a:fillRect/>
          </a:stretch>
        </p:blipFill>
        <p:spPr>
          <a:xfrm>
            <a:off x="7308304" y="332656"/>
            <a:ext cx="1513877" cy="131707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Jak příběh dopadl?</a:t>
            </a:r>
            <a:endParaRPr lang="cs-CZ" dirty="0"/>
          </a:p>
        </p:txBody>
      </p:sp>
      <p:sp>
        <p:nvSpPr>
          <p:cNvPr id="3" name="Content Placeholder 2"/>
          <p:cNvSpPr>
            <a:spLocks noGrp="1"/>
          </p:cNvSpPr>
          <p:nvPr>
            <p:ph idx="1"/>
          </p:nvPr>
        </p:nvSpPr>
        <p:spPr>
          <a:xfrm>
            <a:off x="0" y="1600200"/>
            <a:ext cx="7924800" cy="4525963"/>
          </a:xfrm>
        </p:spPr>
        <p:txBody>
          <a:bodyPr/>
          <a:lstStyle/>
          <a:p>
            <a:pPr>
              <a:buNone/>
            </a:pPr>
            <a:r>
              <a:rPr lang="cs-CZ" dirty="0" smtClean="0"/>
              <a:t>	Král nemohl dospat, proto brzy ráno vyběhl ke lví jámě a volal: „Danieli, zachránil tě tvůj Bůh?“ Daniel mu odpověděl: „Ano, zachránil! Můj Bůh poslal anděla, který držel lvům tlamy, takže mi nemohli ublížit.“ Král byl velice šťasten a nechal vyhlásit, že se celý národ nemá klanět jemu, ale Hospodinu, který zachránil </a:t>
            </a:r>
            <a:r>
              <a:rPr lang="cs-CZ" dirty="0" smtClean="0"/>
              <a:t>Daniela </a:t>
            </a:r>
            <a:r>
              <a:rPr lang="cs-CZ" dirty="0" smtClean="0"/>
              <a:t>od smrti.</a:t>
            </a:r>
            <a:endParaRPr lang="cs-CZ" dirty="0"/>
          </a:p>
        </p:txBody>
      </p:sp>
      <p:pic>
        <p:nvPicPr>
          <p:cNvPr id="4" name="Picture 3" descr="1195425519962542415johnny_automatic_cute_whale.svg.med.png"/>
          <p:cNvPicPr>
            <a:picLocks noChangeAspect="1"/>
          </p:cNvPicPr>
          <p:nvPr/>
        </p:nvPicPr>
        <p:blipFill>
          <a:blip r:embed="rId2" cstate="print"/>
          <a:stretch>
            <a:fillRect/>
          </a:stretch>
        </p:blipFill>
        <p:spPr>
          <a:xfrm>
            <a:off x="5292080" y="188640"/>
            <a:ext cx="1513877" cy="131707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Použité zdroje</a:t>
            </a:r>
            <a:endParaRPr lang="cs-CZ" dirty="0"/>
          </a:p>
        </p:txBody>
      </p:sp>
      <p:sp>
        <p:nvSpPr>
          <p:cNvPr id="3" name="Content Placeholder 2"/>
          <p:cNvSpPr>
            <a:spLocks noGrp="1"/>
          </p:cNvSpPr>
          <p:nvPr>
            <p:ph idx="1"/>
          </p:nvPr>
        </p:nvSpPr>
        <p:spPr/>
        <p:txBody>
          <a:bodyPr/>
          <a:lstStyle/>
          <a:p>
            <a:r>
              <a:rPr lang="cs-CZ" dirty="0" smtClean="0"/>
              <a:t>Volně převyprávěný text z Bible (Daniel 6. kapitola)</a:t>
            </a:r>
          </a:p>
          <a:p>
            <a:r>
              <a:rPr lang="cs-CZ" dirty="0" smtClean="0"/>
              <a:t>www.clker.com</a:t>
            </a:r>
            <a:endParaRPr lang="cs-CZ" dirty="0"/>
          </a:p>
        </p:txBody>
      </p:sp>
    </p:spTree>
  </p:cSld>
  <p:clrMapOvr>
    <a:masterClrMapping/>
  </p:clrMapOvr>
</p:sld>
</file>

<file path=ppt/theme/theme1.xml><?xml version="1.0" encoding="utf-8"?>
<a:theme xmlns:a="http://schemas.openxmlformats.org/drawingml/2006/main" name="Technic">
  <a:themeElements>
    <a:clrScheme name="Custom 6">
      <a:dk1>
        <a:srgbClr val="000000"/>
      </a:dk1>
      <a:lt1>
        <a:srgbClr val="000000"/>
      </a:lt1>
      <a:dk2>
        <a:srgbClr val="FFFFFF"/>
      </a:dk2>
      <a:lt2>
        <a:srgbClr val="FFFFFF"/>
      </a:lt2>
      <a:accent1>
        <a:srgbClr val="92D050"/>
      </a:accent1>
      <a:accent2>
        <a:srgbClr val="F3A447"/>
      </a:accent2>
      <a:accent3>
        <a:srgbClr val="E7BC29"/>
      </a:accent3>
      <a:accent4>
        <a:srgbClr val="D092A7"/>
      </a:accent4>
      <a:accent5>
        <a:srgbClr val="9C85C0"/>
      </a:accent5>
      <a:accent6>
        <a:srgbClr val="FFFFFF"/>
      </a:accent6>
      <a:hlink>
        <a:srgbClr val="92D050"/>
      </a:hlink>
      <a:folHlink>
        <a:srgbClr val="0070C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352</TotalTime>
  <Words>169</Words>
  <Application>Microsoft Office PowerPoint</Application>
  <PresentationFormat>Předvádění na obrazovce (4:3)</PresentationFormat>
  <Paragraphs>37</Paragraphs>
  <Slides>5</Slides>
  <Notes>1</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Technic</vt:lpstr>
      <vt:lpstr>Snímek 1</vt:lpstr>
      <vt:lpstr>Přečti si příběh</vt:lpstr>
      <vt:lpstr>Doplň vhodná slova do vět</vt:lpstr>
      <vt:lpstr>Jak příběh dopadl?</vt:lpstr>
      <vt:lpstr>Použité zdroje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Úvodní strana</dc:title>
  <dc:creator>PC</dc:creator>
  <cp:lastModifiedBy>Dum</cp:lastModifiedBy>
  <cp:revision>33</cp:revision>
  <dcterms:created xsi:type="dcterms:W3CDTF">2014-09-17T17:02:37Z</dcterms:created>
  <dcterms:modified xsi:type="dcterms:W3CDTF">2015-04-01T12:12:44Z</dcterms:modified>
</cp:coreProperties>
</file>