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2" r:id="rId3"/>
  </p:sldMasterIdLst>
  <p:notesMasterIdLst>
    <p:notesMasterId r:id="rId16"/>
  </p:notesMasterIdLst>
  <p:sldIdLst>
    <p:sldId id="271" r:id="rId4"/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8EFA7C"/>
    <a:srgbClr val="4C832D"/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89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5635CA-53E6-44DB-ADBB-B641B8FE0047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1FB4D2-C079-4980-8CCE-98854CB62D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6218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939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1" y="0"/>
            <a:ext cx="9141619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534924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8607572" y="0"/>
            <a:ext cx="560165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1" y="6144768"/>
            <a:ext cx="9141619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550" y="805071"/>
            <a:ext cx="72009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755129"/>
            <a:ext cx="72009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6248" y="4793914"/>
            <a:ext cx="459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5542" y="3633355"/>
            <a:ext cx="1970537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02079" y="6291470"/>
            <a:ext cx="5369814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0779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5840" y="1673355"/>
            <a:ext cx="713232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2432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1" y="6309360"/>
            <a:ext cx="9141619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2553" y="0"/>
            <a:ext cx="9141619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1188720"/>
            <a:ext cx="72009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550" y="2618762"/>
            <a:ext cx="72009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6248" y="4793914"/>
            <a:ext cx="459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98092" y="3587631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7308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673352"/>
            <a:ext cx="3429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673352"/>
            <a:ext cx="3429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4618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600200"/>
            <a:ext cx="3429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441448"/>
            <a:ext cx="3429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600200"/>
            <a:ext cx="3429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441448"/>
            <a:ext cx="3429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0588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3185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5654" y="5196697"/>
            <a:ext cx="378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1084" y="3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0233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1" y="0"/>
            <a:ext cx="9141619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3620" y="1828800"/>
            <a:ext cx="27432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480" y="1005840"/>
            <a:ext cx="541782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03620" y="4206240"/>
            <a:ext cx="27432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4303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3620" y="1828800"/>
            <a:ext cx="27432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11480" y="548640"/>
            <a:ext cx="500634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03620" y="4206240"/>
            <a:ext cx="27432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37087" y="6387435"/>
            <a:ext cx="5369814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58293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58293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223260" y="3223260"/>
            <a:ext cx="6858000" cy="41148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2194559" y="3223261"/>
            <a:ext cx="6858000" cy="41148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4649" y="5207147"/>
            <a:ext cx="378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1084" y="3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06112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9141619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534924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8607571" y="0"/>
            <a:ext cx="560165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9141619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550" y="805069"/>
            <a:ext cx="72009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755129"/>
            <a:ext cx="72009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6248" y="4793914"/>
            <a:ext cx="459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5541" y="3633353"/>
            <a:ext cx="1970537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02079" y="6291470"/>
            <a:ext cx="5369814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1659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5840" y="1673353"/>
            <a:ext cx="713232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5517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9141619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2552" y="0"/>
            <a:ext cx="9141619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1188720"/>
            <a:ext cx="72009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550" y="2618762"/>
            <a:ext cx="72009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6248" y="4793914"/>
            <a:ext cx="459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98092" y="3587629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56737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673352"/>
            <a:ext cx="3429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673352"/>
            <a:ext cx="3429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8464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600200"/>
            <a:ext cx="3429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441448"/>
            <a:ext cx="3429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600200"/>
            <a:ext cx="3429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441448"/>
            <a:ext cx="3429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007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342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5654" y="5196695"/>
            <a:ext cx="378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1083" y="1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8655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9141619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3620" y="1828800"/>
            <a:ext cx="27432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480" y="1005840"/>
            <a:ext cx="541782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03620" y="4206240"/>
            <a:ext cx="27432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7216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3620" y="1828800"/>
            <a:ext cx="27432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11480" y="548640"/>
            <a:ext cx="500634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03620" y="4206240"/>
            <a:ext cx="27432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37087" y="6387435"/>
            <a:ext cx="5369814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58293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58293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223260" y="3223260"/>
            <a:ext cx="6858000" cy="41148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2194559" y="3223261"/>
            <a:ext cx="6858000" cy="41148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4649" y="5207145"/>
            <a:ext cx="378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1083" y="1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82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image" Target="../media/image3.gif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image" Target="../media/image2.jpeg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12" Type="http://schemas.openxmlformats.org/officeDocument/2006/relationships/image" Target="../media/image3.gif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image" Target="../media/image2.jpeg"/><Relationship Id="rId5" Type="http://schemas.openxmlformats.org/officeDocument/2006/relationships/slideLayout" Target="../slideLayouts/slideLayout25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9404947-22B8-429F-9884-4840F6026230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AAF96C-E7AF-4267-8112-FDBB924CB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1" y="6309360"/>
            <a:ext cx="9141619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0" y="438912"/>
            <a:ext cx="713232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673352"/>
            <a:ext cx="713232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391656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005840" y="6391656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391656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5654" y="5196697"/>
            <a:ext cx="378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1084" y="3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1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>
          <p15:clr>
            <a:srgbClr val="F26B43"/>
          </p15:clr>
        </p15:guide>
        <p15:guide id="5" orient="horz" pos="216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9141619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0" y="438912"/>
            <a:ext cx="713232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673352"/>
            <a:ext cx="713232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391656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005840" y="6391656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391656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5654" y="5196695"/>
            <a:ext cx="378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1083" y="1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483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>
          <p15:clr>
            <a:srgbClr val="F26B43"/>
          </p15:clr>
        </p15:guide>
        <p15:guide id="5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microsoft.com/office/2007/relationships/hdphoto" Target="../media/hdphoto5.wdp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7.wdp"/><Relationship Id="rId7" Type="http://schemas.microsoft.com/office/2007/relationships/hdphoto" Target="../media/hdphoto9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8.wdp"/><Relationship Id="rId4" Type="http://schemas.openxmlformats.org/officeDocument/2006/relationships/image" Target="../media/image14.png"/><Relationship Id="rId9" Type="http://schemas.microsoft.com/office/2007/relationships/hdphoto" Target="../media/hdphoto10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Přiřazování barvy a tvarů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vnímÁní</a:t>
            </a:r>
            <a:endParaRPr lang="cs-CZ" sz="2400" b="0" i="0" baseline="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4797152"/>
            <a:ext cx="643737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26565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24558" y="4138367"/>
            <a:ext cx="1495083" cy="1429469"/>
          </a:xfrm>
          <a:prstGeom prst="rect">
            <a:avLst/>
          </a:prstGeom>
          <a:solidFill>
            <a:srgbClr val="FFFF00"/>
          </a:solidFill>
          <a:ln w="12700" cap="flat" cmpd="sng" algn="ctr">
            <a:solidFill>
              <a:srgbClr val="FFCA0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7" name="Čtyřcípá hvězda 16"/>
          <p:cNvSpPr/>
          <p:nvPr/>
        </p:nvSpPr>
        <p:spPr>
          <a:xfrm>
            <a:off x="333096" y="1419526"/>
            <a:ext cx="1720096" cy="1842978"/>
          </a:xfrm>
          <a:prstGeom prst="star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tyřcípá hvězda 20"/>
          <p:cNvSpPr/>
          <p:nvPr/>
        </p:nvSpPr>
        <p:spPr>
          <a:xfrm>
            <a:off x="2487816" y="1419526"/>
            <a:ext cx="1720096" cy="1842978"/>
          </a:xfrm>
          <a:prstGeom prst="star4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Čtyřcípá hvězda 21"/>
          <p:cNvSpPr/>
          <p:nvPr/>
        </p:nvSpPr>
        <p:spPr>
          <a:xfrm>
            <a:off x="4612052" y="1419526"/>
            <a:ext cx="1720096" cy="1842978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cípá hvězda 22"/>
          <p:cNvSpPr/>
          <p:nvPr/>
        </p:nvSpPr>
        <p:spPr>
          <a:xfrm>
            <a:off x="6660233" y="1419526"/>
            <a:ext cx="1720096" cy="1842978"/>
          </a:xfrm>
          <a:prstGeom prst="star4">
            <a:avLst/>
          </a:prstGeom>
          <a:solidFill>
            <a:srgbClr val="4C832D"/>
          </a:solidFill>
          <a:ln>
            <a:solidFill>
              <a:srgbClr val="4C83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308168" y="3976699"/>
            <a:ext cx="2020272" cy="1512168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2638594" y="3983658"/>
            <a:ext cx="1584176" cy="1584176"/>
          </a:xfrm>
          <a:prstGeom prst="flowChartConnector">
            <a:avLst/>
          </a:prstGeom>
          <a:solidFill>
            <a:srgbClr val="4C832D"/>
          </a:solidFill>
          <a:ln>
            <a:solidFill>
              <a:srgbClr val="4C83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682470" y="4221088"/>
            <a:ext cx="1872208" cy="134674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481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333096" y="1419526"/>
            <a:ext cx="1720096" cy="1842978"/>
          </a:xfrm>
          <a:prstGeom prst="star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tyřcípá hvězda 20"/>
          <p:cNvSpPr/>
          <p:nvPr/>
        </p:nvSpPr>
        <p:spPr>
          <a:xfrm>
            <a:off x="2487816" y="1419526"/>
            <a:ext cx="1720096" cy="1842978"/>
          </a:xfrm>
          <a:prstGeom prst="star4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Čtyřcípá hvězda 21"/>
          <p:cNvSpPr/>
          <p:nvPr/>
        </p:nvSpPr>
        <p:spPr>
          <a:xfrm>
            <a:off x="4612052" y="1419526"/>
            <a:ext cx="1720096" cy="1842978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cípá hvězda 22"/>
          <p:cNvSpPr/>
          <p:nvPr/>
        </p:nvSpPr>
        <p:spPr>
          <a:xfrm>
            <a:off x="6660233" y="1419526"/>
            <a:ext cx="1720096" cy="1842978"/>
          </a:xfrm>
          <a:prstGeom prst="star4">
            <a:avLst/>
          </a:prstGeom>
          <a:solidFill>
            <a:srgbClr val="4C832D"/>
          </a:solidFill>
          <a:ln>
            <a:solidFill>
              <a:srgbClr val="4C83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tin\Desktop\polštář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394" b="89982" l="12813" r="89969">
                        <a14:backgroundMark x1="1411" y1="356" x2="940" y2="96661"/>
                        <a14:backgroundMark x1="18770" y1="99466" x2="18770" y2="99466"/>
                        <a14:backgroundMark x1="17790" y1="4853" x2="17790" y2="4853"/>
                        <a14:backgroundMark x1="16301" y1="42030" x2="16301" y2="42030"/>
                        <a14:backgroundMark x1="42555" y1="92164" x2="42555" y2="92164"/>
                        <a14:backgroundMark x1="71317" y1="96082" x2="71317" y2="96082"/>
                        <a14:backgroundMark x1="93103" y1="75824" x2="93103" y2="75824"/>
                        <a14:backgroundMark x1="93613" y1="23464" x2="93613" y2="23464"/>
                        <a14:backgroundMark x1="67320" y1="4853" x2="67320" y2="48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409" y="4797154"/>
            <a:ext cx="1724415" cy="1517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tin\Desktop\120_2803\IMG_15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9206" y="4941958"/>
            <a:ext cx="1743341" cy="116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tin\Desktop\120_2803\IMG_156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2546" y="4789284"/>
            <a:ext cx="2179107" cy="145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\Desktop\Bez názvu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1382" y="4870058"/>
            <a:ext cx="2057798" cy="137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111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333096" y="1419526"/>
            <a:ext cx="1720096" cy="1842978"/>
          </a:xfrm>
          <a:prstGeom prst="star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tyřcípá hvězda 20"/>
          <p:cNvSpPr/>
          <p:nvPr/>
        </p:nvSpPr>
        <p:spPr>
          <a:xfrm>
            <a:off x="2487816" y="1419526"/>
            <a:ext cx="1720096" cy="1842978"/>
          </a:xfrm>
          <a:prstGeom prst="star4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Čtyřcípá hvězda 21"/>
          <p:cNvSpPr/>
          <p:nvPr/>
        </p:nvSpPr>
        <p:spPr>
          <a:xfrm>
            <a:off x="4612052" y="1419526"/>
            <a:ext cx="1720096" cy="1842978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cípá hvězda 22"/>
          <p:cNvSpPr/>
          <p:nvPr/>
        </p:nvSpPr>
        <p:spPr>
          <a:xfrm>
            <a:off x="6660233" y="1419526"/>
            <a:ext cx="1720096" cy="1842978"/>
          </a:xfrm>
          <a:prstGeom prst="star4">
            <a:avLst/>
          </a:prstGeom>
          <a:solidFill>
            <a:srgbClr val="4C832D"/>
          </a:solidFill>
          <a:ln>
            <a:solidFill>
              <a:srgbClr val="4C83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C:\Users\Martin\Desktop\120_2803\IMG_15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52414" y="4870056"/>
            <a:ext cx="3091113" cy="2060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ývojový diagram: spojnice 11"/>
          <p:cNvSpPr/>
          <p:nvPr/>
        </p:nvSpPr>
        <p:spPr>
          <a:xfrm>
            <a:off x="4770022" y="4919003"/>
            <a:ext cx="1404156" cy="1334900"/>
          </a:xfrm>
          <a:prstGeom prst="flowChartConnector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Martin\Desktop\120_2803\IMG_156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9445" y="4607682"/>
            <a:ext cx="2845116" cy="1896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Martin\Desktop\120_2803\IMG_156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151" y="4806421"/>
            <a:ext cx="2340260" cy="156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809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333096" y="1419526"/>
            <a:ext cx="1720096" cy="1842978"/>
          </a:xfrm>
          <a:prstGeom prst="star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tyřcípá hvězda 20"/>
          <p:cNvSpPr/>
          <p:nvPr/>
        </p:nvSpPr>
        <p:spPr>
          <a:xfrm>
            <a:off x="2487816" y="1419526"/>
            <a:ext cx="1720096" cy="1842978"/>
          </a:xfrm>
          <a:prstGeom prst="star4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Čtyřcípá hvězda 21"/>
          <p:cNvSpPr/>
          <p:nvPr/>
        </p:nvSpPr>
        <p:spPr>
          <a:xfrm>
            <a:off x="4612052" y="1419526"/>
            <a:ext cx="1720096" cy="1842978"/>
          </a:xfrm>
          <a:prstGeom prst="star4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cípá hvězda 22"/>
          <p:cNvSpPr/>
          <p:nvPr/>
        </p:nvSpPr>
        <p:spPr>
          <a:xfrm>
            <a:off x="6660233" y="1419526"/>
            <a:ext cx="1720096" cy="1842978"/>
          </a:xfrm>
          <a:prstGeom prst="star4">
            <a:avLst/>
          </a:prstGeom>
          <a:solidFill>
            <a:srgbClr val="4C832D"/>
          </a:solidFill>
          <a:ln>
            <a:solidFill>
              <a:srgbClr val="4C83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tin\Desktop\120_2803\IMG_15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2122" y="4816186"/>
            <a:ext cx="2599938" cy="173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tin\Desktop\120_2803\IMG_156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8923" y="4524406"/>
            <a:ext cx="3186354" cy="212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tin\Desktop\120_2803\IMG_157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2961" y="4729565"/>
            <a:ext cx="2859813" cy="1906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tin\Desktop\120_2803\IMG_1574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56" b="89974" l="9983" r="899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9" y="4836543"/>
            <a:ext cx="2249884" cy="149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808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5157192"/>
            <a:ext cx="4617458" cy="112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42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5840" y="438912"/>
            <a:ext cx="7132320" cy="152323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Poznávací schopnosti</a:t>
            </a:r>
            <a:br>
              <a:rPr lang="cs-CZ" dirty="0" smtClean="0"/>
            </a:br>
            <a:r>
              <a:rPr lang="cs-CZ" dirty="0" smtClean="0"/>
              <a:t>Vnímaní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 označují barvu a tvar. </a:t>
            </a:r>
          </a:p>
          <a:p>
            <a:r>
              <a:rPr lang="cs-CZ" dirty="0"/>
              <a:t>P</a:t>
            </a:r>
            <a:r>
              <a:rPr lang="cs-CZ" dirty="0" smtClean="0"/>
              <a:t>řiřazují  k barevné hvězdičce.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rozpoznává základní barvy a tvary.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5157192"/>
            <a:ext cx="4617458" cy="112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2973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5157192"/>
            <a:ext cx="4617458" cy="112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43882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5780" y="479861"/>
            <a:ext cx="713232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5840" y="1183005"/>
            <a:ext cx="713232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Dítě dle nabízeného obrázku pomocí elektronické tužky, která je součástí </a:t>
            </a:r>
            <a:r>
              <a:rPr lang="cs-CZ" dirty="0" err="1" smtClean="0"/>
              <a:t>Power</a:t>
            </a:r>
            <a:r>
              <a:rPr lang="cs-CZ" dirty="0" smtClean="0"/>
              <a:t> Point spojují geometrické tvary s barevnou hvězdičkou.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5157192"/>
            <a:ext cx="4617458" cy="112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2003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barevný odstín zobrazeného předmětu.</a:t>
            </a:r>
            <a:endParaRPr lang="cs-CZ" dirty="0"/>
          </a:p>
          <a:p>
            <a:pPr lvl="0"/>
            <a:r>
              <a:rPr lang="cs-CZ" dirty="0"/>
              <a:t>Na magnetickou tabulku </a:t>
            </a:r>
            <a:r>
              <a:rPr lang="cs-CZ" dirty="0" smtClean="0"/>
              <a:t> připevňujeme správnou barevnou kartičku zvoleného obrázku.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5157192"/>
            <a:ext cx="4617458" cy="112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2968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cs-CZ" dirty="0"/>
              <a:t>Vědomě využívat všech smyslů, záměrně pozorovat, postřehovat, všímat si (nového, </a:t>
            </a:r>
            <a:r>
              <a:rPr lang="cs-CZ" dirty="0" smtClean="0"/>
              <a:t>změněného).</a:t>
            </a:r>
          </a:p>
          <a:p>
            <a:pPr fontAlgn="base"/>
            <a:r>
              <a:rPr lang="cs-CZ" dirty="0" smtClean="0"/>
              <a:t>Rozlišovat základní barvy </a:t>
            </a:r>
            <a:r>
              <a:rPr lang="cs-CZ" dirty="0" smtClean="0"/>
              <a:t>(žlutá</a:t>
            </a:r>
            <a:r>
              <a:rPr lang="cs-CZ" dirty="0" smtClean="0"/>
              <a:t>, modrá, červená, zelená).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5157192"/>
            <a:ext cx="4617458" cy="112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7961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440783" y="1118400"/>
            <a:ext cx="5635427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prstClr val="black"/>
                  </a:solidFill>
                </a:rPr>
                <a:t>Chápat </a:t>
              </a:r>
              <a:r>
                <a:rPr lang="cs-CZ" sz="1600" b="1" dirty="0">
                  <a:solidFill>
                    <a:prstClr val="black"/>
                  </a:solidFill>
                </a:rPr>
                <a:t>p</a:t>
              </a:r>
              <a:r>
                <a:rPr lang="cs-CZ" sz="1600" b="1" dirty="0" smtClean="0">
                  <a:solidFill>
                    <a:prstClr val="black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prstClr val="black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051720" y="-2044"/>
            <a:ext cx="45378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2" name="Obrázek 11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5157192"/>
            <a:ext cx="4617458" cy="112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9201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3.xml><?xml version="1.0" encoding="utf-8"?>
<a:theme xmlns:a="http://schemas.openxmlformats.org/drawingml/2006/main" name="1_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</TotalTime>
  <Words>259</Words>
  <Application>Microsoft Office PowerPoint</Application>
  <PresentationFormat>Předvádění na obrazovce (4:3)</PresentationFormat>
  <Paragraphs>54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Arkýř</vt:lpstr>
      <vt:lpstr>Sheer Green 16x9</vt:lpstr>
      <vt:lpstr>1_Sheer Green 16x9</vt:lpstr>
      <vt:lpstr>Přiřazování barvy a tvarů</vt:lpstr>
      <vt:lpstr>Snímek 2</vt:lpstr>
      <vt:lpstr>Snímek 3</vt:lpstr>
      <vt:lpstr>Snímek 4</vt:lpstr>
      <vt:lpstr>Snímek 5</vt:lpstr>
      <vt:lpstr>Použité odkazy</vt:lpstr>
      <vt:lpstr>Metodický pokyn Integrovaný blok: Poznávací schopnosti Vnímaní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Přiřazování barvy a tvaru</dc:title>
  <dc:creator>Martin</dc:creator>
  <cp:lastModifiedBy>Dum</cp:lastModifiedBy>
  <cp:revision>26</cp:revision>
  <dcterms:created xsi:type="dcterms:W3CDTF">2015-02-02T18:21:10Z</dcterms:created>
  <dcterms:modified xsi:type="dcterms:W3CDTF">2015-05-26T17:43:21Z</dcterms:modified>
</cp:coreProperties>
</file>