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3.xml" ContentType="application/vnd.openxmlformats-officedocument.presentationml.notesSlide+xml"/>
  <Override PartName="/ppt/comments/comment2.xml" ContentType="application/vnd.openxmlformats-officedocument.presentationml.comments+xml"/>
  <Override PartName="/ppt/notesSlides/notesSlide4.xml" ContentType="application/vnd.openxmlformats-officedocument.presentationml.notesSlide+xml"/>
  <Override PartName="/ppt/comments/comment3.xml" ContentType="application/vnd.openxmlformats-officedocument.presentationml.comments+xml"/>
  <Override PartName="/ppt/notesSlides/notesSlide5.xml" ContentType="application/vnd.openxmlformats-officedocument.presentationml.notesSlide+xml"/>
  <Override PartName="/ppt/comments/comment4.xml" ContentType="application/vnd.openxmlformats-officedocument.presentationml.comments+xml"/>
  <Override PartName="/ppt/notesSlides/notesSlide6.xml" ContentType="application/vnd.openxmlformats-officedocument.presentationml.notesSlide+xml"/>
  <Override PartName="/ppt/comments/comment5.xml" ContentType="application/vnd.openxmlformats-officedocument.presentationml.comments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6"/>
  </p:notesMasterIdLst>
  <p:handoutMasterIdLst>
    <p:handoutMasterId r:id="rId17"/>
  </p:handoutMasterIdLst>
  <p:sldIdLst>
    <p:sldId id="272" r:id="rId3"/>
    <p:sldId id="282" r:id="rId4"/>
    <p:sldId id="284" r:id="rId5"/>
    <p:sldId id="286" r:id="rId6"/>
    <p:sldId id="285" r:id="rId7"/>
    <p:sldId id="287" r:id="rId8"/>
    <p:sldId id="275" r:id="rId9"/>
    <p:sldId id="276" r:id="rId10"/>
    <p:sldId id="277" r:id="rId11"/>
    <p:sldId id="278" r:id="rId12"/>
    <p:sldId id="279" r:id="rId13"/>
    <p:sldId id="280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utor" initials="A" lastIdx="6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DFEE6"/>
    <a:srgbClr val="FDFEE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353" autoAdjust="0"/>
    <p:restoredTop sz="94918" autoAdjust="0"/>
  </p:normalViewPr>
  <p:slideViewPr>
    <p:cSldViewPr snapToGrid="0">
      <p:cViewPr>
        <p:scale>
          <a:sx n="50" d="100"/>
          <a:sy n="50" d="100"/>
        </p:scale>
        <p:origin x="-1812" y="-60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3">
    <p:pos x="7680" y="-46"/>
    <p:text/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5">
    <p:pos x="7680" y="-46"/>
    <p:text/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4">
    <p:pos x="7680" y="-46"/>
    <p:text/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6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1.4.2015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1.4.2015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46977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3252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31335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04846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048468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939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>
          <p15:clr>
            <a:srgbClr val="F26B43"/>
          </p15:clr>
        </p15:guide>
        <p15:guide id="5" orient="horz" pos="216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11" Type="http://schemas.openxmlformats.org/officeDocument/2006/relationships/comments" Target="../comments/comment1.xml"/><Relationship Id="rId5" Type="http://schemas.openxmlformats.org/officeDocument/2006/relationships/image" Target="../media/image5.png"/><Relationship Id="rId10" Type="http://schemas.microsoft.com/office/2007/relationships/hdphoto" Target="../media/hdphoto4.wdp"/><Relationship Id="rId4" Type="http://schemas.microsoft.com/office/2007/relationships/hdphoto" Target="../media/hdphoto1.wdp"/><Relationship Id="rId9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7.wdp"/><Relationship Id="rId3" Type="http://schemas.openxmlformats.org/officeDocument/2006/relationships/image" Target="../media/image8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microsoft.com/office/2007/relationships/hdphoto" Target="../media/hdphoto6.wdp"/><Relationship Id="rId5" Type="http://schemas.openxmlformats.org/officeDocument/2006/relationships/image" Target="../media/image9.png"/><Relationship Id="rId4" Type="http://schemas.microsoft.com/office/2007/relationships/hdphoto" Target="../media/hdphoto5.wdp"/><Relationship Id="rId9" Type="http://schemas.openxmlformats.org/officeDocument/2006/relationships/comments" Target="../comments/commen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10.wdp"/><Relationship Id="rId3" Type="http://schemas.openxmlformats.org/officeDocument/2006/relationships/image" Target="../media/image11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microsoft.com/office/2007/relationships/hdphoto" Target="../media/hdphoto9.wdp"/><Relationship Id="rId5" Type="http://schemas.openxmlformats.org/officeDocument/2006/relationships/image" Target="../media/image12.png"/><Relationship Id="rId4" Type="http://schemas.microsoft.com/office/2007/relationships/hdphoto" Target="../media/hdphoto8.wdp"/><Relationship Id="rId9" Type="http://schemas.openxmlformats.org/officeDocument/2006/relationships/comments" Target="../comments/comment3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13.wdp"/><Relationship Id="rId3" Type="http://schemas.openxmlformats.org/officeDocument/2006/relationships/image" Target="../media/image14.png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microsoft.com/office/2007/relationships/hdphoto" Target="../media/hdphoto12.wdp"/><Relationship Id="rId5" Type="http://schemas.openxmlformats.org/officeDocument/2006/relationships/image" Target="../media/image15.png"/><Relationship Id="rId4" Type="http://schemas.microsoft.com/office/2007/relationships/hdphoto" Target="../media/hdphoto11.wdp"/><Relationship Id="rId9" Type="http://schemas.openxmlformats.org/officeDocument/2006/relationships/comments" Target="../comments/comment4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16.wdp"/><Relationship Id="rId3" Type="http://schemas.openxmlformats.org/officeDocument/2006/relationships/image" Target="../media/image17.png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microsoft.com/office/2007/relationships/hdphoto" Target="../media/hdphoto15.wdp"/><Relationship Id="rId5" Type="http://schemas.openxmlformats.org/officeDocument/2006/relationships/image" Target="../media/image18.png"/><Relationship Id="rId4" Type="http://schemas.microsoft.com/office/2007/relationships/hdphoto" Target="../media/hdphoto14.wdp"/><Relationship Id="rId9" Type="http://schemas.openxmlformats.org/officeDocument/2006/relationships/comments" Target="../comments/commen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Najdi dvojici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vnímaní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0" name="Picture 6" descr="C:\Users\Martin\Desktop\foto potraviny\IMG_20150323_14064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026" y="47624"/>
            <a:ext cx="2643187" cy="3524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6" descr="C:\Users\Martin\Desktop\foto potraviny\IMG_20150323_140649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85626" y="3154259"/>
            <a:ext cx="2643187" cy="3524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Martin\Desktop\foto potraviny\IMG_20150323_140701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961" b="89941" l="1953" r="9511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8163" y="1425039"/>
            <a:ext cx="3725418" cy="4967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Martin\Desktop\foto potraviny\IMG_20150323_140858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4299" y="-93768"/>
            <a:ext cx="3757614" cy="5010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942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Martin\Desktop\foto potraviny\IMG_20150323_14042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4098" y="3562350"/>
            <a:ext cx="2943225" cy="392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Martin\Desktop\foto potraviny\IMG_20150323_14042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48775" y="-361950"/>
            <a:ext cx="2943225" cy="392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Martin\Desktop\foto potraviny\IMG_20150323_140440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60006" y="0"/>
            <a:ext cx="3234542" cy="4312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Martin\Desktop\foto potraviny\IMG_20150323_140811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864865" y="2974026"/>
            <a:ext cx="3489490" cy="4652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6051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Martin\Desktop\foto potraviny\IMG_20150323_14045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961" b="89893" l="0" r="8730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2550" y="807770"/>
            <a:ext cx="2837460" cy="3783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Martin\Desktop\foto potraviny\IMG_20150323_14045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961" b="89893" l="0" r="8730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753" y="3074720"/>
            <a:ext cx="2837460" cy="3783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Martin\Desktop\foto potraviny\IMG_20150323_140600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961" b="89941" l="586" r="97917">
                        <a14:foregroundMark x1="28581" y1="48828" x2="28581" y2="48828"/>
                        <a14:foregroundMark x1="9701" y1="84570" x2="9701" y2="84570"/>
                        <a14:foregroundMark x1="10382" y1="81443" x2="10382" y2="81443"/>
                        <a14:backgroundMark x1="83969" y1="56243" x2="83969" y2="5624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1868" y="-53439"/>
            <a:ext cx="2720192" cy="3626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Martin\Desktop\foto potraviny\IMG_20150323_140620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961" b="95068" l="0" r="8997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352060" y="1986519"/>
            <a:ext cx="3230553" cy="4307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6051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C:\Users\Martin\Desktop\foto potraviny\IMG_20150323_14052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5270" y="137681"/>
            <a:ext cx="3554340" cy="4739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Martin\Desktop\foto potraviny\IMG_20150323_140756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609610" y="2653826"/>
            <a:ext cx="3080534" cy="4107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3" descr="C:\Users\Martin\Desktop\foto potraviny\IMG_20150323_140756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60960" y="-495238"/>
            <a:ext cx="3080534" cy="4107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Martin\Desktop\foto potraviny\IMG_20150323_140935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961" b="89990" l="9961" r="9505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528" y="2507241"/>
            <a:ext cx="3300411" cy="4400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6051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 descr="C:\Users\Martin\Desktop\foto potraviny\IMG_20150323_14114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961" b="89990" l="5469" r="8997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516" y="712517"/>
            <a:ext cx="2237384" cy="2983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Martin\Desktop\foto potraviny\IMG_20150323_14114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961" b="89990" l="5469" r="8997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93382" y="3007670"/>
            <a:ext cx="2237384" cy="2983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Martin\Desktop\foto potraviny\IMG_20150323_141159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961" b="89941" l="0" r="9199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599710" y="1425039"/>
            <a:ext cx="2386012" cy="3181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Martin\Desktop\foto potraviny\IMG_20150323_141208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961" b="89990" l="9961" r="96615">
                        <a14:backgroundMark x1="80208" y1="68701" x2="80208" y2="68701"/>
                        <a14:backgroundMark x1="60286" y1="57910" x2="60286" y2="57910"/>
                        <a14:backgroundMark x1="50326" y1="44385" x2="50326" y2="44385"/>
                        <a14:backgroundMark x1="84570" y1="64941" x2="84570" y2="64941"/>
                        <a14:backgroundMark x1="80208" y1="70996" x2="80208" y2="7099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3158" y="3087582"/>
            <a:ext cx="3056411" cy="4075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503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obrázky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523238"/>
          </a:xfrm>
        </p:spPr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Poznávací schopnosti</a:t>
            </a:r>
            <a:br>
              <a:rPr lang="cs-CZ" dirty="0" smtClean="0"/>
            </a:br>
            <a:r>
              <a:rPr lang="cs-CZ" dirty="0" smtClean="0"/>
              <a:t>Vnímaní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 vybírají dva stejné obrázky.</a:t>
            </a:r>
          </a:p>
          <a:p>
            <a:endParaRPr lang="cs-CZ" dirty="0" smtClean="0"/>
          </a:p>
          <a:p>
            <a:r>
              <a:rPr lang="cs-CZ" b="1" dirty="0"/>
              <a:t>Očekávání a </a:t>
            </a:r>
            <a:r>
              <a:rPr lang="cs-CZ" b="1" dirty="0" smtClean="0"/>
              <a:t>cíle</a:t>
            </a:r>
            <a:endParaRPr lang="cs-CZ" b="1" dirty="0"/>
          </a:p>
          <a:p>
            <a:r>
              <a:rPr lang="cs-CZ" dirty="0"/>
              <a:t>Rozpoznat odlišnosti v </a:t>
            </a:r>
            <a:r>
              <a:rPr lang="cs-CZ" dirty="0" smtClean="0"/>
              <a:t>detailech  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/>
              <a:t>Dítě </a:t>
            </a:r>
            <a:r>
              <a:rPr lang="cs-CZ" dirty="0" smtClean="0"/>
              <a:t>spojuje dva stejné obrázky za pomoci elektronické tužky.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b="1" u="sng" dirty="0" smtClean="0"/>
              <a:t>Cílem </a:t>
            </a:r>
            <a:r>
              <a:rPr lang="cs-CZ" b="1" u="sng" dirty="0"/>
              <a:t>práce </a:t>
            </a:r>
            <a:r>
              <a:rPr lang="cs-CZ" b="1" u="sng" dirty="0" smtClean="0"/>
              <a:t>je </a:t>
            </a:r>
            <a:r>
              <a:rPr lang="cs-CZ" b="1" dirty="0" smtClean="0"/>
              <a:t>vybrat dva stejné obrázky.</a:t>
            </a:r>
            <a:endParaRPr lang="cs-CZ" dirty="0"/>
          </a:p>
          <a:p>
            <a:pPr lvl="0"/>
            <a:r>
              <a:rPr lang="cs-CZ" dirty="0"/>
              <a:t>Na </a:t>
            </a:r>
            <a:r>
              <a:rPr lang="cs-CZ" dirty="0" smtClean="0"/>
              <a:t>magnetické tabulce vybíráme dva stejné obrázky. 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cs-CZ" dirty="0"/>
              <a:t>Vědomě využívat všech smyslů, záměrně pozorovat, postřehovat, všímat si (nového, </a:t>
            </a:r>
            <a:r>
              <a:rPr lang="cs-CZ" dirty="0" smtClean="0"/>
              <a:t>změněného).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0</TotalTime>
  <Words>229</Words>
  <Application>Microsoft Office PowerPoint</Application>
  <PresentationFormat>Vlastní</PresentationFormat>
  <Paragraphs>54</Paragraphs>
  <Slides>13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Sheer Green 16x9</vt:lpstr>
      <vt:lpstr>Najdi dvojici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Poznávací schopnosti Vnímaní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Poznej barvu</dc:title>
  <dc:creator/>
  <cp:lastModifiedBy/>
  <cp:revision>3</cp:revision>
  <dcterms:created xsi:type="dcterms:W3CDTF">2014-08-05T12:38:58Z</dcterms:created>
  <dcterms:modified xsi:type="dcterms:W3CDTF">2015-04-01T08:17:32Z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