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7E8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368" autoAdjust="0"/>
    <p:restoredTop sz="94660"/>
  </p:normalViewPr>
  <p:slideViewPr>
    <p:cSldViewPr>
      <p:cViewPr varScale="1">
        <p:scale>
          <a:sx n="65" d="100"/>
          <a:sy n="65" d="100"/>
        </p:scale>
        <p:origin x="-133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287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3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87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11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53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89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89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15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4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481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260648"/>
            <a:ext cx="7772400" cy="1470025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Právo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VY_32_INOVACE_03-59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0110730"/>
              </p:ext>
            </p:extLst>
          </p:nvPr>
        </p:nvGraphicFramePr>
        <p:xfrm>
          <a:off x="1163827" y="1844824"/>
          <a:ext cx="6560581" cy="2743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49358"/>
                <a:gridCol w="5211223"/>
              </a:tblGrid>
              <a:tr h="23034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5532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Člověk a společnost</a:t>
                      </a:r>
                      <a:endParaRPr lang="cs-CZ" sz="11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776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Občanská výchova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5532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Stát a právo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776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Právo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776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776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28. 10. 2011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48916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Seznámí žáky s právem a jeho druhy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Právní vztahy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upravené právními předpisy, kterými se účastníci těchto vztahů musí řídit.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tvoří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40361" y="3969060"/>
            <a:ext cx="2304256" cy="648072"/>
          </a:xfrm>
          <a:prstGeom prst="rect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Právní vztah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3174272" y="3049000"/>
            <a:ext cx="1281277" cy="10875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174272" y="4293096"/>
            <a:ext cx="2713350" cy="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4" idx="3"/>
          </p:cNvCxnSpPr>
          <p:nvPr/>
        </p:nvCxnSpPr>
        <p:spPr>
          <a:xfrm>
            <a:off x="3144617" y="4293096"/>
            <a:ext cx="1310932" cy="12601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4621772" y="4872229"/>
            <a:ext cx="2736304" cy="720080"/>
          </a:xfrm>
          <a:prstGeom prst="rect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smtClean="0"/>
              <a:t>předmět </a:t>
            </a:r>
            <a:r>
              <a:rPr lang="cs-CZ" sz="3200" dirty="0" smtClean="0"/>
              <a:t>práva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5911897" y="3805531"/>
            <a:ext cx="2736304" cy="720080"/>
          </a:xfrm>
          <a:prstGeom prst="rect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o</a:t>
            </a:r>
            <a:r>
              <a:rPr lang="cs-CZ" sz="2800" dirty="0" smtClean="0"/>
              <a:t>bsah práva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621772" y="2688960"/>
            <a:ext cx="2736304" cy="720080"/>
          </a:xfrm>
          <a:prstGeom prst="rect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subjekt práva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19576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Právní vztahy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08232" y="3284984"/>
            <a:ext cx="2088232" cy="648072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Právní vztah</a:t>
            </a:r>
            <a:endParaRPr lang="cs-CZ" sz="2800" dirty="0"/>
          </a:p>
        </p:txBody>
      </p:sp>
      <p:cxnSp>
        <p:nvCxnSpPr>
          <p:cNvPr id="9" name="Přímá spojnice se šipkou 8"/>
          <p:cNvCxnSpPr>
            <a:stCxn id="5" idx="3"/>
          </p:cNvCxnSpPr>
          <p:nvPr/>
        </p:nvCxnSpPr>
        <p:spPr>
          <a:xfrm flipV="1">
            <a:off x="3196464" y="2859745"/>
            <a:ext cx="534178" cy="7492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21" idx="1"/>
          </p:cNvCxnSpPr>
          <p:nvPr/>
        </p:nvCxnSpPr>
        <p:spPr>
          <a:xfrm>
            <a:off x="3173903" y="3609020"/>
            <a:ext cx="688450" cy="5107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5" idx="3"/>
          </p:cNvCxnSpPr>
          <p:nvPr/>
        </p:nvCxnSpPr>
        <p:spPr>
          <a:xfrm>
            <a:off x="3196464" y="3609020"/>
            <a:ext cx="951239" cy="17737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827584" y="1556792"/>
            <a:ext cx="7632848" cy="79208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V obchodě kupuješ láhev kofoly.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714628" y="2590368"/>
            <a:ext cx="1563309" cy="66607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subjekt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862353" y="3786769"/>
            <a:ext cx="1563309" cy="66607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obsah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741408" y="5376478"/>
            <a:ext cx="3208465" cy="79100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převedení vlastnického práva a peněz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327843" y="5517232"/>
            <a:ext cx="1563309" cy="66607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předmět</a:t>
            </a:r>
            <a:endParaRPr lang="cs-CZ" sz="2800" dirty="0"/>
          </a:p>
        </p:txBody>
      </p:sp>
      <p:sp>
        <p:nvSpPr>
          <p:cNvPr id="24" name="Obdélník 23"/>
          <p:cNvSpPr/>
          <p:nvPr/>
        </p:nvSpPr>
        <p:spPr>
          <a:xfrm>
            <a:off x="6176586" y="2537677"/>
            <a:ext cx="2283846" cy="66607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ty a prodavač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117133" y="3862924"/>
            <a:ext cx="3042552" cy="86222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povinnost ji přenechat a zaplatit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7" name="Je rovno 26"/>
          <p:cNvSpPr/>
          <p:nvPr/>
        </p:nvSpPr>
        <p:spPr>
          <a:xfrm>
            <a:off x="5220072" y="2753680"/>
            <a:ext cx="720080" cy="333037"/>
          </a:xfrm>
          <a:prstGeom prst="mathEqual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Je rovno 29"/>
          <p:cNvSpPr/>
          <p:nvPr/>
        </p:nvSpPr>
        <p:spPr>
          <a:xfrm>
            <a:off x="4917897" y="5605462"/>
            <a:ext cx="720080" cy="333037"/>
          </a:xfrm>
          <a:prstGeom prst="mathEqual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Je rovno 30"/>
          <p:cNvSpPr/>
          <p:nvPr/>
        </p:nvSpPr>
        <p:spPr>
          <a:xfrm>
            <a:off x="5425662" y="3953287"/>
            <a:ext cx="720080" cy="333037"/>
          </a:xfrm>
          <a:prstGeom prst="mathEqual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8544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Osoby vstupující do vztahů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691680" y="1448780"/>
            <a:ext cx="1368152" cy="19442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868144" y="1450075"/>
            <a:ext cx="1656184" cy="194292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271450" y="3473703"/>
            <a:ext cx="2736304" cy="86409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fyzické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156176" y="3501008"/>
            <a:ext cx="2736304" cy="86409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právnické</a:t>
            </a:r>
            <a:endParaRPr lang="cs-CZ" dirty="0"/>
          </a:p>
        </p:txBody>
      </p:sp>
      <p:sp>
        <p:nvSpPr>
          <p:cNvPr id="11" name="Šipka dolů 10"/>
          <p:cNvSpPr/>
          <p:nvPr/>
        </p:nvSpPr>
        <p:spPr>
          <a:xfrm>
            <a:off x="827584" y="4337799"/>
            <a:ext cx="340110" cy="504056"/>
          </a:xfrm>
          <a:prstGeom prst="down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8048314" y="4396730"/>
            <a:ext cx="340110" cy="504056"/>
          </a:xfrm>
          <a:prstGeom prst="down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33543" y="5047813"/>
            <a:ext cx="1728192" cy="57606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člověk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423740" y="5047813"/>
            <a:ext cx="1728192" cy="57606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organizace</a:t>
            </a:r>
            <a:endParaRPr lang="cs-CZ" dirty="0"/>
          </a:p>
        </p:txBody>
      </p:sp>
      <p:pic>
        <p:nvPicPr>
          <p:cNvPr id="1027" name="Picture 3" descr="C:\Users\gondkovska\AppData\Local\Microsoft\Windows\Temporary Internet Files\Content.IE5\ZLHDFBVV\MP9004096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3568" y="4505201"/>
            <a:ext cx="1848371" cy="2442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gondkovska\AppData\Local\Microsoft\Windows\Temporary Internet Files\Content.IE5\ZLHDFBVV\MP9004230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505202"/>
            <a:ext cx="3139772" cy="234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27584" y="6093296"/>
            <a:ext cx="812018" cy="2880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524328" y="6101680"/>
            <a:ext cx="812018" cy="2880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9527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3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Právní způsobilost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2420888"/>
            <a:ext cx="2952328" cy="79208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mít práva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4788024" y="2472202"/>
            <a:ext cx="2952328" cy="79208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 právním úkonům</a:t>
            </a:r>
            <a:endParaRPr lang="cs-CZ" sz="28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321750" y="1417638"/>
            <a:ext cx="2484276" cy="93124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783485" y="1417638"/>
            <a:ext cx="1692188" cy="10545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0" name="Šipka dolů 9"/>
          <p:cNvSpPr/>
          <p:nvPr/>
        </p:nvSpPr>
        <p:spPr>
          <a:xfrm>
            <a:off x="913386" y="3248113"/>
            <a:ext cx="702078" cy="812782"/>
          </a:xfrm>
          <a:prstGeom prst="downArrow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7066779" y="3299514"/>
            <a:ext cx="702078" cy="812782"/>
          </a:xfrm>
          <a:prstGeom prst="downArrow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285" y="4069718"/>
            <a:ext cx="2520280" cy="1224136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vzniká narozením, zaniká smrtí</a:t>
            </a:r>
          </a:p>
          <a:p>
            <a:pPr algn="ctr"/>
            <a:r>
              <a:rPr lang="cs-CZ" sz="2400" dirty="0" smtClean="0"/>
              <a:t>(dědictví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516746" y="4166158"/>
            <a:ext cx="2520280" cy="1224136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vzniká od 18 let</a:t>
            </a:r>
          </a:p>
          <a:p>
            <a:pPr algn="ctr"/>
            <a:r>
              <a:rPr lang="cs-CZ" sz="2800" dirty="0" smtClean="0"/>
              <a:t>(zavírání smluv)</a:t>
            </a:r>
            <a:endParaRPr lang="cs-CZ" sz="2800" dirty="0"/>
          </a:p>
        </p:txBody>
      </p:sp>
      <p:pic>
        <p:nvPicPr>
          <p:cNvPr id="2050" name="Picture 2" descr="C:\Users\gondkovska\AppData\Local\Microsoft\Windows\Temporary Internet Files\Content.IE5\26Z63H23\MC9003360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7999" y="3175450"/>
            <a:ext cx="2444430" cy="198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gondkovska\AppData\Local\Microsoft\Windows\Temporary Internet Files\Content.IE5\26Z63H23\MC9002971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0589" y="4811629"/>
            <a:ext cx="1815084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2915816" y="5149838"/>
            <a:ext cx="812018" cy="2880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475673" y="6101680"/>
            <a:ext cx="812018" cy="2880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935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Vyber úkony, které ti přísluší vzhledem k 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9148" y="1628800"/>
            <a:ext cx="8229600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hrát na výherních automatech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koupit si značkové sportovní boty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koupit si motorku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reklamovat koupené sportovní boty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prodat dům, který jsem zdědil po babičce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hrát on-line hazardní hry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mít vlastní platební kartu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koupit si mobilní telefon</a:t>
            </a:r>
          </a:p>
          <a:p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345308" y="5517232"/>
            <a:ext cx="504056" cy="576064"/>
          </a:xfrm>
          <a:prstGeom prst="smileyFac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345308" y="4797152"/>
            <a:ext cx="504056" cy="576064"/>
          </a:xfrm>
          <a:prstGeom prst="smileyFac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33765" y="3213966"/>
            <a:ext cx="504056" cy="576064"/>
          </a:xfrm>
          <a:prstGeom prst="smileyFac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23528" y="2140191"/>
            <a:ext cx="504056" cy="576064"/>
          </a:xfrm>
          <a:prstGeom prst="smileyFac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30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Systém práva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soukromé právo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Účastníci jsou si ve svém vztahu rovni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Rodinné právo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Občanské právo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Finanční právo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Obchodní právo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Pracovní právo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veřejné právo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Účastníci </a:t>
            </a:r>
            <a:r>
              <a:rPr lang="cs-CZ" dirty="0" smtClean="0">
                <a:solidFill>
                  <a:srgbClr val="FF0000"/>
                </a:solidFill>
              </a:rPr>
              <a:t>nejsou </a:t>
            </a:r>
            <a:r>
              <a:rPr lang="cs-CZ" dirty="0">
                <a:solidFill>
                  <a:srgbClr val="FF0000"/>
                </a:solidFill>
              </a:rPr>
              <a:t>si ve svém vztahu </a:t>
            </a:r>
            <a:r>
              <a:rPr lang="cs-CZ" dirty="0" smtClean="0">
                <a:solidFill>
                  <a:srgbClr val="FF0000"/>
                </a:solidFill>
              </a:rPr>
              <a:t>rovni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Trestní právo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Správní právo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Ústavní právo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/>
              <a:t>Živnostenské právo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Program Files (x86)\Microsoft Office\MEDIA\CAGCAT10\j030084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825066"/>
            <a:ext cx="2548842" cy="1816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gondkovska\AppData\Local\Microsoft\Windows\Temporary Internet Files\Content.IE5\ZLHDFBVV\MP90034171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764" y="4581127"/>
            <a:ext cx="2889039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827584" y="6093296"/>
            <a:ext cx="812018" cy="2880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004048" y="5805264"/>
            <a:ext cx="812018" cy="2880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5878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Právní řád</a:t>
            </a:r>
            <a:endParaRPr lang="cs-CZ" dirty="0"/>
          </a:p>
        </p:txBody>
      </p:sp>
      <p:sp>
        <p:nvSpPr>
          <p:cNvPr id="10" name="Rovnoramenný trojúhelník 9"/>
          <p:cNvSpPr/>
          <p:nvPr/>
        </p:nvSpPr>
        <p:spPr>
          <a:xfrm>
            <a:off x="0" y="2825552"/>
            <a:ext cx="6084168" cy="4032448"/>
          </a:xfrm>
          <a:prstGeom prst="triangle">
            <a:avLst>
              <a:gd name="adj" fmla="val 51205"/>
            </a:avLst>
          </a:prstGeom>
          <a:solidFill>
            <a:srgbClr val="77E8F7"/>
          </a:solidFill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339752" y="1772816"/>
            <a:ext cx="4824536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Souhrn všech právních norem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2339752" y="3717032"/>
            <a:ext cx="1440160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763688" y="4504396"/>
            <a:ext cx="2520280" cy="0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259632" y="5229200"/>
            <a:ext cx="3600400" cy="0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39343" y="6021288"/>
            <a:ext cx="4868761" cy="0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2121137" y="6240452"/>
            <a:ext cx="2448272" cy="531440"/>
          </a:xfrm>
          <a:prstGeom prst="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Vyhlášky nižších orgánů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2153245" y="5297053"/>
            <a:ext cx="2448272" cy="531440"/>
          </a:xfrm>
          <a:prstGeom prst="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Vyhlášky ministerstev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2121137" y="4576056"/>
            <a:ext cx="2448272" cy="531440"/>
          </a:xfrm>
          <a:prstGeom prst="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Vládní nařízení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2123728" y="3843961"/>
            <a:ext cx="2448272" cy="531440"/>
          </a:xfrm>
          <a:prstGeom prst="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zákony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2094680" y="3026010"/>
            <a:ext cx="2448272" cy="531440"/>
          </a:xfrm>
          <a:prstGeom prst="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Ústava ČR</a:t>
            </a:r>
            <a:endParaRPr lang="cs-CZ" dirty="0"/>
          </a:p>
        </p:txBody>
      </p:sp>
      <p:pic>
        <p:nvPicPr>
          <p:cNvPr id="2050" name="Picture 2" descr="C:\Users\gondkovska\AppData\Local\Microsoft\Windows\Temporary Internet Files\Content.IE5\ZLHDFBVV\MC9002340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4" y="3026010"/>
            <a:ext cx="2625407" cy="2642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6323591" y="5684477"/>
            <a:ext cx="812018" cy="2880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2754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1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Sestav správně náš právní systém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0" y="2825552"/>
            <a:ext cx="6084168" cy="4032448"/>
          </a:xfrm>
          <a:prstGeom prst="triangle">
            <a:avLst>
              <a:gd name="adj" fmla="val 51205"/>
            </a:avLst>
          </a:prstGeom>
          <a:solidFill>
            <a:srgbClr val="77E8F7"/>
          </a:solidFill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724128" y="3354610"/>
            <a:ext cx="2448272" cy="531440"/>
          </a:xfrm>
          <a:prstGeom prst="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Vyhlášky nižších orgánů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25882" y="1697423"/>
            <a:ext cx="2448272" cy="531440"/>
          </a:xfrm>
          <a:prstGeom prst="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Vyhlášky ministerstev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-4345" y="1628800"/>
            <a:ext cx="2448272" cy="531440"/>
          </a:xfrm>
          <a:prstGeom prst="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Ústava ČR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042084" y="1665023"/>
            <a:ext cx="2448272" cy="531440"/>
          </a:xfrm>
          <a:prstGeom prst="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zákony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-8749" y="2708920"/>
            <a:ext cx="2448272" cy="531440"/>
          </a:xfrm>
          <a:prstGeom prst="rect">
            <a:avLst/>
          </a:prstGeom>
          <a:ln w="28575"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Vládní nařízení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4762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0.0037 C -0.00851 -0.01065 -0.0382 -0.02454 -0.04844 -0.02454 C -0.11389 -0.02454 -0.18108 0.19953 -0.18108 0.42361 C -0.18108 0.31041 -0.21459 0.19953 -0.24636 0.19953 C -0.28004 0.19953 -0.31181 0.31203 -0.31181 0.42361 C -0.31181 0.36759 -0.32865 0.31041 -0.34532 0.31041 C -0.36216 0.31041 -0.379 0.36597 -0.379 0.42361 C -0.379 0.39467 -0.3875 0.36759 -0.39584 0.36759 C -0.40417 0.36759 -0.41268 0.39629 -0.41268 0.42361 C -0.41268 0.40879 -0.41684 0.39467 -0.42101 0.39467 C -0.42327 0.39467 -0.42952 0.40926 -0.42952 0.42361 C -0.42952 0.4162 -0.4316 0.40879 -0.43368 0.40879 C -0.43368 0.40717 -0.4382 0.41597 -0.4382 0.42361 C -0.4382 0.41967 -0.4382 0.4162 -0.44046 0.4162 C -0.44046 0.41782 -0.44254 0.41991 -0.44254 0.42361 C -0.44254 0.42153 -0.44254 0.41967 -0.44254 0.41782 C -0.4448 0.41782 -0.4448 0.41967 -0.4448 0.42153 C -0.44705 0.42153 -0.44705 0.41991 -0.44705 0.41782 C -0.44896 0.41782 -0.44896 0.41967 -0.44896 0.42153 " pathEditMode="relative" rAng="0" ptsTypes="fffffffffffffffffff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48" y="19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07407E-6 C -0.0092 -0.0199 -0.0415 -0.03888 -0.05261 -0.03888 C -0.12379 -0.03888 -0.19705 0.26551 -0.19705 0.57014 C -0.19705 0.41667 -0.23368 0.26551 -0.26823 0.26551 C -0.30486 0.26551 -0.33959 0.41899 -0.33959 0.57014 C -0.33959 0.49445 -0.35781 0.41667 -0.37622 0.41667 C -0.39445 0.41667 -0.41268 0.49213 -0.41268 0.57014 C -0.41268 0.53102 -0.42188 0.49445 -0.43108 0.49445 C -0.44028 0.49445 -0.44931 0.53334 -0.44931 0.57014 C -0.44931 0.55024 -0.45417 0.53102 -0.45851 0.53102 C -0.46094 0.53102 -0.46771 0.55093 -0.46771 0.57014 C -0.46771 0.56042 -0.46997 0.55024 -0.4724 0.55024 C -0.4724 0.54792 -0.47726 0.55996 -0.47726 0.57014 C -0.47726 0.56505 -0.47726 0.56042 -0.47952 0.56042 C -0.47952 0.56274 -0.48195 0.56551 -0.48195 0.57014 C -0.48195 0.56783 -0.48195 0.56505 -0.48195 0.56274 C -0.48438 0.56274 -0.48438 0.56505 -0.48438 0.56783 C -0.48681 0.56783 -0.48681 0.56551 -0.48681 0.56274 C -0.48906 0.56274 -0.48906 0.56505 -0.48906 0.56783 " pathEditMode="relative" rAng="0" ptsTypes="fffffffffffffffffff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62" y="2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875 0.02454 L 0.01007 0.02454 L 0.01007 0.06551 L 0.03889 0.06551 L 0.03889 0.10649 L 0.06771 0.10649 L 0.06771 0.14746 L 0.09653 0.14746 L 0.09653 0.18843 L 0.12535 0.18843 L 0.12535 0.2294 L 0.15417 0.2294 L 0.15417 0.27038 L 0.18299 0.27038 L 0.18299 0.31158 " pathEditMode="relative" rAng="0" ptsTypes="FFFFFFFFFFFFFFF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87" y="143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712 0.03889 C 0.0533 0.02871 0.04045 0.01898 0.03594 0.01898 C 0.00729 0.01898 -0.02222 0.17546 -0.02222 0.33195 C -0.02222 0.25301 -0.03698 0.17546 -0.05086 0.17546 C -0.06562 0.17546 -0.07968 0.25417 -0.07968 0.33195 C -0.07968 0.29306 -0.08698 0.25301 -0.09427 0.25301 C -0.10173 0.25301 -0.10902 0.2919 -0.10902 0.33195 C -0.10902 0.31181 -0.11284 0.29306 -0.11649 0.29306 C -0.12014 0.29306 -0.12378 0.31296 -0.12378 0.33195 C -0.12378 0.32176 -0.12569 0.31181 -0.12743 0.31181 C -0.12847 0.31181 -0.13125 0.32199 -0.13125 0.33195 C -0.13125 0.32685 -0.13211 0.32176 -0.13316 0.32176 C -0.13316 0.3206 -0.13507 0.32662 -0.13507 0.33195 C -0.13507 0.32917 -0.13507 0.32685 -0.13593 0.32685 C -0.13593 0.32801 -0.13698 0.3294 -0.13698 0.33195 C -0.13698 0.33056 -0.13698 0.32917 -0.13698 0.32801 C -0.13784 0.32801 -0.13784 0.32917 -0.13784 0.33056 C -0.13889 0.33056 -0.13889 0.3294 -0.13889 0.32801 C -0.13975 0.32801 -0.13975 0.32917 -0.13975 0.33056 " pathEditMode="relative" rAng="0" ptsTypes="fffffffffffffffffff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288 -0.00718 L 0.20712 0.24282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HRACHOVCOVÁ, Marie, et al. </a:t>
            </a:r>
            <a:r>
              <a:rPr lang="cs-CZ" i="1" dirty="0"/>
              <a:t>Občanská výchova</a:t>
            </a:r>
            <a:r>
              <a:rPr lang="cs-CZ" dirty="0"/>
              <a:t>. 2. Olomouc : Nakladatelství </a:t>
            </a:r>
            <a:r>
              <a:rPr lang="cs-CZ" dirty="0" smtClean="0"/>
              <a:t>Olomouc</a:t>
            </a:r>
            <a:r>
              <a:rPr lang="cs-CZ" dirty="0"/>
              <a:t>, 2005. 191 s. ISBN 80-7182-186-1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Obrázky 1-7 </a:t>
            </a:r>
            <a:r>
              <a:rPr lang="cs-CZ" dirty="0"/>
              <a:t>] </a:t>
            </a:r>
            <a:r>
              <a:rPr lang="cs-CZ"/>
              <a:t>[</a:t>
            </a:r>
            <a:r>
              <a:rPr lang="cs-CZ" smtClean="0"/>
              <a:t>cit.2011-10-28] </a:t>
            </a:r>
            <a:r>
              <a:rPr lang="cs-CZ" dirty="0" smtClean="0"/>
              <a:t>dostupné na: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636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1039</TotalTime>
  <Words>246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Právo</vt:lpstr>
      <vt:lpstr>Právní vztahy</vt:lpstr>
      <vt:lpstr>Právní vztahy</vt:lpstr>
      <vt:lpstr>Osoby vstupující do vztahů</vt:lpstr>
      <vt:lpstr>Právní způsobilost</vt:lpstr>
      <vt:lpstr>Vyber úkony, které ti přísluší vzhledem k věku</vt:lpstr>
      <vt:lpstr>Systém práva</vt:lpstr>
      <vt:lpstr>Právní řád</vt:lpstr>
      <vt:lpstr>Sestav správně náš právní systém</vt:lpstr>
      <vt:lpstr>Použité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Libuše Gondkovská</cp:lastModifiedBy>
  <cp:revision>26</cp:revision>
  <dcterms:created xsi:type="dcterms:W3CDTF">2011-03-22T17:13:23Z</dcterms:created>
  <dcterms:modified xsi:type="dcterms:W3CDTF">2012-03-21T21:58:25Z</dcterms:modified>
</cp:coreProperties>
</file>