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9" r:id="rId2"/>
    <p:sldId id="261" r:id="rId3"/>
    <p:sldId id="268" r:id="rId4"/>
    <p:sldId id="270" r:id="rId5"/>
    <p:sldId id="271" r:id="rId6"/>
    <p:sldId id="272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1.4.2015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627401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Vlastivěda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Velikonoční prozpěvování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3_18_VL_Velikonoční prozpěvování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28.12.2014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textu a názvy velikonočních dnů.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30993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Tmavým ránem pospíchají ženy ke hrobu.</a:t>
            </a:r>
          </a:p>
          <a:p>
            <a:pPr marL="0" indent="0">
              <a:buNone/>
            </a:pPr>
            <a:r>
              <a:rPr lang="cs-CZ" sz="2600" dirty="0" smtClean="0"/>
              <a:t>Drahé masti pro něj mají</a:t>
            </a:r>
          </a:p>
          <a:p>
            <a:pPr marL="0" indent="0">
              <a:buNone/>
            </a:pPr>
            <a:r>
              <a:rPr lang="cs-CZ" sz="2600" dirty="0"/>
              <a:t>k</a:t>
            </a:r>
            <a:r>
              <a:rPr lang="cs-CZ" sz="2600" dirty="0" smtClean="0"/>
              <a:t>aždá nádobu.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R.: Ale ještě dřív </a:t>
            </a:r>
          </a:p>
          <a:p>
            <a:pPr marL="0" indent="0">
              <a:buNone/>
            </a:pPr>
            <a:r>
              <a:rPr lang="cs-CZ" sz="2600" dirty="0"/>
              <a:t>s</a:t>
            </a:r>
            <a:r>
              <a:rPr lang="cs-CZ" sz="2600" dirty="0" smtClean="0"/>
              <a:t>tal se tenhle div,</a:t>
            </a:r>
          </a:p>
          <a:p>
            <a:pPr marL="0" indent="0">
              <a:buNone/>
            </a:pPr>
            <a:r>
              <a:rPr lang="cs-CZ" sz="2600" dirty="0" smtClean="0"/>
              <a:t>Boží sláva z hrobu vstává,</a:t>
            </a:r>
          </a:p>
          <a:p>
            <a:pPr marL="0" indent="0">
              <a:buNone/>
            </a:pPr>
            <a:r>
              <a:rPr lang="cs-CZ" sz="2600" dirty="0" smtClean="0"/>
              <a:t>Pán Ježíš je živ!</a:t>
            </a:r>
          </a:p>
          <a:p>
            <a:pPr marL="0" indent="0">
              <a:buNone/>
            </a:pPr>
            <a:endParaRPr lang="cs-CZ" sz="2600" dirty="0" smtClean="0"/>
          </a:p>
          <a:p>
            <a:pPr marL="514350" indent="-514350">
              <a:buAutoNum type="arabicPeriod"/>
            </a:pPr>
            <a:endParaRPr lang="cs-CZ" sz="2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2. Těžký kámen přivalený</a:t>
            </a:r>
          </a:p>
          <a:p>
            <a:pPr marL="0" indent="0">
              <a:buNone/>
            </a:pPr>
            <a:r>
              <a:rPr lang="cs-CZ" sz="2600" dirty="0"/>
              <a:t>s</a:t>
            </a:r>
            <a:r>
              <a:rPr lang="cs-CZ" sz="2600" dirty="0" smtClean="0"/>
              <a:t>trážci hlídali.</a:t>
            </a:r>
          </a:p>
          <a:p>
            <a:pPr marL="0" indent="0">
              <a:buNone/>
            </a:pPr>
            <a:r>
              <a:rPr lang="cs-CZ" sz="2600" dirty="0" smtClean="0"/>
              <a:t>Přicházejí smutné ženy:</a:t>
            </a:r>
          </a:p>
          <a:p>
            <a:pPr marL="0" indent="0">
              <a:buNone/>
            </a:pPr>
            <a:r>
              <a:rPr lang="cs-CZ" sz="2600" dirty="0" smtClean="0"/>
              <a:t>„Kdo jej odvalí?“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3. Smutní býváme jak ptáci</a:t>
            </a:r>
          </a:p>
          <a:p>
            <a:pPr marL="0" indent="0">
              <a:buNone/>
            </a:pPr>
            <a:r>
              <a:rPr lang="cs-CZ" sz="2600" dirty="0" smtClean="0"/>
              <a:t>v pustých zahradách.</a:t>
            </a:r>
          </a:p>
          <a:p>
            <a:pPr marL="0" indent="0">
              <a:buNone/>
            </a:pPr>
            <a:r>
              <a:rPr lang="cs-CZ" sz="2600" dirty="0" smtClean="0"/>
              <a:t>Vlídná zář se v dálce ztrácí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 zůstává strach.</a:t>
            </a:r>
          </a:p>
        </p:txBody>
      </p:sp>
      <p:pic>
        <p:nvPicPr>
          <p:cNvPr id="1041" name="Picture 17" descr="C:\Users\Dana\AppData\Local\Microsoft\Windows\Temporary Internet Files\Content.IE5\S4K6V8VH\vrb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536" y="3501008"/>
            <a:ext cx="1585753" cy="891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000" dirty="0" smtClean="0"/>
              <a:t>Ženy pospíchají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k synagoze</a:t>
            </a:r>
          </a:p>
          <a:p>
            <a:pPr marL="457200" indent="-45720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e hrobu</a:t>
            </a:r>
          </a:p>
          <a:p>
            <a:pPr marL="457200" indent="-457200">
              <a:buAutoNum type="alphaLcParenR"/>
            </a:pPr>
            <a:r>
              <a:rPr lang="cs-CZ" sz="2000" dirty="0"/>
              <a:t>n</a:t>
            </a:r>
            <a:r>
              <a:rPr lang="cs-CZ" sz="2000" dirty="0" smtClean="0"/>
              <a:t>a Golgotu</a:t>
            </a:r>
          </a:p>
          <a:p>
            <a:pPr marL="0" indent="0">
              <a:buNone/>
            </a:pPr>
            <a:r>
              <a:rPr lang="cs-CZ" sz="2000" dirty="0" smtClean="0"/>
              <a:t>2. Ženy mají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kadidlo</a:t>
            </a:r>
          </a:p>
          <a:p>
            <a:pPr marL="457200" indent="-457200">
              <a:buAutoNum type="alphaLcParenR"/>
            </a:pPr>
            <a:r>
              <a:rPr lang="cs-CZ" sz="2000" dirty="0"/>
              <a:t>d</a:t>
            </a:r>
            <a:r>
              <a:rPr lang="cs-CZ" sz="2000" dirty="0" smtClean="0"/>
              <a:t>rahé masti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balzám</a:t>
            </a:r>
          </a:p>
          <a:p>
            <a:pPr marL="0" indent="0">
              <a:buNone/>
            </a:pPr>
            <a:r>
              <a:rPr lang="cs-CZ" sz="2000" dirty="0" smtClean="0"/>
              <a:t>3. Strážci hlídali</a:t>
            </a:r>
          </a:p>
          <a:p>
            <a:pPr marL="457200" indent="-45720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amennou hrobku</a:t>
            </a:r>
          </a:p>
          <a:p>
            <a:pPr marL="457200" indent="-457200">
              <a:buAutoNum type="alphaLcParenR"/>
            </a:pPr>
            <a:r>
              <a:rPr lang="cs-CZ" sz="2000" dirty="0"/>
              <a:t>ž</a:t>
            </a:r>
            <a:r>
              <a:rPr lang="cs-CZ" sz="2000" dirty="0" smtClean="0"/>
              <a:t>elezná vrata</a:t>
            </a:r>
          </a:p>
          <a:p>
            <a:pPr marL="457200" indent="-457200">
              <a:buAutoNum type="alphaLcParenR"/>
            </a:pPr>
            <a:r>
              <a:rPr lang="cs-CZ" sz="2000" dirty="0"/>
              <a:t>t</a:t>
            </a:r>
            <a:r>
              <a:rPr lang="cs-CZ" sz="2000" dirty="0" smtClean="0"/>
              <a:t>ěžký kámen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52528"/>
          </a:xfrm>
        </p:spPr>
        <p:txBody>
          <a:bodyPr/>
          <a:lstStyle/>
          <a:p>
            <a:r>
              <a:rPr lang="cs-CZ" sz="2000" dirty="0" smtClean="0"/>
              <a:t>1b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2b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3c</a:t>
            </a:r>
            <a:endParaRPr lang="cs-CZ" sz="2000" dirty="0"/>
          </a:p>
        </p:txBody>
      </p:sp>
      <p:pic>
        <p:nvPicPr>
          <p:cNvPr id="2064" name="Picture 16" descr="C:\Users\Dana\AppData\Local\Microsoft\Windows\Temporary Internet Files\Content.IE5\93QTFL3A\jesuswithangels-gif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1583" y="1412776"/>
            <a:ext cx="316835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4. Ke hrobu přicházejí ženy</a:t>
            </a:r>
          </a:p>
          <a:p>
            <a:pPr marL="514350" indent="-514350">
              <a:buAutoNum type="alphaLcParenR"/>
            </a:pPr>
            <a:r>
              <a:rPr lang="cs-CZ" sz="2000" dirty="0"/>
              <a:t>s</a:t>
            </a:r>
            <a:r>
              <a:rPr lang="cs-CZ" sz="2000" dirty="0" smtClean="0"/>
              <a:t>mutné</a:t>
            </a:r>
          </a:p>
          <a:p>
            <a:pPr marL="514350" indent="-514350">
              <a:buAutoNum type="alphaLcParenR"/>
            </a:pPr>
            <a:r>
              <a:rPr lang="cs-CZ" sz="2000" dirty="0"/>
              <a:t>r</a:t>
            </a:r>
            <a:r>
              <a:rPr lang="cs-CZ" sz="2000" dirty="0" smtClean="0"/>
              <a:t>ozzlobené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vystrašené </a:t>
            </a:r>
          </a:p>
          <a:p>
            <a:pPr marL="0" indent="0">
              <a:buNone/>
            </a:pPr>
            <a:r>
              <a:rPr lang="cs-CZ" sz="2000" dirty="0" smtClean="0"/>
              <a:t>5. Jako ptáci v pustých zahradách jsme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opuštěni</a:t>
            </a:r>
          </a:p>
          <a:p>
            <a:pPr marL="457200" indent="-457200">
              <a:buAutoNum type="alphaLcParenR"/>
            </a:pPr>
            <a:r>
              <a:rPr lang="cs-CZ" sz="2000" dirty="0"/>
              <a:t>h</a:t>
            </a:r>
            <a:r>
              <a:rPr lang="cs-CZ" sz="2000" dirty="0" smtClean="0"/>
              <a:t>ladoví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smutní</a:t>
            </a:r>
          </a:p>
          <a:p>
            <a:pPr marL="0" indent="0">
              <a:buNone/>
            </a:pPr>
            <a:r>
              <a:rPr lang="cs-CZ" sz="2000" dirty="0" smtClean="0"/>
              <a:t>6. Když nevidíme vlídnou tvář, cítíme</a:t>
            </a:r>
          </a:p>
          <a:p>
            <a:pPr marL="457200" indent="-457200">
              <a:buAutoNum type="alphaLcParenR"/>
            </a:pPr>
            <a:r>
              <a:rPr lang="cs-CZ" sz="2000" dirty="0"/>
              <a:t>b</a:t>
            </a:r>
            <a:r>
              <a:rPr lang="cs-CZ" sz="2000" dirty="0" smtClean="0"/>
              <a:t>olest</a:t>
            </a:r>
          </a:p>
          <a:p>
            <a:pPr marL="457200" indent="-457200">
              <a:buAutoNum type="alphaLcParenR"/>
            </a:pPr>
            <a:r>
              <a:rPr lang="cs-CZ" sz="2000" dirty="0"/>
              <a:t>z</a:t>
            </a:r>
            <a:r>
              <a:rPr lang="cs-CZ" sz="2000" dirty="0" smtClean="0"/>
              <a:t>lost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strach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/>
          <a:lstStyle/>
          <a:p>
            <a:r>
              <a:rPr lang="cs-CZ" sz="2000" dirty="0" smtClean="0"/>
              <a:t>4a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5c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6c</a:t>
            </a:r>
            <a:endParaRPr lang="cs-CZ" sz="2000" dirty="0"/>
          </a:p>
        </p:txBody>
      </p:sp>
      <p:pic>
        <p:nvPicPr>
          <p:cNvPr id="5128" name="Picture 8" descr="C:\Users\Dana\AppData\Local\Microsoft\Windows\Temporary Internet Files\Content.IE5\S4K6V8VH\ptaci-na-vetvi-903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62200"/>
            <a:ext cx="3048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716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7. Div se stal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dávno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dřív</a:t>
            </a:r>
          </a:p>
          <a:p>
            <a:pPr marL="514350" indent="-51435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ozději</a:t>
            </a:r>
          </a:p>
          <a:p>
            <a:pPr marL="0" indent="0">
              <a:buNone/>
            </a:pPr>
            <a:r>
              <a:rPr lang="cs-CZ" sz="2000" dirty="0" smtClean="0"/>
              <a:t>8. Boží sláva vstává</a:t>
            </a:r>
          </a:p>
          <a:p>
            <a:pPr marL="514350" indent="-514350">
              <a:buAutoNum type="alphaLcParenR"/>
            </a:pPr>
            <a:r>
              <a:rPr lang="cs-CZ" sz="2000" dirty="0"/>
              <a:t>z</a:t>
            </a:r>
            <a:r>
              <a:rPr lang="cs-CZ" sz="2000" dirty="0" smtClean="0"/>
              <a:t>e země</a:t>
            </a:r>
          </a:p>
          <a:p>
            <a:pPr marL="514350" indent="-514350">
              <a:buAutoNum type="alphaLcParenR"/>
            </a:pPr>
            <a:r>
              <a:rPr lang="cs-CZ" sz="2000" dirty="0"/>
              <a:t>z</a:t>
            </a:r>
            <a:r>
              <a:rPr lang="cs-CZ" sz="2000" dirty="0" smtClean="0"/>
              <a:t> vody</a:t>
            </a:r>
          </a:p>
          <a:p>
            <a:pPr marL="514350" indent="-514350">
              <a:buAutoNum type="alphaLcParenR"/>
            </a:pPr>
            <a:r>
              <a:rPr lang="cs-CZ" sz="2000" dirty="0"/>
              <a:t>z</a:t>
            </a:r>
            <a:r>
              <a:rPr lang="cs-CZ" sz="2000" dirty="0" smtClean="0"/>
              <a:t> hrobu</a:t>
            </a:r>
          </a:p>
          <a:p>
            <a:pPr marL="0" indent="0">
              <a:buNone/>
            </a:pPr>
            <a:r>
              <a:rPr lang="cs-CZ" sz="2000" dirty="0" smtClean="0"/>
              <a:t>9. Pán Ježíš je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000" dirty="0" smtClean="0"/>
              <a:t>mrtvý</a:t>
            </a:r>
            <a:endParaRPr lang="cs-CZ" sz="2000" dirty="0"/>
          </a:p>
          <a:p>
            <a:pPr marL="457200" indent="-457200">
              <a:buAutoNum type="alphaLcParenR"/>
            </a:pPr>
            <a:r>
              <a:rPr lang="cs-CZ" sz="2000" dirty="0"/>
              <a:t>živý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 smtClean="0"/>
              <a:t>v hrobě</a:t>
            </a:r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000" dirty="0" smtClean="0"/>
              <a:t>7b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8c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9b</a:t>
            </a:r>
            <a:endParaRPr lang="cs-CZ" sz="2000" dirty="0"/>
          </a:p>
        </p:txBody>
      </p:sp>
      <p:pic>
        <p:nvPicPr>
          <p:cNvPr id="6155" name="Picture 11" descr="C:\Users\Dana\AppData\Local\Microsoft\Windows\Temporary Internet Files\Content.IE5\YK4E5TMH\3641535227_16209f4d17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64904"/>
            <a:ext cx="2664296" cy="218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90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nápovědy vyber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700" dirty="0"/>
              <a:t>Den, kdy lidé oslavovali Ježíše jedoucího na oslátku je …………….</a:t>
            </a:r>
          </a:p>
          <a:p>
            <a:r>
              <a:rPr lang="cs-CZ" sz="2700" dirty="0"/>
              <a:t>Poslední večeři Ježíše s učedníky si připomínáme na …………………</a:t>
            </a:r>
          </a:p>
          <a:p>
            <a:r>
              <a:rPr lang="cs-CZ" sz="2700" dirty="0" smtClean="0"/>
              <a:t>Ukřižování Ježíše slavíme na ……………..</a:t>
            </a:r>
          </a:p>
          <a:p>
            <a:r>
              <a:rPr lang="cs-CZ" sz="2700" dirty="0" smtClean="0"/>
              <a:t>Zmrtvýchvstání Ježíše slavíme na ……………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Nápověda:</a:t>
            </a:r>
          </a:p>
          <a:p>
            <a:pPr>
              <a:buFontTx/>
              <a:buChar char="-"/>
            </a:pPr>
            <a:r>
              <a:rPr lang="cs-CZ" dirty="0" smtClean="0"/>
              <a:t>Velikonoční neděle</a:t>
            </a:r>
          </a:p>
          <a:p>
            <a:pPr>
              <a:buFontTx/>
              <a:buChar char="-"/>
            </a:pPr>
            <a:r>
              <a:rPr lang="cs-CZ" dirty="0" smtClean="0"/>
              <a:t>Květná neděle</a:t>
            </a:r>
          </a:p>
          <a:p>
            <a:pPr>
              <a:buFontTx/>
              <a:buChar char="-"/>
            </a:pPr>
            <a:r>
              <a:rPr lang="cs-CZ" dirty="0" smtClean="0"/>
              <a:t>Velký pátek</a:t>
            </a:r>
          </a:p>
          <a:p>
            <a:pPr>
              <a:buFontTx/>
              <a:buChar char="-"/>
            </a:pPr>
            <a:r>
              <a:rPr lang="cs-CZ" dirty="0" smtClean="0"/>
              <a:t>Zelený čtvrtek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086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</a:p>
          <a:p>
            <a:r>
              <a:rPr lang="cs-CZ" dirty="0" smtClean="0"/>
              <a:t>Autor: </a:t>
            </a:r>
            <a:r>
              <a:rPr lang="cs-CZ" dirty="0"/>
              <a:t>CHLOUBA], [redakce Petr.</a:t>
            </a:r>
            <a:r>
              <a:rPr lang="cs-CZ" i="1" dirty="0"/>
              <a:t> Zpíváme si písničku: Zůstávej s námi</a:t>
            </a:r>
            <a:r>
              <a:rPr lang="cs-CZ" dirty="0"/>
              <a:t>. 1. vyd. Praha: Rosa, 1998. </a:t>
            </a:r>
            <a:r>
              <a:rPr lang="cs-CZ"/>
              <a:t>ISBN </a:t>
            </a:r>
            <a:r>
              <a:rPr lang="cs-CZ" smtClean="0"/>
              <a:t>80-900-8508-3.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1152</TotalTime>
  <Words>353</Words>
  <Application>Microsoft Office PowerPoint</Application>
  <PresentationFormat>Předvádění na obrazovce (4:3)</PresentationFormat>
  <Paragraphs>128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1_Motiv systému Office</vt:lpstr>
      <vt:lpstr>Prezentace aplikace PowerPoint</vt:lpstr>
      <vt:lpstr> Přečti si slova písně a pak si ji zazpívej</vt:lpstr>
      <vt:lpstr>Vyber správnou odpověď</vt:lpstr>
      <vt:lpstr>Pokračuj</vt:lpstr>
      <vt:lpstr>Pokračujte</vt:lpstr>
      <vt:lpstr>Z nápovědy vyber správné řešení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103</cp:revision>
  <dcterms:created xsi:type="dcterms:W3CDTF">2014-10-14T17:05:30Z</dcterms:created>
  <dcterms:modified xsi:type="dcterms:W3CDTF">2015-04-01T07:27:24Z</dcterms:modified>
</cp:coreProperties>
</file>