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ink/ink1.xml" ContentType="application/inkml+xml"/>
  <Override PartName="/ppt/ink/ink2.xml" ContentType="application/inkml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02" r:id="rId2"/>
  </p:sldMasterIdLst>
  <p:notesMasterIdLst>
    <p:notesMasterId r:id="rId13"/>
  </p:notesMasterIdLst>
  <p:handoutMasterIdLst>
    <p:handoutMasterId r:id="rId14"/>
  </p:handoutMasterIdLst>
  <p:sldIdLst>
    <p:sldId id="272" r:id="rId3"/>
    <p:sldId id="273" r:id="rId4"/>
    <p:sldId id="282" r:id="rId5"/>
    <p:sldId id="283" r:id="rId6"/>
    <p:sldId id="284" r:id="rId7"/>
    <p:sldId id="280" r:id="rId8"/>
    <p:sldId id="275" r:id="rId9"/>
    <p:sldId id="276" r:id="rId10"/>
    <p:sldId id="277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7" autoAdjust="0"/>
    <p:restoredTop sz="94737" autoAdjust="0"/>
  </p:normalViewPr>
  <p:slideViewPr>
    <p:cSldViewPr snapToGrid="0">
      <p:cViewPr varScale="1">
        <p:scale>
          <a:sx n="80" d="100"/>
          <a:sy n="80" d="100"/>
        </p:scale>
        <p:origin x="-78" y="-51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0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105.61056" units="1/cm"/>
          <inkml:channelProperty channel="Y" name="resolution" value="56.84211" units="1/cm"/>
          <inkml:channelProperty channel="T" name="resolution" value="1" units="1/dev"/>
        </inkml:channelProperties>
      </inkml:inkSource>
      <inkml:timestamp xml:id="ts0" timeString="2015-04-02T08:28:16.87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23971 7647 0</inkml:trace>
  <inkml:trace contextRef="#ctx0" brushRef="#br0" timeOffset="1250.8186">29660 7700 0</inkml:trace>
  <inkml:trace contextRef="#ctx0" brushRef="#br0" timeOffset="11237.1259">29660 7911 0</inkml:trace>
  <inkml:trace contextRef="#ctx0" brushRef="#br0" timeOffset="20533.9723">24739 10107 0</inkml:trace>
  <inkml:trace contextRef="#ctx0" brushRef="#br0" timeOffset="21438.671">30559 8758 0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0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105.61056" units="1/cm"/>
          <inkml:channelProperty channel="Y" name="resolution" value="56.84211" units="1/cm"/>
          <inkml:channelProperty channel="T" name="resolution" value="1" units="1/dev"/>
        </inkml:channelProperties>
      </inkml:inkSource>
      <inkml:timestamp xml:id="ts0" timeString="2015-04-02T08:29:16.09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8837 5610 0</inkml:trace>
  <inkml:trace contextRef="#ctx0" brushRef="#br0" timeOffset="561.693">8837 5610 0</inkml:trace>
  <inkml:trace contextRef="#ctx0" brushRef="#br0" timeOffset="998.7578">8837 5610 0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693845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883435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526742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04228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670368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87157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88428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29006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097747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665905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28232552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853290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58306873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373062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945620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025249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19024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36" name="Obrázek 35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95492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3" r:id="rId1"/>
    <p:sldLayoutId id="2147483904" r:id="rId2"/>
    <p:sldLayoutId id="2147483905" r:id="rId3"/>
    <p:sldLayoutId id="2147483906" r:id="rId4"/>
    <p:sldLayoutId id="2147483907" r:id="rId5"/>
    <p:sldLayoutId id="2147483908" r:id="rId6"/>
    <p:sldLayoutId id="2147483909" r:id="rId7"/>
    <p:sldLayoutId id="2147483910" r:id="rId8"/>
    <p:sldLayoutId id="2147483911" r:id="rId9"/>
    <p:sldLayoutId id="2147483912" r:id="rId10"/>
    <p:sldLayoutId id="2147483913" r:id="rId11"/>
    <p:sldLayoutId id="2147483914" r:id="rId12"/>
    <p:sldLayoutId id="2147483915" r:id="rId13"/>
    <p:sldLayoutId id="2147483916" r:id="rId14"/>
    <p:sldLayoutId id="2147483917" r:id="rId15"/>
    <p:sldLayoutId id="2147483918" r:id="rId16"/>
    <p:sldLayoutId id="2147483919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10.xml"/><Relationship Id="rId1" Type="http://schemas.openxmlformats.org/officeDocument/2006/relationships/vmlDrawing" Target="../drawings/vmlDrawing1.vml"/><Relationship Id="rId5" Type="http://schemas.openxmlformats.org/officeDocument/2006/relationships/package" Target="../embeddings/Dokument_aplikace_Microsoft_Office_Word1.docx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3.emf"/><Relationship Id="rId4" Type="http://schemas.openxmlformats.org/officeDocument/2006/relationships/customXml" Target="../ink/ink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rni-meteo.cz/cz/meteorologie" TargetMode="External"/><Relationship Id="rId2" Type="http://schemas.openxmlformats.org/officeDocument/2006/relationships/hyperlink" Target="http://www.in-pocasi.cz/aktualni-pocasi/teplot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METEOSTANICE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počasí</a:t>
            </a:r>
            <a:endParaRPr lang="cs-CZ" sz="2400" b="0" i="0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85670" y="6006000"/>
            <a:ext cx="7620660" cy="359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82137" y="624110"/>
            <a:ext cx="11122475" cy="1280890"/>
          </a:xfrm>
        </p:spPr>
        <p:txBody>
          <a:bodyPr/>
          <a:lstStyle/>
          <a:p>
            <a:r>
              <a:rPr lang="cs-CZ" dirty="0" smtClean="0"/>
              <a:t>Zkoumání počasí pomocí </a:t>
            </a:r>
            <a:br>
              <a:rPr lang="cs-CZ" dirty="0" smtClean="0"/>
            </a:br>
            <a:r>
              <a:rPr lang="cs-CZ" dirty="0" smtClean="0"/>
              <a:t>dětské </a:t>
            </a:r>
            <a:r>
              <a:rPr lang="cs-CZ" dirty="0" err="1" smtClean="0"/>
              <a:t>meteostanice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63145" y="218364"/>
            <a:ext cx="7874681" cy="6412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06088" y="43987"/>
            <a:ext cx="9031868" cy="888702"/>
          </a:xfrm>
          <a:noFill/>
        </p:spPr>
        <p:txBody>
          <a:bodyPr/>
          <a:lstStyle/>
          <a:p>
            <a:r>
              <a:rPr lang="cs-CZ" dirty="0" smtClean="0"/>
              <a:t>Měření rychlosti větru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06088" y="834549"/>
            <a:ext cx="8237206" cy="715974"/>
          </a:xfrm>
        </p:spPr>
        <p:txBody>
          <a:bodyPr/>
          <a:lstStyle/>
          <a:p>
            <a:r>
              <a:rPr lang="cs-CZ" dirty="0" smtClean="0"/>
              <a:t>Rychlost větru měříme přístrojem nazývaným ANEMOMETR v km/h.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711" r="16833"/>
          <a:stretch/>
        </p:blipFill>
        <p:spPr>
          <a:xfrm>
            <a:off x="9731154" y="932689"/>
            <a:ext cx="2327247" cy="42081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51" r="9229"/>
          <a:stretch/>
        </p:blipFill>
        <p:spPr>
          <a:xfrm>
            <a:off x="6506207" y="3093691"/>
            <a:ext cx="3095336" cy="309037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937197520"/>
              </p:ext>
            </p:extLst>
          </p:nvPr>
        </p:nvGraphicFramePr>
        <p:xfrm>
          <a:off x="206087" y="1188610"/>
          <a:ext cx="6170509" cy="4516154"/>
        </p:xfrm>
        <a:graphic>
          <a:graphicData uri="http://schemas.openxmlformats.org/presentationml/2006/ole">
            <p:oleObj spid="_x0000_s1029" name="Dokument" r:id="rId5" imgW="6556486" imgH="3928095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029948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06088" y="43987"/>
            <a:ext cx="9031868" cy="888702"/>
          </a:xfrm>
          <a:noFill/>
        </p:spPr>
        <p:txBody>
          <a:bodyPr/>
          <a:lstStyle/>
          <a:p>
            <a:r>
              <a:rPr lang="cs-CZ" dirty="0" smtClean="0"/>
              <a:t>Měření dešťových srážek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06088" y="834549"/>
            <a:ext cx="8237206" cy="801068"/>
          </a:xfrm>
        </p:spPr>
        <p:txBody>
          <a:bodyPr>
            <a:normAutofit fontScale="47500" lnSpcReduction="20000"/>
          </a:bodyPr>
          <a:lstStyle/>
          <a:p>
            <a:r>
              <a:rPr lang="cs-CZ" sz="3300" dirty="0" smtClean="0"/>
              <a:t>Dešťové srážky měříme DEŠŤOMĚREM (srážkoměrem) v mm (mm= 1l/m2</a:t>
            </a:r>
            <a:r>
              <a:rPr lang="cs-CZ" sz="3300" dirty="0"/>
              <a:t>)</a:t>
            </a:r>
            <a:endParaRPr lang="cs-CZ" sz="3300" dirty="0" smtClean="0"/>
          </a:p>
          <a:p>
            <a:endParaRPr lang="cs-CZ" dirty="0" smtClean="0"/>
          </a:p>
          <a:p>
            <a:r>
              <a:rPr lang="cs-CZ" dirty="0" smtClean="0"/>
              <a:t>	 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97325" y="1815894"/>
            <a:ext cx="5221424" cy="39160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09093" y="1538585"/>
            <a:ext cx="1991251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Druhy srážek:</a:t>
            </a:r>
          </a:p>
          <a:p>
            <a:r>
              <a:rPr lang="cs-CZ" dirty="0" smtClean="0"/>
              <a:t> - kapalné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/>
              <a:t>d</a:t>
            </a:r>
            <a:r>
              <a:rPr lang="cs-CZ" dirty="0" smtClean="0"/>
              <a:t>éšť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/>
              <a:t>m</a:t>
            </a:r>
            <a:r>
              <a:rPr lang="cs-CZ" dirty="0" smtClean="0"/>
              <a:t>rholení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dirty="0"/>
              <a:t>r</a:t>
            </a:r>
            <a:r>
              <a:rPr lang="cs-CZ" dirty="0" smtClean="0"/>
              <a:t>osa</a:t>
            </a:r>
          </a:p>
          <a:p>
            <a:endParaRPr lang="cs-CZ" dirty="0"/>
          </a:p>
          <a:p>
            <a:r>
              <a:rPr lang="cs-CZ" dirty="0" smtClean="0"/>
              <a:t> - tuhé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níh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k</a:t>
            </a:r>
            <a:r>
              <a:rPr lang="cs-CZ" dirty="0" smtClean="0"/>
              <a:t>roupy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ámraza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l</a:t>
            </a:r>
            <a:r>
              <a:rPr lang="cs-CZ" dirty="0" smtClean="0"/>
              <a:t>edovka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a</a:t>
            </a:r>
            <a:r>
              <a:rPr lang="cs-CZ" dirty="0" smtClean="0"/>
              <a:t>td.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- srážky smíšené</a:t>
            </a:r>
          </a:p>
          <a:p>
            <a:r>
              <a:rPr lang="cs-CZ" dirty="0"/>
              <a:t> </a:t>
            </a:r>
            <a:r>
              <a:rPr lang="cs-CZ" dirty="0" smtClean="0"/>
              <a:t>        </a:t>
            </a:r>
          </a:p>
        </p:txBody>
      </p:sp>
      <mc:AlternateContent xmlns:mc="http://schemas.openxmlformats.org/markup-compatibility/2006">
        <mc:Choice xmlns:p14="http://schemas.microsoft.com/office/powerpoint/2010/main" xmlns="" Requires="p14">
          <p:contentPart p14:bwMode="auto" r:id="rId3">
            <p14:nvContentPartPr>
              <p14:cNvPr id="9" name="Rukopis 8"/>
              <p14:cNvContentPartPr/>
              <p14:nvPr/>
            </p14:nvContentPartPr>
            <p14:xfrm>
              <a:off x="8629560" y="2752920"/>
              <a:ext cx="2372040" cy="885960"/>
            </p14:xfrm>
          </p:contentPart>
        </mc:Choice>
        <mc:Fallback>
          <p:pic>
            <p:nvPicPr>
              <p:cNvPr id="9" name="Rukopis 8"/>
              <p:cNvPicPr/>
              <p:nvPr/>
            </p:nvPicPr>
            <p:blipFill>
              <a:blip r:embed="rId4" cstate="print"/>
              <a:stretch>
                <a:fillRect/>
              </a:stretch>
            </p:blipFill>
            <p:spPr>
              <a:xfrm>
                <a:off x="8620200" y="2743560"/>
                <a:ext cx="2390760" cy="904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xmlns="" val="3936552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06088" y="43987"/>
            <a:ext cx="9031868" cy="888702"/>
          </a:xfrm>
          <a:noFill/>
        </p:spPr>
        <p:txBody>
          <a:bodyPr/>
          <a:lstStyle/>
          <a:p>
            <a:r>
              <a:rPr lang="cs-CZ" dirty="0" smtClean="0"/>
              <a:t>Měření teploty vzduchu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06088" y="834549"/>
            <a:ext cx="8237206" cy="715974"/>
          </a:xfrm>
        </p:spPr>
        <p:txBody>
          <a:bodyPr/>
          <a:lstStyle/>
          <a:p>
            <a:r>
              <a:rPr lang="cs-CZ" dirty="0" smtClean="0"/>
              <a:t>Teplotu vzduchu měříme pomocí TEPLOMĚRU ve stupních Celsia (°C).</a:t>
            </a: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02" r="6208"/>
          <a:stretch/>
        </p:blipFill>
        <p:spPr>
          <a:xfrm>
            <a:off x="8150915" y="1192536"/>
            <a:ext cx="3766336" cy="357606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71790" y="2019600"/>
            <a:ext cx="3414501" cy="45526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772732" y="2176530"/>
            <a:ext cx="21082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Teplota vzduchu:</a:t>
            </a:r>
          </a:p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58347009"/>
              </p:ext>
            </p:extLst>
          </p:nvPr>
        </p:nvGraphicFramePr>
        <p:xfrm>
          <a:off x="238056" y="2777902"/>
          <a:ext cx="4041254" cy="2961906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2020627"/>
                <a:gridCol w="2020627"/>
              </a:tblGrid>
              <a:tr h="37087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pod -30°C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mrazivo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7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-20°C</a:t>
                      </a:r>
                      <a:r>
                        <a:rPr lang="cs-CZ" baseline="0" dirty="0" smtClean="0">
                          <a:solidFill>
                            <a:srgbClr val="0070C0"/>
                          </a:solidFill>
                        </a:rPr>
                        <a:t> až -30°C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velký chlad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-5°C až</a:t>
                      </a:r>
                      <a:r>
                        <a:rPr lang="cs-CZ" baseline="0" dirty="0" smtClean="0">
                          <a:solidFill>
                            <a:srgbClr val="0070C0"/>
                          </a:solidFill>
                        </a:rPr>
                        <a:t> -20°C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chlad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7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5°C až</a:t>
                      </a:r>
                      <a:r>
                        <a:rPr lang="cs-CZ" baseline="0" dirty="0" smtClean="0">
                          <a:solidFill>
                            <a:srgbClr val="0070C0"/>
                          </a:solidFill>
                        </a:rPr>
                        <a:t> -5°C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mírný</a:t>
                      </a:r>
                      <a:r>
                        <a:rPr lang="cs-CZ" baseline="0" dirty="0" smtClean="0">
                          <a:solidFill>
                            <a:srgbClr val="0070C0"/>
                          </a:solidFill>
                        </a:rPr>
                        <a:t> chlad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7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5°C až 19°C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pohoda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7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19°C až 24°C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teplo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7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24°C až 33°C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horko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7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nad 33°C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velké horko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mc:AlternateContent xmlns:mc="http://schemas.openxmlformats.org/markup-compatibility/2006">
        <mc:Choice xmlns:p14="http://schemas.microsoft.com/office/powerpoint/2010/main" xmlns="" Requires="p14">
          <p:contentPart p14:bwMode="auto" r:id="rId4">
            <p14:nvContentPartPr>
              <p14:cNvPr id="8" name="Rukopis 7"/>
              <p14:cNvContentPartPr/>
              <p14:nvPr/>
            </p14:nvContentPartPr>
            <p14:xfrm>
              <a:off x="3181320" y="2019600"/>
              <a:ext cx="360" cy="360"/>
            </p14:xfrm>
          </p:contentPart>
        </mc:Choice>
        <mc:Fallback>
          <p:pic>
            <p:nvPicPr>
              <p:cNvPr id="8" name="Rukopis 7"/>
              <p:cNvPicPr/>
              <p:nvPr/>
            </p:nvPicPr>
            <p:blipFill>
              <a:blip r:embed="rId5" cstate="print"/>
              <a:stretch>
                <a:fillRect/>
              </a:stretch>
            </p:blipFill>
            <p:spPr>
              <a:xfrm>
                <a:off x="3171960" y="201024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xmlns="" val="2892943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6400" y="607763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rvky 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Poznávací schopnosti</a:t>
            </a:r>
          </a:p>
          <a:p>
            <a:pPr marL="45720" indent="0"/>
            <a:r>
              <a:rPr lang="cs-CZ" dirty="0" smtClean="0"/>
              <a:t>  Integrovaný </a:t>
            </a:r>
            <a:r>
              <a:rPr lang="cs-CZ" dirty="0"/>
              <a:t>blok</a:t>
            </a:r>
            <a:r>
              <a:rPr lang="cs-CZ" dirty="0" smtClean="0"/>
              <a:t>: Poznatky, sociální informovanost</a:t>
            </a:r>
          </a:p>
          <a:p>
            <a:pPr marL="45720" indent="0"/>
            <a:r>
              <a:rPr lang="cs-CZ" dirty="0" smtClean="0"/>
              <a:t>  Téma: </a:t>
            </a:r>
            <a:r>
              <a:rPr lang="cs-CZ" dirty="0" err="1" smtClean="0"/>
              <a:t>Meteostanice</a:t>
            </a:r>
            <a:endParaRPr lang="cs-CZ" dirty="0" smtClean="0"/>
          </a:p>
          <a:p>
            <a:pPr marL="45720" indent="0"/>
            <a:r>
              <a:rPr lang="cs-CZ" dirty="0" smtClean="0"/>
              <a:t>  Konkretizované výstupy: Seznámit děti s využitím </a:t>
            </a:r>
            <a:r>
              <a:rPr lang="cs-CZ" dirty="0" err="1" smtClean="0"/>
              <a:t>meteostanice</a:t>
            </a:r>
            <a:r>
              <a:rPr lang="cs-CZ" dirty="0" smtClean="0"/>
              <a:t> pro pozorování a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sledování proměn počasí, mít poznatky o přírodě o přírodních jevech a dějích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Naučit děti využívat jednotlivé části </a:t>
            </a:r>
            <a:r>
              <a:rPr lang="cs-CZ" dirty="0" err="1" smtClean="0"/>
              <a:t>meteostanice</a:t>
            </a:r>
            <a:r>
              <a:rPr lang="cs-CZ" dirty="0" smtClean="0"/>
              <a:t> pro zkoumání počasí, seznámit s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cizími pojmy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89212" y="6313937"/>
            <a:ext cx="761999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 autorky</a:t>
            </a:r>
          </a:p>
          <a:p>
            <a:r>
              <a:rPr lang="cs-CZ" dirty="0" smtClean="0">
                <a:hlinkClick r:id="rId2"/>
              </a:rPr>
              <a:t>www.in-pocasi.cz/aktualni-pocasi/teplota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www.garni-meteo.cz/cz/meteorologie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89212" y="6235356"/>
            <a:ext cx="7620660" cy="359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05971" y="599124"/>
            <a:ext cx="8775060" cy="74244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56448" y="1560394"/>
            <a:ext cx="8915400" cy="3777622"/>
          </a:xfrm>
        </p:spPr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dirty="0" smtClean="0"/>
              <a:t>Seznámíme děti s </a:t>
            </a:r>
            <a:r>
              <a:rPr lang="cs-CZ" dirty="0" err="1" smtClean="0"/>
              <a:t>meteostanicí</a:t>
            </a:r>
            <a:r>
              <a:rPr lang="cs-CZ" dirty="0" smtClean="0"/>
              <a:t>, jejími jednotlivými částmi (přístroji) a </a:t>
            </a:r>
            <a:r>
              <a:rPr lang="cs-CZ" dirty="0" smtClean="0"/>
              <a:t>vysvětlíme, </a:t>
            </a:r>
            <a:r>
              <a:rPr lang="cs-CZ" dirty="0" smtClean="0"/>
              <a:t>k jakému měření se používají</a:t>
            </a:r>
          </a:p>
          <a:p>
            <a:r>
              <a:rPr lang="cs-CZ" dirty="0" smtClean="0"/>
              <a:t>Snímek č. 3 –seznámíme děti s přístrojem pro měření rychlosti větru</a:t>
            </a:r>
          </a:p>
          <a:p>
            <a:r>
              <a:rPr lang="cs-CZ" dirty="0" smtClean="0"/>
              <a:t>Snímek č. 4 – seznámíme děti s odměrkou pro měření srážek</a:t>
            </a:r>
          </a:p>
          <a:p>
            <a:r>
              <a:rPr lang="cs-CZ" dirty="0" smtClean="0"/>
              <a:t>Snímek č. 5 – seznámíme děti s teploměrem pro měření teploty vzduchu</a:t>
            </a:r>
          </a:p>
          <a:p>
            <a:r>
              <a:rPr lang="cs-CZ" dirty="0" smtClean="0"/>
              <a:t>Najdeme s dětmi vhodné místo pro umístění </a:t>
            </a:r>
            <a:r>
              <a:rPr lang="cs-CZ" dirty="0" err="1" smtClean="0"/>
              <a:t>meteostanice</a:t>
            </a:r>
            <a:r>
              <a:rPr lang="cs-CZ" dirty="0" smtClean="0"/>
              <a:t> na školní zahradě</a:t>
            </a:r>
          </a:p>
          <a:p>
            <a:r>
              <a:rPr lang="cs-CZ" dirty="0" smtClean="0"/>
              <a:t>S dětmi průběžně pozorujeme počasí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 smtClean="0"/>
              <a:t>Dětská </a:t>
            </a:r>
            <a:r>
              <a:rPr lang="cs-CZ" dirty="0" err="1" smtClean="0"/>
              <a:t>meteostanice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89212" y="6290187"/>
            <a:ext cx="761999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1567904" y="334282"/>
            <a:ext cx="8641307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Stébla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Stébla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370</Words>
  <Application>Microsoft Office PowerPoint</Application>
  <PresentationFormat>Vlastní</PresentationFormat>
  <Paragraphs>84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Stébla</vt:lpstr>
      <vt:lpstr>Dokument</vt:lpstr>
      <vt:lpstr>METEOSTANICE</vt:lpstr>
      <vt:lpstr>Zkoumání počasí pomocí  dětské meteostanice</vt:lpstr>
      <vt:lpstr>Měření rychlosti větru</vt:lpstr>
      <vt:lpstr>Měření dešťových srážek</vt:lpstr>
      <vt:lpstr>Měření teploty vzduchu</vt:lpstr>
      <vt:lpstr>Prvky polytechnické výchovy</vt:lpstr>
      <vt:lpstr>Použité zdroje</vt:lpstr>
      <vt:lpstr>Metodický postup   </vt:lpstr>
      <vt:lpstr>Materiály, pomůcky 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2015-04-02T10:15:41Z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