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>
        <p:scale>
          <a:sx n="60" d="100"/>
          <a:sy n="60" d="100"/>
        </p:scale>
        <p:origin x="-78" y="-3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271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489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010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973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053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391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985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648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65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020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012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DBEE3F-0C0F-47DF-B8E7-C4F422444E1B}" type="datetimeFigureOut">
              <a:rPr lang="cs-CZ" smtClean="0"/>
              <a:t>2.4.2015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68F51EE4-C8F2-407F-9941-661C8E972E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66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http://upload.wikimedia.org/wikipedia/commons/thumb/5/55/Nicotiana_tabacum_001.JPG/450px-Nicotiana_tabacum_001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7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ommons.wikimedia.org/wiki/upload.wikimedia.org/wikipedia/commons/c/ca/Cigaret-5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http://upload.wikimedia.org/wikipedia/commons/thumb/c/ca/Cigaret-5.jpg/800px-Cigaret-5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KOUŘENÍ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Autor: Jan Pecka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7615" y="1472347"/>
            <a:ext cx="4143601" cy="36132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75781" y="5260931"/>
            <a:ext cx="85254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Autorem </a:t>
            </a:r>
            <a:r>
              <a:rPr lang="cs-CZ" dirty="0" smtClean="0"/>
              <a:t>materiálu je </a:t>
            </a:r>
            <a:r>
              <a:rPr lang="cs-CZ" dirty="0" smtClean="0"/>
              <a:t>Jan Pecka. Jeho použití, upravování je legální. Materiál je určen pro server DUMY.cz.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856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xfrm>
            <a:off x="3933172" y="0"/>
            <a:ext cx="7251295" cy="7277622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1800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První zmínky o používání tabáku se datují již do období 6000 let před naším letopočtem, kdy byl používán při náboženských obřadech a rituálech.</a:t>
            </a:r>
            <a:endParaRPr lang="cs-CZ" sz="1400" dirty="0" smtClean="0">
              <a:solidFill>
                <a:schemeClr val="tx1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1800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Na evropském kontinentu se začal tabák rozšiřovat po objevení Ameriky. </a:t>
            </a:r>
            <a:endParaRPr lang="cs-CZ" sz="1400" dirty="0" smtClean="0">
              <a:solidFill>
                <a:schemeClr val="tx1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1800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Ze své výpravy přivezl Kryštof Kolumbus kromě drahých kamenů a  </a:t>
            </a:r>
            <a:r>
              <a:rPr lang="cs-CZ" sz="1800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zlata </a:t>
            </a:r>
            <a:r>
              <a:rPr lang="cs-CZ" sz="1800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také celou řadu produktů, které se postupně rozšířily po celé Evropě a staly se součástí běžného života všech vrstev obyvatelstva – např. brambory. Také tabák  představoval jednu z mnoha věcí, která se postupem času rozšířila. </a:t>
            </a:r>
            <a:endParaRPr lang="cs-CZ" sz="1400" i="1" dirty="0" smtClean="0">
              <a:solidFill>
                <a:schemeClr val="tx1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1800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V Evropě se zpočátku kouření tabáku využívalo k léčení – např. při migréně nebo bolení zubů. (K léčbě ho využíval i Jean Nicot, francouzský vyslanec v Portugalsku, který se stal tak nadšeným propagátorem tabáku, že dal jméno návykové látce v něm obsažené).</a:t>
            </a:r>
            <a:endParaRPr lang="cs-CZ" sz="1400" dirty="0" smtClean="0">
              <a:solidFill>
                <a:schemeClr val="tx1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1800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Kouření získávalo stále více příznivců. K masovému rozšíření dochází na konci 19. století, k čemuž dále napomohly volně umístěné  automaty na cigarety (cigarety se staly lehce dostupné). Další rozvoj kouření </a:t>
            </a:r>
            <a:r>
              <a:rPr lang="cs-CZ" sz="1800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podpořila i </a:t>
            </a:r>
            <a:r>
              <a:rPr lang="cs-CZ" sz="1800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válečná léta, kdy byly cigarety rozdávány vojákům. V průběhu  20. století se stalo kouření symbolem určitého společenského image, na čemž měla velký podíl i filmová tvorba.</a:t>
            </a:r>
            <a:endParaRPr lang="cs-CZ" sz="1600" dirty="0" smtClean="0">
              <a:solidFill>
                <a:schemeClr val="tx1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723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Pole s tabákem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pSp>
        <p:nvGrpSpPr>
          <p:cNvPr id="4" name="Group 9"/>
          <p:cNvGrpSpPr>
            <a:grpSpLocks/>
          </p:cNvGrpSpPr>
          <p:nvPr/>
        </p:nvGrpSpPr>
        <p:grpSpPr bwMode="auto">
          <a:xfrm>
            <a:off x="3869268" y="864108"/>
            <a:ext cx="7315200" cy="5120640"/>
            <a:chOff x="2928" y="1728"/>
            <a:chExt cx="2112" cy="1872"/>
          </a:xfrm>
        </p:grpSpPr>
        <p:pic>
          <p:nvPicPr>
            <p:cNvPr id="5" name="Picture 5" descr="File:Nicotiana tabacum 001.JPG"/>
            <p:cNvPicPr>
              <a:picLocks noChangeAspect="1" noChangeArrowheads="1"/>
            </p:cNvPicPr>
            <p:nvPr/>
          </p:nvPicPr>
          <p:blipFill>
            <a:blip r:embed="rId2" r:link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28" y="1728"/>
              <a:ext cx="2100" cy="1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7"/>
            <p:cNvSpPr>
              <a:spLocks noChangeArrowheads="1"/>
            </p:cNvSpPr>
            <p:nvPr/>
          </p:nvSpPr>
          <p:spPr bwMode="auto">
            <a:xfrm>
              <a:off x="2976" y="3408"/>
              <a:ext cx="2064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lvl1pPr marL="342900" indent="-3429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lnSpc>
                  <a:spcPct val="90000"/>
                </a:lnSpc>
                <a:spcBef>
                  <a:spcPct val="20000"/>
                </a:spcBef>
              </a:pPr>
              <a:r>
                <a:rPr lang="en-US" sz="1600" b="1" i="1" dirty="0" smtClean="0">
                  <a:cs typeface="Times New Roman" panose="02020603050405020304" pitchFamily="18" charset="0"/>
                </a:rPr>
                <a:t>Pole </a:t>
              </a:r>
              <a:r>
                <a:rPr lang="en-US" sz="1600" b="1" i="1" dirty="0">
                  <a:cs typeface="Times New Roman" panose="02020603050405020304" pitchFamily="18" charset="0"/>
                </a:rPr>
                <a:t>s  tab</a:t>
              </a:r>
              <a:r>
                <a:rPr lang="cs-CZ" sz="1600" b="1" i="1" dirty="0"/>
                <a:t>á</a:t>
              </a:r>
              <a:r>
                <a:rPr lang="en-US" sz="1600" b="1" i="1" dirty="0" err="1" smtClean="0">
                  <a:cs typeface="Times New Roman" panose="02020603050405020304" pitchFamily="18" charset="0"/>
                </a:rPr>
                <a:t>kem</a:t>
              </a:r>
              <a:endParaRPr lang="cs-CZ" sz="1400" i="1" dirty="0"/>
            </a:p>
            <a:p>
              <a:pPr eaLnBrk="1" hangingPunct="1">
                <a:lnSpc>
                  <a:spcPct val="90000"/>
                </a:lnSpc>
                <a:spcBef>
                  <a:spcPct val="20000"/>
                </a:spcBef>
              </a:pPr>
              <a:endParaRPr lang="cs-CZ" sz="1400" b="1" i="1" dirty="0"/>
            </a:p>
            <a:p>
              <a:pPr eaLnBrk="1" hangingPunct="1">
                <a:lnSpc>
                  <a:spcPct val="90000"/>
                </a:lnSpc>
                <a:spcBef>
                  <a:spcPct val="20000"/>
                </a:spcBef>
              </a:pPr>
              <a:r>
                <a:rPr lang="cs-CZ" sz="1400" b="1" dirty="0">
                  <a:cs typeface="Times New Roman" panose="02020603050405020304" pitchFamily="18" charset="0"/>
                </a:rPr>
                <a:t> </a:t>
              </a:r>
              <a:r>
                <a:rPr lang="cs-CZ" sz="1400" dirty="0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3526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Kouření</a:t>
            </a:r>
            <a:endParaRPr lang="cs-CZ" dirty="0"/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xfrm>
            <a:off x="3908122" y="325677"/>
            <a:ext cx="7276346" cy="6532323"/>
          </a:xfrm>
        </p:spPr>
        <p:txBody>
          <a:bodyPr/>
          <a:lstStyle/>
          <a:p>
            <a:pPr marL="825500" indent="-533400" eaLnBrk="1" hangingPunct="1">
              <a:lnSpc>
                <a:spcPct val="90000"/>
              </a:lnSpc>
            </a:pPr>
            <a:r>
              <a:rPr lang="cs-CZ" sz="16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Kouření je činnost, při níž se spalováním tabáku  uvolňují látky, které pak kuřáci vdechují  prostřednictvím kouře.</a:t>
            </a:r>
          </a:p>
          <a:p>
            <a:pPr marL="825500" indent="-533400" eaLnBrk="1" hangingPunct="1">
              <a:lnSpc>
                <a:spcPct val="90000"/>
              </a:lnSpc>
            </a:pPr>
            <a:endParaRPr lang="cs-CZ" sz="1600" b="1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25500" indent="-533400" eaLnBrk="1" hangingPunct="1">
              <a:lnSpc>
                <a:spcPct val="90000"/>
              </a:lnSpc>
            </a:pPr>
            <a:r>
              <a:rPr lang="cs-CZ" sz="16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Složení tabákového kouře</a:t>
            </a:r>
            <a:br>
              <a:rPr lang="cs-CZ" sz="16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Tabákový kouř obsahuje čtyři až pět tisíc chemických  látek (asi 100 z nich je karcinogenních - z hlediska rizika způsobení rakoviny je zařazen do nejvyšší možné kategorie).</a:t>
            </a:r>
          </a:p>
          <a:p>
            <a:pPr marL="825500" indent="-533400" eaLnBrk="1" hangingPunct="1">
              <a:lnSpc>
                <a:spcPct val="90000"/>
              </a:lnSpc>
            </a:pPr>
            <a:endParaRPr lang="cs-CZ" sz="16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25500" indent="-533400" eaLnBrk="1" hangingPunct="1">
              <a:lnSpc>
                <a:spcPct val="90000"/>
              </a:lnSpc>
            </a:pPr>
            <a:r>
              <a:rPr lang="cs-CZ" sz="16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Toxické látky v tabákovém kouři</a:t>
            </a:r>
            <a:r>
              <a:rPr lang="cs-CZ" sz="16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řadíme do čtyř základních kategorií – všechny poškozují lidský organismus:</a:t>
            </a:r>
          </a:p>
          <a:p>
            <a:pPr marL="825500" indent="-533400" eaLnBrk="1" hangingPunct="1">
              <a:lnSpc>
                <a:spcPct val="90000"/>
              </a:lnSpc>
              <a:buFontTx/>
              <a:buAutoNum type="alphaLcParenR"/>
            </a:pPr>
            <a:r>
              <a:rPr lang="cs-CZ" sz="1600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nikotin</a:t>
            </a:r>
            <a:r>
              <a:rPr lang="cs-CZ" sz="16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je návykový, má vliv na mozek a na srdeční cévní systém</a:t>
            </a:r>
          </a:p>
          <a:p>
            <a:pPr marL="825500" indent="-533400" eaLnBrk="1" hangingPunct="1">
              <a:lnSpc>
                <a:spcPct val="90000"/>
              </a:lnSpc>
              <a:buFontTx/>
              <a:buAutoNum type="alphaLcParenR"/>
            </a:pPr>
            <a:r>
              <a:rPr lang="cs-CZ" sz="1600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dehty </a:t>
            </a:r>
            <a:r>
              <a:rPr lang="cs-CZ" sz="16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vyvolávají rakovinu</a:t>
            </a:r>
          </a:p>
          <a:p>
            <a:pPr marL="825500" indent="-533400" eaLnBrk="1" hangingPunct="1">
              <a:lnSpc>
                <a:spcPct val="90000"/>
              </a:lnSpc>
              <a:buFontTx/>
              <a:buAutoNum type="alphaLcParenR"/>
            </a:pPr>
            <a:r>
              <a:rPr lang="cs-CZ" sz="1600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dráždivé látky</a:t>
            </a:r>
            <a:r>
              <a:rPr lang="cs-CZ" sz="16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způsobují chronickou bronchitidu</a:t>
            </a:r>
          </a:p>
          <a:p>
            <a:pPr marL="825500" indent="-533400" eaLnBrk="1" hangingPunct="1">
              <a:lnSpc>
                <a:spcPct val="90000"/>
              </a:lnSpc>
              <a:buFontTx/>
              <a:buAutoNum type="alphaLcParenR"/>
            </a:pPr>
            <a:r>
              <a:rPr lang="cs-CZ" sz="1600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oxid uhelnatý (CO)</a:t>
            </a:r>
            <a:r>
              <a:rPr lang="cs-CZ" sz="16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snižuje kapacitu krve pro kyslík přiváděny ke tkáním, podílí se na vzniku kardiovaskulárních onemocnění</a:t>
            </a:r>
          </a:p>
          <a:p>
            <a:pPr marL="825500" indent="-533400" eaLnBrk="1" hangingPunct="1">
              <a:lnSpc>
                <a:spcPct val="90000"/>
              </a:lnSpc>
            </a:pPr>
            <a:endParaRPr lang="cs-CZ" sz="16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25500" indent="-533400" eaLnBrk="1" hangingPunct="1">
              <a:lnSpc>
                <a:spcPct val="90000"/>
              </a:lnSpc>
            </a:pPr>
            <a:endParaRPr lang="cs-CZ" sz="14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25500" indent="-533400" eaLnBrk="1" hangingPunct="1">
              <a:lnSpc>
                <a:spcPct val="90000"/>
              </a:lnSpc>
            </a:pPr>
            <a:endParaRPr lang="cs-CZ" sz="14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7401" y="1026490"/>
            <a:ext cx="1035569" cy="101203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2492" y="3251043"/>
            <a:ext cx="1769733" cy="154320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9620" y="5611765"/>
            <a:ext cx="1637359" cy="12280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5965" y="5406497"/>
            <a:ext cx="1217005" cy="121700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722737"/>
            <a:ext cx="3353284" cy="31003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5635"/>
            <a:ext cx="3100365" cy="1819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101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Kouření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.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793568" y="3269439"/>
            <a:ext cx="3810000" cy="1828800"/>
          </a:xfrm>
          <a:prstGeom prst="rect">
            <a:avLst/>
          </a:prstGeom>
        </p:spPr>
        <p:txBody>
          <a:bodyPr/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b="1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Varianty kouření tabáku:</a:t>
            </a: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         cigareta</a:t>
            </a: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         dýmka                                           </a:t>
            </a: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         doutník</a:t>
            </a: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         vodní dýmka</a:t>
            </a:r>
          </a:p>
          <a:p>
            <a:endParaRPr lang="cs-CZ" b="1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3494762" y="864108"/>
            <a:ext cx="8223106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90500" indent="2667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1" eaLnBrk="1" hangingPunct="1">
              <a:lnSpc>
                <a:spcPct val="90000"/>
              </a:lnSpc>
              <a:spcBef>
                <a:spcPct val="50000"/>
              </a:spcBef>
              <a:buFontTx/>
              <a:buChar char="•"/>
            </a:pPr>
            <a:r>
              <a:rPr lang="cs-CZ" sz="1800" b="1" dirty="0">
                <a:cs typeface="Times New Roman" panose="02020603050405020304" pitchFamily="18" charset="0"/>
              </a:rPr>
              <a:t>Kouření:</a:t>
            </a:r>
            <a:endParaRPr lang="cs-CZ" sz="1800" dirty="0"/>
          </a:p>
          <a:p>
            <a:pPr eaLnBrk="1" hangingPunct="1">
              <a:lnSpc>
                <a:spcPct val="90000"/>
              </a:lnSpc>
              <a:spcBef>
                <a:spcPct val="50000"/>
              </a:spcBef>
            </a:pPr>
            <a:r>
              <a:rPr lang="cs-CZ" sz="1800" dirty="0" smtClean="0">
                <a:cs typeface="Times New Roman" panose="02020603050405020304" pitchFamily="18" charset="0"/>
              </a:rPr>
              <a:t>-</a:t>
            </a:r>
            <a:r>
              <a:rPr lang="cs-CZ" sz="1800" u="sng" dirty="0" smtClean="0">
                <a:cs typeface="Times New Roman" panose="02020603050405020304" pitchFamily="18" charset="0"/>
              </a:rPr>
              <a:t>aktivní</a:t>
            </a:r>
            <a:r>
              <a:rPr lang="cs-CZ" sz="1800" dirty="0" smtClean="0">
                <a:cs typeface="Times New Roman" panose="02020603050405020304" pitchFamily="18" charset="0"/>
              </a:rPr>
              <a:t> </a:t>
            </a:r>
            <a:r>
              <a:rPr lang="cs-CZ" sz="1800" dirty="0">
                <a:cs typeface="Times New Roman" panose="02020603050405020304" pitchFamily="18" charset="0"/>
              </a:rPr>
              <a:t>– kuřák sám rozhoduje o užívání tabákových výrobků,  působení jejich toxických účinků a vlivu na svůj organismus; je producentem tabákového </a:t>
            </a:r>
            <a:r>
              <a:rPr lang="cs-CZ" sz="1800" dirty="0" smtClean="0">
                <a:cs typeface="Times New Roman" panose="02020603050405020304" pitchFamily="18" charset="0"/>
              </a:rPr>
              <a:t>kouře</a:t>
            </a:r>
          </a:p>
          <a:p>
            <a:pPr marL="0" lvl="1" indent="0" eaLnBrk="1" hangingPunct="1">
              <a:lnSpc>
                <a:spcPct val="90000"/>
              </a:lnSpc>
              <a:spcBef>
                <a:spcPct val="50000"/>
              </a:spcBef>
            </a:pPr>
            <a:r>
              <a:rPr lang="cs-CZ" sz="1800" dirty="0" smtClean="0"/>
              <a:t>- </a:t>
            </a:r>
            <a:r>
              <a:rPr lang="cs-CZ" sz="1800" u="sng" dirty="0" smtClean="0">
                <a:cs typeface="Times New Roman" panose="02020603050405020304" pitchFamily="18" charset="0"/>
              </a:rPr>
              <a:t>pasivní</a:t>
            </a:r>
            <a:r>
              <a:rPr lang="cs-CZ" sz="1800" u="sng" dirty="0" smtClean="0"/>
              <a:t> </a:t>
            </a:r>
            <a:r>
              <a:rPr lang="cs-CZ" sz="1800" dirty="0" smtClean="0">
                <a:cs typeface="Times New Roman" panose="02020603050405020304" pitchFamily="18" charset="0"/>
              </a:rPr>
              <a:t>- nedobrovolná konzumace tabákového kouře (produktu kouření kuřáka)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</a:pPr>
            <a:endParaRPr lang="cs-CZ" sz="1800" dirty="0">
              <a:cs typeface="Times New Roman" panose="02020603050405020304" pitchFamily="18" charset="0"/>
            </a:endParaRPr>
          </a:p>
        </p:txBody>
      </p:sp>
      <p:pic>
        <p:nvPicPr>
          <p:cNvPr id="7" name="Picture 11" descr="File:Cigaret-5.jpg">
            <a:hlinkClick r:id="rId2"/>
          </p:cNvPr>
          <p:cNvPicPr>
            <a:picLocks noChangeAspect="1" noChangeArrowheads="1"/>
          </p:cNvPicPr>
          <p:nvPr/>
        </p:nvPicPr>
        <p:blipFill>
          <a:blip r:embed="rId3" r:link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5468" y="3061940"/>
            <a:ext cx="3048000" cy="191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197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/>
      <p:bldP spid="5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Kouření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Proč tolik lidí kouří?</a:t>
            </a:r>
            <a:endParaRPr lang="cs-CZ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cs-CZ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cs-CZ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Tabák je:</a:t>
            </a:r>
          </a:p>
          <a:p>
            <a:pPr>
              <a:buFontTx/>
              <a:buChar char="–"/>
            </a:pPr>
            <a:r>
              <a:rPr lang="cs-CZ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široce dostupný</a:t>
            </a:r>
          </a:p>
          <a:p>
            <a:pPr>
              <a:buFontTx/>
              <a:buChar char="–"/>
            </a:pPr>
            <a:r>
              <a:rPr lang="cs-CZ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relativně levný</a:t>
            </a:r>
          </a:p>
          <a:p>
            <a:pPr>
              <a:buFontTx/>
              <a:buChar char="–"/>
            </a:pPr>
            <a:r>
              <a:rPr lang="cs-CZ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legální</a:t>
            </a:r>
          </a:p>
          <a:p>
            <a:pPr>
              <a:buFontTx/>
              <a:buChar char="–"/>
            </a:pPr>
            <a:r>
              <a:rPr lang="cs-CZ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prvotní účinky posilují produkci stresových hormonů, které zvyšují příliv energie </a:t>
            </a:r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navozují příjemnou náladu</a:t>
            </a:r>
          </a:p>
          <a:p>
            <a:pPr>
              <a:buNone/>
            </a:pPr>
            <a:endParaRPr lang="cs-CZ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Situace, kdy lidé kouří:</a:t>
            </a:r>
            <a:endParaRPr lang="cs-CZ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Tx/>
              <a:buChar char="–"/>
            </a:pPr>
            <a:r>
              <a:rPr lang="cs-CZ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pozitivní – jídlo, pití kávy, společenská událost, telefonování</a:t>
            </a:r>
          </a:p>
          <a:p>
            <a:pPr>
              <a:buFontTx/>
              <a:buChar char="–"/>
            </a:pPr>
            <a:r>
              <a:rPr lang="cs-CZ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negativní – stres, krizové situace </a:t>
            </a:r>
          </a:p>
          <a:p>
            <a:endParaRPr lang="cs-CZ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878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715" y="-14068"/>
            <a:ext cx="4837194" cy="355735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030" y="2154415"/>
            <a:ext cx="3502543" cy="234962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3132" y="4412264"/>
            <a:ext cx="3212337" cy="24761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6321" y="10350"/>
            <a:ext cx="3420207" cy="213915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8078" y="4118604"/>
            <a:ext cx="3380647" cy="260591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2444" y="40490"/>
            <a:ext cx="3863877" cy="387997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23" y="3557353"/>
            <a:ext cx="4571429" cy="337142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50735" cy="3577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130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Kuřácká závislost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380200" y="1803748"/>
            <a:ext cx="5078000" cy="24733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just">
              <a:buFont typeface="Arial" panose="020B0604020202020204" pitchFamily="34" charset="0"/>
              <a:buChar char="•"/>
            </a:pPr>
            <a:r>
              <a:rPr lang="cs-CZ" b="1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psychosociální</a:t>
            </a:r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představuje touhu po manipulaci s předmětem, potřebu vypadat starší a zajímavější. Je často spojena s každodenními zvyky – např. ranní káva, cesta se spolužáky ze školy, návštěva společenská </a:t>
            </a:r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akce </a:t>
            </a:r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apod. nejsou možné bez cigarety v ruce. Cigareta je vnímána jako věc související s momentálním duševním stavem</a:t>
            </a:r>
            <a:endParaRPr lang="cs-CZ" sz="24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Tx/>
              <a:buNone/>
            </a:pPr>
            <a:endParaRPr lang="cs-CZ" sz="2400" dirty="0" smtClean="0"/>
          </a:p>
        </p:txBody>
      </p:sp>
      <p:sp>
        <p:nvSpPr>
          <p:cNvPr id="6" name="Rectangle 8"/>
          <p:cNvSpPr>
            <a:spLocks noChangeArrowheads="1"/>
          </p:cNvSpPr>
          <p:nvPr/>
        </p:nvSpPr>
        <p:spPr bwMode="auto">
          <a:xfrm>
            <a:off x="3380200" y="4277106"/>
            <a:ext cx="5078000" cy="2274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1" algn="just" eaLnBrk="1" hangingPunct="1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cs-CZ" sz="1800" b="1" u="sng" dirty="0">
                <a:cs typeface="Times New Roman" panose="02020603050405020304" pitchFamily="18" charset="0"/>
              </a:rPr>
              <a:t>fyzická (drogová)</a:t>
            </a:r>
            <a:r>
              <a:rPr lang="cs-CZ" sz="1800" dirty="0">
                <a:cs typeface="Times New Roman" panose="02020603050405020304" pitchFamily="18" charset="0"/>
              </a:rPr>
              <a:t> – závislost na nikotinu </a:t>
            </a:r>
            <a:r>
              <a:rPr lang="cs-CZ" sz="1800" dirty="0" smtClean="0">
                <a:cs typeface="Times New Roman" panose="02020603050405020304" pitchFamily="18" charset="0"/>
              </a:rPr>
              <a:t>  -vzniká </a:t>
            </a:r>
            <a:r>
              <a:rPr lang="cs-CZ" sz="1800" dirty="0">
                <a:cs typeface="Times New Roman" panose="02020603050405020304" pitchFamily="18" charset="0"/>
              </a:rPr>
              <a:t>velmi rychle. Nebezpečnost nikotinu spočívá především v tom, že je návykový. Člověk se na nikotinu stane drogově závislým a jeho závislost je v určitých ohledech srovnatelná se závislostí např. na heroinu či kokainu, nebo jiných psychotropních </a:t>
            </a:r>
            <a:r>
              <a:rPr lang="cs-CZ" sz="1800" dirty="0" smtClean="0">
                <a:cs typeface="Times New Roman" panose="02020603050405020304" pitchFamily="18" charset="0"/>
              </a:rPr>
              <a:t>látkách</a:t>
            </a:r>
            <a:r>
              <a:rPr lang="cs-CZ" sz="1600" dirty="0" smtClean="0"/>
              <a:t>.</a:t>
            </a:r>
            <a:r>
              <a:rPr lang="en-US" sz="1600" dirty="0" smtClean="0">
                <a:cs typeface="Times New Roman" panose="02020603050405020304" pitchFamily="18" charset="0"/>
              </a:rPr>
              <a:t> </a:t>
            </a:r>
            <a:endParaRPr lang="cs-CZ" sz="1600" dirty="0"/>
          </a:p>
          <a:p>
            <a:pPr lvl="1" eaLnBrk="1" hangingPunct="1">
              <a:lnSpc>
                <a:spcPct val="90000"/>
              </a:lnSpc>
              <a:spcBef>
                <a:spcPct val="20000"/>
              </a:spcBef>
            </a:pPr>
            <a:endParaRPr lang="cs-CZ" sz="1600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869268" y="550164"/>
            <a:ext cx="51133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cs-CZ" sz="1800" b="1" dirty="0"/>
              <a:t>Kuřácká závislost se projevuje ve dvou podobách</a:t>
            </a:r>
          </a:p>
        </p:txBody>
      </p:sp>
    </p:spTree>
    <p:extLst>
      <p:ext uri="{BB962C8B-B14F-4D97-AF65-F5344CB8AC3E}">
        <p14:creationId xmlns:p14="http://schemas.microsoft.com/office/powerpoint/2010/main" val="1987513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utoUpdateAnimBg="0"/>
      <p:bldP spid="6" grpId="0" autoUpdateAnimBg="0"/>
      <p:bldP spid="7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Kuřácká závislost</a:t>
            </a:r>
            <a:endParaRPr lang="cs-CZ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3869268" y="864108"/>
            <a:ext cx="8153400" cy="55984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Psychosociální závislost zpočátku převládá nad fyzickou – ta se začne projevovat až po určité době (přibližně dvou let).</a:t>
            </a:r>
          </a:p>
          <a:p>
            <a:endParaRPr lang="cs-CZ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Při psychosociální </a:t>
            </a:r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závislosti </a:t>
            </a:r>
            <a:r>
              <a:rPr lang="cs-CZ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 nedostavují žádné abstinenční příznaky v případě přerušení konzumace. Pokud abstinenční příznaky pociťujeme, jedná se již pravděpodobně fyzickou závislost.</a:t>
            </a:r>
          </a:p>
          <a:p>
            <a:endParaRPr lang="cs-CZ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Příznaky závislosti:</a:t>
            </a:r>
            <a:endParaRPr lang="cs-CZ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cs-CZ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zvyšuje se počet vykouřených cigaret</a:t>
            </a:r>
          </a:p>
          <a:p>
            <a:pPr lvl="1"/>
            <a:r>
              <a:rPr lang="cs-CZ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při přerušení kouření se dostavují abstinenční příznaky</a:t>
            </a:r>
          </a:p>
          <a:p>
            <a:pPr lvl="1"/>
            <a:r>
              <a:rPr lang="cs-CZ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neschopnost přestat kouření i přes snahu o jeho opakované ukončení</a:t>
            </a:r>
          </a:p>
          <a:p>
            <a:pPr lvl="1"/>
            <a:r>
              <a:rPr lang="cs-CZ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kouření i přes vědomí o jeho škodlivosti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333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Abstinenční příznaky</a:t>
            </a:r>
            <a:endParaRPr lang="cs-CZ" dirty="0"/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800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Pokud se člověk chce vymanit z jakékoliv závislosti, musí počítat s abstinenčními příznaky. Totéž platí i u kouření, kde při rozhodnutí o zanechání kouření dochází k nikotinovým abstinenčním příznakům. Nedostatek nikotinu vyvolává nepříjemné stavy: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podrážděnost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deprese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nervozita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úzkost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nespavost                     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neschopnost soustředění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zvýšená chuť k jídlu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bolesti hlavy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pokles schopnosti zvládat stresové a jiné zátěžové situace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touha po cigaretě</a:t>
            </a:r>
            <a:endParaRPr lang="cs-CZ" sz="1600" b="1" dirty="0" smtClean="0">
              <a:solidFill>
                <a:schemeClr val="tx1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8679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Nemoci způsobené kouřením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82652" y="-45282"/>
            <a:ext cx="7589498" cy="6939419"/>
          </a:xfrm>
        </p:spPr>
        <p:txBody>
          <a:bodyPr>
            <a:normAutofit fontScale="92500" lnSpcReduction="10000"/>
          </a:bodyPr>
          <a:lstStyle/>
          <a:p>
            <a:pPr marL="0" lvl="0" indent="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None/>
            </a:pPr>
            <a:r>
              <a:rPr lang="cs-CZ" sz="2400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Rakovina</a:t>
            </a:r>
            <a:r>
              <a:rPr lang="cs-CZ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plicní nádory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nádory v ústní dutině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nádory slinivky břišní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ledvin </a:t>
            </a: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močového měchýře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střev a </a:t>
            </a:r>
            <a:r>
              <a:rPr lang="cs-CZ" sz="2400" b="1" i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konečníku</a:t>
            </a:r>
            <a:endParaRPr lang="cs-CZ" sz="2400" b="1" i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None/>
            </a:pP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Kornatění tepen</a:t>
            </a:r>
            <a:endParaRPr lang="cs-CZ" sz="24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jejímž důsledkem jsou mozkové cévní příhody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srdeční </a:t>
            </a:r>
            <a:r>
              <a:rPr lang="cs-CZ" sz="2400" b="1" i="1" dirty="0" smtClean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infarkty</a:t>
            </a:r>
            <a:endParaRPr lang="cs-CZ" sz="2400" b="1" i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None/>
            </a:pPr>
            <a:r>
              <a:rPr lang="cs-CZ" sz="2400" b="1" u="sng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Kůže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kouření urychluje stárnutí pleti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zhoršuje její pružnost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tvoří se více vrásek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pleť povadlá a našedlá</a:t>
            </a:r>
          </a:p>
          <a:p>
            <a:pPr marL="0" lvl="0" indent="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None/>
            </a:pPr>
            <a:r>
              <a:rPr lang="cs-CZ" sz="2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Těhotenství</a:t>
            </a:r>
            <a:r>
              <a:rPr lang="cs-CZ" sz="24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vyšší pravděpodobnost potratu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nižší porodní hmotnosti dítěte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Ø"/>
            </a:pPr>
            <a:r>
              <a:rPr lang="cs-CZ" sz="2400" b="1" i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narození dítěte s vrozenými vývojovými vadami</a:t>
            </a:r>
          </a:p>
        </p:txBody>
      </p:sp>
    </p:spTree>
    <p:extLst>
      <p:ext uri="{BB962C8B-B14F-4D97-AF65-F5344CB8AC3E}">
        <p14:creationId xmlns:p14="http://schemas.microsoft.com/office/powerpoint/2010/main" val="2727781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nemoci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82652" y="513567"/>
            <a:ext cx="7501816" cy="5471181"/>
          </a:xfrm>
        </p:spPr>
        <p:txBody>
          <a:bodyPr/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Kouření dále způsobuje: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Vředovou </a:t>
            </a:r>
            <a:r>
              <a:rPr lang="cs-CZ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chorobu žaludku a dvanáctníku</a:t>
            </a:r>
          </a:p>
          <a:p>
            <a:r>
              <a:rPr lang="cs-CZ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dřívější rozvoj šedého zákalu a stařecké hluchoty</a:t>
            </a:r>
          </a:p>
          <a:p>
            <a:r>
              <a:rPr lang="cs-CZ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poruchu potence a plodnosti u mužů</a:t>
            </a:r>
          </a:p>
          <a:p>
            <a:r>
              <a:rPr lang="cs-CZ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menstruační obtíže či neplodnost u žen</a:t>
            </a:r>
          </a:p>
          <a:p>
            <a:r>
              <a:rPr lang="cs-CZ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zhoršené hojení ran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08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zemí, kde je přísný </a:t>
            </a:r>
            <a:r>
              <a:rPr lang="cs-CZ" b="1" dirty="0" smtClean="0"/>
              <a:t>zákaz kouření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1142" y="989557"/>
            <a:ext cx="7648368" cy="4618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062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786" y="1014609"/>
            <a:ext cx="3068877" cy="4710412"/>
          </a:xfrm>
        </p:spPr>
        <p:txBody>
          <a:bodyPr/>
          <a:lstStyle/>
          <a:p>
            <a:r>
              <a:rPr lang="cs-CZ" dirty="0" smtClean="0"/>
              <a:t>Kouření a peníze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35454" y="410228"/>
            <a:ext cx="8229600" cy="1828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Jedna krabička cigaret stojí v průměru 90Kč.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Člověk vykouří půl krabičky cigaret denně. Kolik stojí člověka roční kouření? 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25360" y="2774298"/>
            <a:ext cx="70567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 smtClean="0"/>
              <a:t>1 den = 90 / 2 = 45 </a:t>
            </a:r>
            <a:r>
              <a:rPr lang="cs-CZ" sz="3200" i="1" dirty="0"/>
              <a:t>K</a:t>
            </a:r>
            <a:r>
              <a:rPr lang="cs-CZ" sz="3200" i="1" dirty="0" smtClean="0"/>
              <a:t>č denně</a:t>
            </a:r>
          </a:p>
          <a:p>
            <a:pPr algn="ctr"/>
            <a:r>
              <a:rPr lang="cs-CZ" sz="3200" i="1" dirty="0" smtClean="0"/>
              <a:t>45 Kč  x 30 dnů = 1 350 Kč za měsíc</a:t>
            </a:r>
          </a:p>
          <a:p>
            <a:pPr algn="ctr"/>
            <a:r>
              <a:rPr lang="cs-CZ" sz="3200" i="1" dirty="0" smtClean="0"/>
              <a:t>1 350 x 12 měsíců (rok) = </a:t>
            </a:r>
            <a:r>
              <a:rPr lang="cs-CZ" sz="3200" i="1" u="sng" dirty="0" smtClean="0"/>
              <a:t>16 200 Kč </a:t>
            </a:r>
            <a:r>
              <a:rPr lang="cs-CZ" sz="3200" i="1" dirty="0" smtClean="0"/>
              <a:t>za rok</a:t>
            </a:r>
          </a:p>
          <a:p>
            <a:pPr algn="ctr"/>
            <a:endParaRPr lang="cs-CZ" sz="3200" dirty="0"/>
          </a:p>
          <a:p>
            <a:pPr algn="ctr"/>
            <a:endParaRPr lang="cs-CZ" sz="3200" dirty="0"/>
          </a:p>
          <a:p>
            <a:pPr algn="ctr"/>
            <a:r>
              <a:rPr lang="cs-CZ" sz="3200" b="1" dirty="0" smtClean="0"/>
              <a:t>Víte, </a:t>
            </a:r>
            <a:r>
              <a:rPr lang="cs-CZ" sz="3200" b="1" dirty="0"/>
              <a:t>že každých 10 vteřin zemře na Zemi jeden člověk na následky kouření? </a:t>
            </a:r>
          </a:p>
          <a:p>
            <a:pPr algn="ctr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9398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Zdravá plíce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2994" y="800008"/>
            <a:ext cx="8305855" cy="5248839"/>
          </a:xfrm>
        </p:spPr>
      </p:pic>
    </p:spTree>
    <p:extLst>
      <p:ext uri="{BB962C8B-B14F-4D97-AF65-F5344CB8AC3E}">
        <p14:creationId xmlns:p14="http://schemas.microsoft.com/office/powerpoint/2010/main" val="376196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Plíce kuřáka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2444" y="931914"/>
            <a:ext cx="8376560" cy="5293521"/>
          </a:xfrm>
        </p:spPr>
      </p:pic>
    </p:spTree>
    <p:extLst>
      <p:ext uri="{BB962C8B-B14F-4D97-AF65-F5344CB8AC3E}">
        <p14:creationId xmlns:p14="http://schemas.microsoft.com/office/powerpoint/2010/main" val="13317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52586" y="431495"/>
            <a:ext cx="3412436" cy="1885820"/>
          </a:xfrm>
          <a:prstGeom prst="rect">
            <a:avLst/>
          </a:prstGeom>
        </p:spPr>
      </p:pic>
      <p:pic>
        <p:nvPicPr>
          <p:cNvPr id="1026" name="Picture 2" descr="Kouření způsobuje neplodnos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586" y="2956142"/>
            <a:ext cx="4062557" cy="3185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ouření způsobuje sm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344" y="311952"/>
            <a:ext cx="3873205" cy="2894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99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ámeček">
  <a:themeElements>
    <a:clrScheme name="Rámeč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Rámeček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Rámeček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rame" id="{F226E7A2-7162-461C-9490-D27D9DC04E43}" vid="{39D77354-939E-4A26-AE51-B3F9618B14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Rámec</Template>
  <TotalTime>82</TotalTime>
  <Words>429</Words>
  <Application>Microsoft Office PowerPoint</Application>
  <PresentationFormat>Vlastní</PresentationFormat>
  <Paragraphs>112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Rámeček</vt:lpstr>
      <vt:lpstr>KOUŘENÍ</vt:lpstr>
      <vt:lpstr>Historie</vt:lpstr>
      <vt:lpstr>Pole s tabákem</vt:lpstr>
      <vt:lpstr>Kouření</vt:lpstr>
      <vt:lpstr>Kouření</vt:lpstr>
      <vt:lpstr>Kouření</vt:lpstr>
      <vt:lpstr>Prezentace aplikace PowerPoint</vt:lpstr>
      <vt:lpstr>Kuřácká závislost</vt:lpstr>
      <vt:lpstr>Kuřácká závislost</vt:lpstr>
      <vt:lpstr>Abstinenční příznaky</vt:lpstr>
      <vt:lpstr>Nemoci způsobené kouřením</vt:lpstr>
      <vt:lpstr>Ostatní nemoci</vt:lpstr>
      <vt:lpstr>Příklad zemí, kde je přísný zákaz kouření</vt:lpstr>
      <vt:lpstr>Kouření a peníze</vt:lpstr>
      <vt:lpstr>Zdravá plíce</vt:lpstr>
      <vt:lpstr>Plíce kuřáka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KOUŘENÍ</dc:title>
  <dc:creator>Jan Pecka</dc:creator>
  <cp:lastModifiedBy>User</cp:lastModifiedBy>
  <cp:revision>13</cp:revision>
  <dcterms:created xsi:type="dcterms:W3CDTF">2015-03-18T18:42:52Z</dcterms:created>
  <dcterms:modified xsi:type="dcterms:W3CDTF">2015-04-02T11:25:19Z</dcterms:modified>
</cp:coreProperties>
</file>