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21" r:id="rId2"/>
  </p:sldMasterIdLst>
  <p:notesMasterIdLst>
    <p:notesMasterId r:id="rId15"/>
  </p:notesMasterIdLst>
  <p:handoutMasterIdLst>
    <p:handoutMasterId r:id="rId16"/>
  </p:handoutMasterIdLst>
  <p:sldIdLst>
    <p:sldId id="272" r:id="rId3"/>
    <p:sldId id="290" r:id="rId4"/>
    <p:sldId id="273" r:id="rId5"/>
    <p:sldId id="291" r:id="rId6"/>
    <p:sldId id="292" r:id="rId7"/>
    <p:sldId id="287" r:id="rId8"/>
    <p:sldId id="289" r:id="rId9"/>
    <p:sldId id="282" r:id="rId10"/>
    <p:sldId id="283" r:id="rId11"/>
    <p:sldId id="284" r:id="rId12"/>
    <p:sldId id="285" r:id="rId13"/>
    <p:sldId id="28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>
        <p:scale>
          <a:sx n="82" d="100"/>
          <a:sy n="82" d="100"/>
        </p:scale>
        <p:origin x="-84" y="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12192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8140701" y="0"/>
            <a:ext cx="40513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72085" y="3337560"/>
            <a:ext cx="8640064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77400" y="1544812"/>
            <a:ext cx="8640064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4/2/2015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12192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8140701" y="0"/>
            <a:ext cx="40513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583838"/>
            <a:ext cx="88392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2485800"/>
            <a:ext cx="88392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99568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8768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89600" y="1600201"/>
            <a:ext cx="48768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486400"/>
            <a:ext cx="5386917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8" y="5486400"/>
            <a:ext cx="5389033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516912"/>
            <a:ext cx="5386917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1516912"/>
            <a:ext cx="5389033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320"/>
            <a:ext cx="9960864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85528"/>
            <a:ext cx="42672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214424"/>
            <a:ext cx="36576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09600" y="1981200"/>
            <a:ext cx="94488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875264" y="6422065"/>
            <a:ext cx="1016000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8976" y="1705709"/>
            <a:ext cx="4071824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420837" y="1019907"/>
            <a:ext cx="54864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08979" y="2998765"/>
            <a:ext cx="4071821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422065"/>
            <a:ext cx="28448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12192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9753600" y="0"/>
            <a:ext cx="24384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99568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995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09600" y="6422065"/>
            <a:ext cx="28448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165600" y="6422065"/>
            <a:ext cx="38608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10871200" y="6422065"/>
            <a:ext cx="1016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openxmlformats.org/officeDocument/2006/relationships/image" Target="../media/image8.jpeg"/><Relationship Id="rId12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11" Type="http://schemas.openxmlformats.org/officeDocument/2006/relationships/image" Target="../media/image12.png"/><Relationship Id="rId5" Type="http://schemas.openxmlformats.org/officeDocument/2006/relationships/image" Target="../media/image6.jpeg"/><Relationship Id="rId15" Type="http://schemas.openxmlformats.org/officeDocument/2006/relationships/image" Target="../media/image14.png"/><Relationship Id="rId10" Type="http://schemas.openxmlformats.org/officeDocument/2006/relationships/image" Target="../media/image11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Relationship Id="rId14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en/auricula-alpine-auricula-flowers-505903/" TargetMode="External"/><Relationship Id="rId13" Type="http://schemas.openxmlformats.org/officeDocument/2006/relationships/hyperlink" Target="http://pixabay.com/en/easter-eggs-white-violet-easter-629696/" TargetMode="External"/><Relationship Id="rId18" Type="http://schemas.openxmlformats.org/officeDocument/2006/relationships/hyperlink" Target="http://pixabay.com/en/basket-red-plastic-handle-312685/" TargetMode="External"/><Relationship Id="rId3" Type="http://schemas.openxmlformats.org/officeDocument/2006/relationships/hyperlink" Target="http://pixabay.com/en/sheep-white-lambs-goats-animals275928" TargetMode="External"/><Relationship Id="rId21" Type="http://schemas.openxmlformats.org/officeDocument/2006/relationships/hyperlink" Target="http://pixabay.com/en/egg-easter-single-shape-red-color-36483" TargetMode="External"/><Relationship Id="rId7" Type="http://schemas.openxmlformats.org/officeDocument/2006/relationships/hyperlink" Target="http://uloz.to/hledej?q=o+kohoutkovi+a+slepi%C4%8Dce" TargetMode="External"/><Relationship Id="rId12" Type="http://schemas.openxmlformats.org/officeDocument/2006/relationships/hyperlink" Target="http://pixabay.com/en/snowflake-fruehlingsknotenblume-96044/" TargetMode="External"/><Relationship Id="rId17" Type="http://schemas.openxmlformats.org/officeDocument/2006/relationships/hyperlink" Target="http://pixabay.com/en/vector-background-spring-winter-163532/" TargetMode="External"/><Relationship Id="rId25" Type="http://schemas.openxmlformats.org/officeDocument/2006/relationships/hyperlink" Target="http://pixabay.com/en/rose-flower-pink-rose-bloom-beauty-441930/" TargetMode="External"/><Relationship Id="rId2" Type="http://schemas.openxmlformats.org/officeDocument/2006/relationships/hyperlink" Target="http://pixabay.com/en/basket-celebration-decoration-16015/" TargetMode="External"/><Relationship Id="rId16" Type="http://schemas.openxmlformats.org/officeDocument/2006/relationships/hyperlink" Target="http://pixabay.com/en/christmas-tree-plant-decorated-23384" TargetMode="External"/><Relationship Id="rId20" Type="http://schemas.openxmlformats.org/officeDocument/2006/relationships/hyperlink" Target="http://pixabay.com/en/easter-egg-decorated-holiday-150513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pixabay.com/en/rooster-biddy-chicken-cock-hen-159254/" TargetMode="External"/><Relationship Id="rId11" Type="http://schemas.openxmlformats.org/officeDocument/2006/relationships/hyperlink" Target="http://pixabay.com/en/snowdrop-flowers-spring-nature-654015/" TargetMode="External"/><Relationship Id="rId24" Type="http://schemas.openxmlformats.org/officeDocument/2006/relationships/hyperlink" Target="http://pixabay.com/en/tulip-flower-rosa-petal-bloom-429290/" TargetMode="External"/><Relationship Id="rId5" Type="http://schemas.openxmlformats.org/officeDocument/2006/relationships/hyperlink" Target="http://pixabay.com/en/chicks-spring-chicken-plumage-349035/" TargetMode="External"/><Relationship Id="rId15" Type="http://schemas.openxmlformats.org/officeDocument/2006/relationships/hyperlink" Target="http://pixabay.com/en/chicken-hen-cute-family-animals-159496/" TargetMode="External"/><Relationship Id="rId23" Type="http://schemas.openxmlformats.org/officeDocument/2006/relationships/hyperlink" Target="http://pixabay.com/en/egg-egg-shell-white-hen-s-egg-32275" TargetMode="External"/><Relationship Id="rId10" Type="http://schemas.openxmlformats.org/officeDocument/2006/relationships/hyperlink" Target="http://pixabay.com/en/narcissus-pseudonarcissus-daffodil-290838/" TargetMode="External"/><Relationship Id="rId19" Type="http://schemas.openxmlformats.org/officeDocument/2006/relationships/hyperlink" Target="http://pixabay.com/en/easter-egg-egg-yellow-egg-oval-31256/" TargetMode="External"/><Relationship Id="rId4" Type="http://schemas.openxmlformats.org/officeDocument/2006/relationships/hyperlink" Target="http://pixabay.com/en/photos/?q=vejce&amp;image_type=&amp;cat=&amp;order=best/" TargetMode="External"/><Relationship Id="rId9" Type="http://schemas.openxmlformats.org/officeDocument/2006/relationships/hyperlink" Target="http://pixabay.com/en/primroses-flower-wild-spring-green-617840/http:/pixabay.com/en/narcissus-pseudonarcissus-daffodil-290838/" TargetMode="External"/><Relationship Id="rId14" Type="http://schemas.openxmlformats.org/officeDocument/2006/relationships/hyperlink" Target="http://pixabay.com/en/rabbit-animal-cartoon-pet-farm-30479/" TargetMode="External"/><Relationship Id="rId22" Type="http://schemas.openxmlformats.org/officeDocument/2006/relationships/hyperlink" Target="http://pixabay.com/en/blue-easter-eggs-oval-shaped-575520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898"/>
            <a:ext cx="10363200" cy="1829761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velikonoce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80238" y="2715065"/>
            <a:ext cx="2625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Tradice v naší republice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09600" y="274320"/>
            <a:ext cx="8581901" cy="74094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Svátky jara - sestav si svůj obrázek</a:t>
            </a:r>
            <a:endParaRPr lang="cs-CZ" sz="32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1026" name="Picture 2" descr="Basket, Celebration, Decoration, Easter, Egg, Eggs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1009" b="91055" l="10781" r="90781">
                        <a14:foregroundMark x1="16406" y1="47248" x2="16406" y2="472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8298" y="4914134"/>
            <a:ext cx="2658876" cy="1811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heep, White, Lambs, Goats, Animals, Mammals, Furr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5202" y="1802088"/>
            <a:ext cx="2373870" cy="1780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pixabay.com/static/uploads/photo/2015/01/14/18/19/romania-599428_64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79" y="1015265"/>
            <a:ext cx="2492622" cy="1834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hicks, Spring, Chicken, Plumage, Yellow, Agricultur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0895" y="3857448"/>
            <a:ext cx="2207614" cy="1469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Auricula, Alpine Auricula, Flowers, Yellow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79" y="4868218"/>
            <a:ext cx="2445122" cy="183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Rabbit, Animal, Cartoon, Pet, Farm, Zoo, Smile, Easter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969" y="2349543"/>
            <a:ext cx="1911927" cy="2683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hicken, Hen, Cute, Family, Animals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9544" y="3063849"/>
            <a:ext cx="2406875" cy="185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hristmas Tree, Plant, Decorated, Decoration, Ornaments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509" y="563303"/>
            <a:ext cx="1456902" cy="178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Vector, Background, Spring, Winter, Summer, Autumn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>
                        <a14:foregroundMark x1="38726" y1="59062" x2="38726" y2="590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5148" y="1015265"/>
            <a:ext cx="1687588" cy="185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Vector, Background, Spring, Winter, Summer, Autumn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>
                        <a14:foregroundMark x1="45095" y1="45000" x2="45095" y2="45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238" y="2814177"/>
            <a:ext cx="1864840" cy="205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louds, Sunny, Warm, Patches, Weather, Partly, Cloudy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896" y="743177"/>
            <a:ext cx="2513079" cy="232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6634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09600" y="274320"/>
            <a:ext cx="8581901" cy="91321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Svátky jara – co na jaře kvete a co ne</a:t>
            </a:r>
            <a:endParaRPr lang="cs-CZ" sz="32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2050" name="Picture 2" descr="Primroses, Flower, Wild, Spring, Green, Nature, Plan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611" y="2874767"/>
            <a:ext cx="2552000" cy="191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Narcissus Pseudonarcissus, Daffodil, Ostergloeckche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0812" y="1463304"/>
            <a:ext cx="2748608" cy="182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nowdrop, Flowers, Spring, Nature, White, Garden, Plan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309" y="3138414"/>
            <a:ext cx="2479403" cy="1650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nowflake, Fruehlingsknotenblume, Spring, Spring Flower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469" y="3617865"/>
            <a:ext cx="1756352" cy="234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Easter Eggs, White, Violet, Easter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707" y="1463304"/>
            <a:ext cx="2479404" cy="1650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Tulip, Flower, Rosa, Petal, Bloom, Spring, Color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6847" y="3617865"/>
            <a:ext cx="1894376" cy="2846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ose, Flower, Pink, Rose Bloom, Beauty, Fragranc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306" y="1286036"/>
            <a:ext cx="1944144" cy="1588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25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61257" y="274638"/>
            <a:ext cx="8912723" cy="549821"/>
          </a:xfrm>
        </p:spPr>
        <p:txBody>
          <a:bodyPr>
            <a:noAutofit/>
          </a:bodyPr>
          <a:lstStyle/>
          <a:p>
            <a:r>
              <a:rPr lang="cs-CZ" sz="2400" dirty="0" smtClean="0"/>
              <a:t>Dej do kroužku písmena, která patří k jednotlivým obrázkům.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09600" y="973777"/>
            <a:ext cx="9956800" cy="5152387"/>
          </a:xfrm>
        </p:spPr>
        <p:txBody>
          <a:bodyPr/>
          <a:lstStyle/>
          <a:p>
            <a:pPr marL="36576" indent="0">
              <a:buNone/>
            </a:pPr>
            <a:r>
              <a:rPr lang="cs-CZ" dirty="0" smtClean="0"/>
              <a:t>      KUŘE                    VEJCE                      ZAJÍC </a:t>
            </a:r>
          </a:p>
          <a:p>
            <a:pPr marL="36576" indent="0">
              <a:buNone/>
            </a:pPr>
            <a:r>
              <a:rPr lang="cs-CZ" dirty="0"/>
              <a:t> </a:t>
            </a:r>
            <a:r>
              <a:rPr lang="cs-CZ" dirty="0" smtClean="0"/>
              <a:t>    AKPEŘU               EBVAJEC                 KÍZECAJ          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098" name="Picture 2" descr="Chick, Egg, Hatching, Birth, Broken, Shell, Op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843" y="2414560"/>
            <a:ext cx="2034741" cy="259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Rabbit, Animal, Cartoon, Pet, Farm, Zoo, Smile, Easte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790" y="2414559"/>
            <a:ext cx="1848026" cy="259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aster, Egg, Decorated, Holiday, Spring, Blu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769" y="2446120"/>
            <a:ext cx="1921620" cy="2562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33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54379" y="274320"/>
            <a:ext cx="8775865" cy="56882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Kolik je žlutých, modrých, bílých, červených a zelených vajíček?</a:t>
            </a:r>
            <a:endParaRPr lang="cs-CZ" sz="24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2050" name="Picture 2" descr="Basket, Red, Plastic, Handle, Container, Consum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5078" y="3604966"/>
            <a:ext cx="1589434" cy="1547215"/>
          </a:xfrm>
          <a:prstGeom prst="rect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</p:pic>
      <p:pic>
        <p:nvPicPr>
          <p:cNvPr id="8" name="Picture 2" descr="Basket, Red, Plastic, Handle, Container, Consum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688" y="3604966"/>
            <a:ext cx="1589434" cy="1547215"/>
          </a:xfrm>
          <a:prstGeom prst="rect">
            <a:avLst/>
          </a:prstGeom>
          <a:solidFill>
            <a:srgbClr val="00B0F0"/>
          </a:solidFill>
          <a:ln>
            <a:solidFill>
              <a:srgbClr val="92D050"/>
            </a:solidFill>
          </a:ln>
        </p:spPr>
      </p:pic>
      <p:pic>
        <p:nvPicPr>
          <p:cNvPr id="9" name="Picture 2" descr="Basket, Red, Plastic, Handle, Container, Consum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856" y="3618553"/>
            <a:ext cx="1589434" cy="1547215"/>
          </a:xfrm>
          <a:prstGeom prst="rect">
            <a:avLst/>
          </a:prstGeom>
          <a:solidFill>
            <a:srgbClr val="FF0000"/>
          </a:solidFill>
          <a:ln>
            <a:solidFill>
              <a:srgbClr val="92D050"/>
            </a:solidFill>
          </a:ln>
        </p:spPr>
      </p:pic>
      <p:pic>
        <p:nvPicPr>
          <p:cNvPr id="10" name="Picture 2" descr="Basket, Red, Plastic, Handle, Container, Consum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1175" y="3618553"/>
            <a:ext cx="1589434" cy="1547215"/>
          </a:xfrm>
          <a:prstGeom prst="rect">
            <a:avLst/>
          </a:prstGeom>
          <a:solidFill>
            <a:schemeClr val="accent1"/>
          </a:solidFill>
          <a:ln>
            <a:solidFill>
              <a:srgbClr val="92D050"/>
            </a:solidFill>
          </a:ln>
        </p:spPr>
      </p:pic>
      <p:pic>
        <p:nvPicPr>
          <p:cNvPr id="11" name="Picture 2" descr="Basket, Red, Plastic, Handle, Container, Consum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03" y="3618553"/>
            <a:ext cx="1589434" cy="1547215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</p:pic>
      <p:pic>
        <p:nvPicPr>
          <p:cNvPr id="2056" name="Picture 8" descr="Easter, Egg, Decorated, Holiday, Spring, Gree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906" y="1693119"/>
            <a:ext cx="908377" cy="1213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Egg, Easter, Single, Shape, Red, Colo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5892" y="1697496"/>
            <a:ext cx="878035" cy="1213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Blue, Easter, Eggs, Oval, Shaped, Shapes, Pattern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8441" y="2248813"/>
            <a:ext cx="881066" cy="1123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Egg, Egg Shell, White, Hen'S 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882" y="2058152"/>
            <a:ext cx="845100" cy="1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Egg, Egg Shell, White, Hen'S 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3320" y="930260"/>
            <a:ext cx="845100" cy="1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0" descr="Egg, Easter, Single, Shape, Red, Colo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871" y="2299968"/>
            <a:ext cx="878035" cy="1213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Egg, Easter, Single, Shape, Red, Colo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0333" y="2096454"/>
            <a:ext cx="878035" cy="1213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Easter Egg, Egg, Yellow Egg, Oval, Ovoid, Egg Shaped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23188">
            <a:off x="397017" y="2469290"/>
            <a:ext cx="1272806" cy="875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Easter, Egg, Decorated, Holiday, Spring, Gree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5283" y="2299968"/>
            <a:ext cx="908377" cy="1213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Easter, Egg, Decorated, Holiday, Spring, Gree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607" y="1012242"/>
            <a:ext cx="908377" cy="1213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Easter, Egg, Decorated, Holiday, Spring, Gree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889" y="2188173"/>
            <a:ext cx="908377" cy="1213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2" descr="Blue, Easter, Eggs, Oval, Shaped, Shapes, Pattern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1289" y="1012242"/>
            <a:ext cx="820385" cy="104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4" descr="Egg, Egg Shell, White, Hen'S 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507" y="930260"/>
            <a:ext cx="845100" cy="1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0" descr="Egg, Easter, Single, Shape, Red, Colo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1966" y="968952"/>
            <a:ext cx="878035" cy="1213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8" descr="Easter, Egg, Decorated, Holiday, Spring, Gree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876" y="844454"/>
            <a:ext cx="908377" cy="1213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6322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72169E-7 -9.40796E-6 C -0.0194 -0.00648 -0.03984 -0.00301 -0.05936 -0.00162 C -0.06301 -0.00093 -0.06756 -0.00139 -0.07108 0.00185 C -0.07212 0.00277 -0.07277 0.00485 -0.07394 0.00531 C -0.07811 0.0067 -0.0824 0.00624 -0.0867 0.00693 C -0.09763 0.00878 -0.10974 0.01456 -0.12067 0.01572 C -0.1307 0.01665 -0.14085 0.01688 -0.15088 0.01734 C -0.16819 0.02289 -0.18576 0.02081 -0.20255 0.03122 C -0.20581 0.03954 -0.20308 0.03538 -0.21036 0.03815 C -0.2187 0.04139 -0.22807 0.04532 -0.23666 0.04671 C -0.24577 0.04833 -0.25488 0.04879 -0.26387 0.05203 C -0.2692 0.05388 -0.27962 0.06082 -0.28339 0.06406 C -0.28574 0.06614 -0.28769 0.06938 -0.29016 0.07099 C -0.29602 0.07493 -0.30357 0.07909 -0.30969 0.0814 C -0.32062 0.09111 -0.30513 0.07816 -0.31932 0.08649 C -0.32205 0.08811 -0.3244 0.09181 -0.32713 0.09343 C -0.33039 0.09528 -0.33377 0.09643 -0.33689 0.09875 C -0.34431 0.10407 -0.35082 0.11308 -0.35733 0.12118 C -0.3766 0.145 -0.34627 0.10545 -0.36814 0.13159 C -0.37725 0.14246 -0.38363 0.15656 -0.39053 0.17136 C -0.39534 0.18154 -0.40172 0.1901 -0.40706 0.19888 C -0.41708 0.21507 -0.42841 0.22525 -0.43921 0.23889 C -0.44416 0.24514 -0.44741 0.25578 -0.45184 0.26295 C -0.45522 0.2685 -0.45926 0.27289 -0.46251 0.27867 C -0.47644 0.30342 -0.48673 0.3358 -0.49857 0.36332 C -0.50039 0.37442 -0.5017 0.38667 -0.50534 0.39616 C -0.50807 0.41419 -0.50925 0.42923 -0.50925 0.44819 " pathEditMode="relative" ptsTypes="ffffffffffffffffffffffffffA">
                                      <p:cBhvr>
                                        <p:cTn id="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67508E-6 2.96947E-6 C -0.01003 0.00324 -0.01198 0.01341 -0.01849 0.02613 C -0.02292 0.03469 -0.02903 0.03978 -0.0332 0.04856 C -0.04062 0.06406 -0.04648 0.08256 -0.05455 0.0969 C -0.05663 0.10731 -0.06028 0.1154 -0.06535 0.12118 C -0.06874 0.13043 -0.07173 0.14269 -0.07694 0.14894 C -0.07928 0.15726 -0.08189 0.16535 -0.08475 0.17322 C -0.0854 0.17784 -0.08566 0.18247 -0.0867 0.18686 C -0.09048 0.20213 -0.08944 0.18894 -0.09165 0.20606 C -0.09256 0.213 -0.09295 0.22017 -0.09451 0.22664 C -0.09647 0.23427 -0.09881 0.24144 -0.10037 0.24931 C -0.10115 0.25832 -0.10154 0.26434 -0.10428 0.27174 C -0.10454 0.27336 -0.10519 0.27683 -0.10519 0.27683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-0.02081 C 0.00664 -0.01827 0.00872 -0.00832 0.01458 -0.00023 C 0.02721 0.01688 0.03398 0.04279 0.04088 0.0673 C 0.0453 0.08303 0.0509 0.0976 0.05442 0.11402 C 0.05741 0.12789 0.05962 0.15819 0.06613 0.16605 C 0.06652 0.16767 0.06665 0.16952 0.06717 0.17114 C 0.06808 0.17415 0.06926 0.17669 0.07004 0.1797 C 0.07615 0.2049 0.0703 0.18802 0.07485 0.20051 C 0.0755 0.20745 0.07563 0.21462 0.07681 0.22132 C 0.07733 0.22387 0.07902 0.22572 0.0798 0.22803 C 0.08357 0.24006 0.08514 0.25416 0.08852 0.26619 C 0.09112 0.28816 0.0949 0.31106 0.0992 0.3321 C 0.10089 0.35939 0.10544 0.38506 0.10896 0.41166 C 0.11 0.44034 0.11 0.42993 0.11 0.44265 " pathEditMode="relative" rAng="0" ptsTypes="fffffffffffffA">
                                      <p:cBhvr>
                                        <p:cTn id="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45" y="231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8576E-6 5.93895E-6 C -0.01354 0.01481 -0.01354 0.02175 -0.02435 0.04487 C -0.03385 0.06522 -0.04088 0.08303 -0.04778 0.10731 C -0.05025 0.1161 -0.05208 0.12535 -0.05364 0.13483 C -0.05455 0.14062 -0.05507 0.14663 -0.0565 0.15218 C -0.0578 0.15727 -0.06015 0.1612 -0.06145 0.16606 C -0.06275 0.17091 -0.06314 0.17646 -0.06431 0.18155 C -0.07251 0.21601 -0.08123 0.25047 -0.09061 0.28377 C -0.09256 0.29742 -0.09477 0.3062 -0.09738 0.32008 C -0.0979 0.32286 -0.09777 0.32609 -0.09842 0.32864 C -0.10037 0.33581 -0.10519 0.34945 -0.10519 0.34945 C -0.10558 0.35223 -0.10584 0.35523 -0.10623 0.35801 C -0.10714 0.36379 -0.10909 0.37535 -0.10909 0.37535 C -0.10987 0.38483 -0.11156 0.41675 -0.11586 0.42554 " pathEditMode="relative" ptsTypes="fffffffffffff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402E-6 -0.01226 L -1.6402E-6 0.2377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86 -0.0259 C 0.01042 -0.02521 0.02383 -0.02614 0.0371 -0.02405 C 0.03867 -0.02382 0.03958 -0.02035 0.04101 -0.01897 C 0.05129 -0.00995 0.06171 -0.00232 0.07121 0.00879 C 0.07355 0.01156 0.07524 0.01642 0.07798 0.01734 C 0.09008 0.02127 0.10714 0.02891 0.1169 0.04163 C 0.12484 0.05203 0.13239 0.0703 0.14033 0.07978 C 0.1432 0.08325 0.14723 0.08325 0.1501 0.08672 C 0.154 0.09135 0.15804 0.09505 0.16168 0.10037 C 0.1704 0.11309 0.17847 0.13113 0.18902 0.13853 C 0.19383 0.15101 0.18732 0.13598 0.19488 0.14708 C 0.20646 0.1642 0.19982 0.16327 0.21427 0.16628 C 0.22677 0.17252 0.24265 0.18247 0.25137 0.20074 C 0.25567 0.20976 0.26061 0.21785 0.264 0.22826 C 0.2679 0.24075 0.27246 0.25416 0.27767 0.2648 C 0.28144 0.27266 0.2886 0.27243 0.2942 0.27521 C 0.29901 0.28145 0.30487 0.28399 0.30969 0.2907 C 0.32323 0.30943 0.31372 0.30018 0.32245 0.30805 C 0.33091 0.3284 0.32036 0.30481 0.3283 0.31845 C 0.33247 0.32562 0.33533 0.33649 0.34093 0.34089 C 0.34406 0.34343 0.34926 0.34459 0.35265 0.3462 C 0.35746 0.35199 0.36007 0.35823 0.36332 0.36679 C 0.36397 0.36864 0.36527 0.37211 0.36527 0.37234 C 0.36645 0.37858 0.36892 0.38205 0.37113 0.3876 C 0.37243 0.39546 0.374 0.40356 0.374 0.41188 " pathEditMode="relative" rAng="0" ptsTypes="ffffffffffffffffffffffffA">
                                      <p:cBhvr>
                                        <p:cTn id="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36" y="218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86 -0.0155 L 0.51718 0.2682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566" y="141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63 0.00162 C 0.00442 0.00208 -0.00091 0.00092 -0.00599 0.00324 C -0.01458 0.00717 -0.0246 0.02104 -0.03228 0.02937 C -0.04361 0.04186 -0.05454 0.0562 -0.06626 0.0673 C -0.07537 0.07585 -0.08383 0.0858 -0.0936 0.09158 C -0.10063 0.09574 -0.09125 0.08996 -0.10141 0.09505 C -0.10336 0.09597 -0.10727 0.09852 -0.10727 0.09875 C -0.1139 0.11031 -0.12367 0.11864 -0.12966 0.13136 C -0.13356 0.13945 -0.13747 0.14755 -0.14124 0.15564 C -0.14463 0.16281 -0.1484 0.18085 -0.151 0.18501 C -0.15283 0.18779 -0.15556 0.18733 -0.1579 0.18848 C -0.16636 0.20351 -0.15465 0.18386 -0.16467 0.19704 C -0.17209 0.20675 -0.18003 0.21739 -0.18706 0.22826 C -0.19266 0.23682 -0.1963 0.24884 -0.20073 0.25925 C -0.20268 0.27035 -0.20294 0.28099 -0.20659 0.29047 C -0.20802 0.29857 -0.2075 0.29394 -0.2075 0.30435 " pathEditMode="relative" rAng="0" ptsTypes="fffffffffffffffA">
                                      <p:cBhvr>
                                        <p:cTn id="42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83" y="15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43947E-6 -3.48751E-6 L 0.00872 0.28539 " pathEditMode="relative" ptsTypes="AA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72169E-7 -5.60592E-6 C 0.01159 0.00184 0.02265 0.0067 0.03411 0.00855 C 0.03827 0.01225 0.0427 0.01456 0.04673 0.01896 C 0.05441 0.02728 0.04686 0.02104 0.05454 0.03283 C 0.0565 0.03584 0.05936 0.03699 0.06144 0.03977 C 0.06418 0.04347 0.06639 0.04833 0.06925 0.0518 C 0.07342 0.05688 0.08162 0.06151 0.08474 0.06914 C 0.08826 0.0777 0.09268 0.08556 0.09542 0.09504 C 0.09607 0.09736 0.09646 0.0999 0.09737 0.10198 C 0.09867 0.10476 0.10141 0.10614 0.10323 0.1073 C 0.10687 0.11678 0.10935 0.12673 0.11403 0.13482 C 0.11742 0.14685 0.11859 0.16188 0.12276 0.17298 C 0.12367 0.18107 0.12419 0.18686 0.12666 0.19379 C 0.12848 0.20767 0.13083 0.22108 0.13252 0.23519 C 0.13317 0.25323 0.13655 0.27867 0.12666 0.2907 C 0.12549 0.29625 0.12666 0.29578 0.12471 0.29578 " pathEditMode="relative" ptsTypes="fffffffffffffffA">
                                      <p:cBhvr>
                                        <p:cTn id="50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1424E-6 8.32562E-7 C 0.00937 0.00231 0.01887 0.00393 0.02825 0.00694 C 0.03306 0.00856 0.03762 0.01411 0.04283 0.01573 C 0.04803 0.02035 0.05272 0.02105 0.05845 0.02267 C 0.06717 0.03053 0.06873 0.03261 0.07784 0.03469 C 0.08591 0.04186 0.09529 0.0414 0.10323 0.04857 C 0.12041 0.06383 0.13655 0.08465 0.15582 0.08996 C 0.16441 0.09621 0.1717 0.10199 0.18107 0.10384 C 0.18446 0.10777 0.18693 0.10916 0.19083 0.11078 C 0.19786 0.11934 0.20619 0.12327 0.21414 0.12812 C 0.22221 0.13876 0.24733 0.15218 0.25709 0.15749 C 0.26347 0.16466 0.27076 0.16883 0.27753 0.17484 C 0.28534 0.19219 0.28547 0.19242 0.29497 0.20074 C 0.30474 0.22132 0.31736 0.23959 0.32908 0.25625 C 0.33598 0.26596 0.3447 0.27359 0.35056 0.28562 C 0.3585 0.30204 0.36319 0.31337 0.36904 0.33048 C 0.36956 0.3321 0.37321 0.3402 0.37386 0.34274 C 0.3762 0.35268 0.37803 0.37142 0.38167 0.38067 C 0.38388 0.39848 0.38649 0.41628 0.38844 0.43432 C 0.38727 0.463 0.38779 0.44959 0.38466 0.46716 C 0.38375 0.47942 0.38284 0.49653 0.37881 0.50694 C 0.37829 0.50231 0.37855 0.49676 0.37685 0.49306 C 0.37581 0.49075 0.37412 0.49006 0.37295 0.48798 " pathEditMode="relative" ptsTypes="ffffffffffffffffffffffA">
                                      <p:cBhvr>
                                        <p:cTn id="5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06144E-7 5.50416E-6 L -0.00781 5.50416E-6 L -0.00781 -0.02775 L 0.48008 0.27336 " pathEditMode="relative" ptsTypes="AAAA">
                                      <p:cBhvr>
                                        <p:cTn id="5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69904E-6 -2.51619E-6 C 0.00872 -0.0037 0.01757 -0.00324 0.02629 -0.00671 C 0.03241 -0.00902 0.04048 -0.01688 0.04673 -0.01711 C 0.07107 -0.01827 0.09541 -0.01827 0.11975 -0.01896 C 0.1329 -0.02174 0.1398 -0.02451 0.15477 -0.0259 C 0.19565 -0.02498 0.23157 -0.02636 0.27063 -0.01549 C 0.29328 -0.00139 0.31046 -0.00439 0.33689 -0.00347 C 0.34665 -0.00116 0.35511 0.00069 0.36513 0.00185 C 0.37151 0.00648 0.37815 0.00833 0.38453 0.01226 C 0.39651 0.01989 0.40809 0.0296 0.42059 0.03469 C 0.43387 0.0303 0.4474 0.03238 0.46055 0.03654 C 0.47383 0.04556 0.48841 0.04949 0.50143 0.06059 C 0.50898 0.06707 0.51679 0.07308 0.52382 0.08141 C 0.52577 0.08372 0.52759 0.08673 0.52967 0.08834 C 0.53814 0.09505 0.54946 0.10315 0.55883 0.10731 C 0.56651 0.11078 0.57445 0.11078 0.58226 0.11425 C 0.58591 0.11587 0.58825 0.11957 0.5919 0.12118 C 0.59515 0.12489 0.59815 0.12766 0.60179 0.12974 C 0.60804 0.13946 0.60856 0.13946 0.61637 0.142 C 0.62223 0.14824 0.62392 0.15079 0.62978 0.15402 C 0.63277 0.16212 0.63681 0.1642 0.64071 0.16975 C 0.64319 0.17345 0.64488 0.17854 0.64735 0.18178 C 0.64865 0.1834 0.65009 0.18525 0.65139 0.18686 C 0.65646 0.20051 0.66245 0.20745 0.66987 0.21624 C 0.67287 0.22687 0.67039 0.22155 0.67768 0.23011 C 0.67859 0.23127 0.68055 0.23358 0.68055 0.23358 C 0.68601 0.24861 0.69213 0.26341 0.69721 0.27868 C 0.69864 0.28284 0.70098 0.28608 0.70203 0.2907 C 0.7045 0.30111 0.70567 0.31129 0.70788 0.32193 C 0.70814 0.32701 0.70827 0.33233 0.70879 0.33742 C 0.71023 0.35083 0.71504 0.36355 0.71556 0.3772 C 0.71582 0.38298 0.71556 0.38876 0.71556 0.39454 " pathEditMode="relative" ptsTypes="fffffffffffffffffffffffffffffffA">
                                      <p:cBhvr>
                                        <p:cTn id="6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37892" y="274320"/>
            <a:ext cx="8953610" cy="806335"/>
          </a:xfrm>
        </p:spPr>
        <p:txBody>
          <a:bodyPr>
            <a:norm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akresli si svůj obrázek</a:t>
            </a:r>
            <a:endParaRPr lang="cs-CZ" sz="32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075" name="Picture 3" descr="C:\Users\Verunka\AppData\Local\Microsoft\Windows\Temporary Internet Files\Content.IE5\WQ0LGKLX\anatra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71"/>
          <a:stretch/>
        </p:blipFill>
        <p:spPr bwMode="auto">
          <a:xfrm>
            <a:off x="237891" y="1409075"/>
            <a:ext cx="3089926" cy="445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773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09600" y="274320"/>
            <a:ext cx="8581901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Svátky jara – poslechni si pohádku</a:t>
            </a:r>
            <a:endParaRPr lang="cs-CZ" sz="32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2050" name="Picture 2" descr="Rooster, Biddy, Chicken, Cock, Hen, Anima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855" y="1450315"/>
            <a:ext cx="6096000" cy="385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-kohoutkovi-a-slepičc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68145" y="253538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247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1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9382" y="274638"/>
            <a:ext cx="9393382" cy="1143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Téma pro polytechnickou výchovu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9939" y="1248509"/>
            <a:ext cx="10560148" cy="452596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svět - environmentální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Poznatky, sociální informovanost 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Integrovaný blok: Já, ty, my a svět kolem nás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Velikonoce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Mít poznatky o přírodě, jevech, dějích a zvycích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Počítač s dotykovou obrazovkou.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KUMUč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Demonstrační obrázky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1257" y="274638"/>
            <a:ext cx="9239003" cy="829767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1"/>
            <a:ext cx="10781608" cy="3830234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č.: 2 po kliknutí na obrázky, které k danému tématu nepatří, odletí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č.: 3 co na jaře kvete – pojmenování obr. – odlétnutí, co sem nepatří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č.: 4 znaky Velikonoc - děti dávají do kroužku písmena podle předlohy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č.: 5 děti určují, kolik je v košících vajec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č.: 6 kreslení podle předlohy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č.: 7 pohádka O kohoutkovi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slepičce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Může následovat – Kreslení slepice na tabulky, malování kraslic, a tvoření dalších velikonočních výrobků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876800" cy="45259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48056" lvl="1" indent="0">
              <a:spcBef>
                <a:spcPts val="100"/>
              </a:spcBef>
              <a:spcAft>
                <a:spcPts val="100"/>
              </a:spcAft>
              <a:buNone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</a:t>
            </a:r>
            <a:r>
              <a:rPr lang="cs-CZ" sz="8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pixabay.com/en/basket-celebration-decoration-16015/</a:t>
            </a:r>
            <a:endParaRPr lang="cs-CZ" sz="8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3"/>
              </a:rPr>
              <a:t>http</a:t>
            </a:r>
            <a:r>
              <a:rPr lang="cs-CZ" sz="800" dirty="0">
                <a:hlinkClick r:id="rId3"/>
              </a:rPr>
              <a:t>://</a:t>
            </a:r>
            <a:r>
              <a:rPr lang="cs-CZ" sz="800" dirty="0" smtClean="0">
                <a:hlinkClick r:id="rId3"/>
              </a:rPr>
              <a:t>pixabay.com/en/sheep-white-lambs-goats-animals275928</a:t>
            </a:r>
            <a:r>
              <a:rPr lang="cs-CZ" sz="800" dirty="0" smtClean="0"/>
              <a:t>/</a:t>
            </a:r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4"/>
              </a:rPr>
              <a:t>http</a:t>
            </a:r>
            <a:r>
              <a:rPr lang="cs-CZ" sz="800" dirty="0">
                <a:hlinkClick r:id="rId4"/>
              </a:rPr>
              <a:t>://pixabay.com/en/photos/?q=vejce&amp;image_type=&amp;cat=&amp;order=best</a:t>
            </a:r>
            <a:r>
              <a:rPr lang="cs-CZ" sz="800" dirty="0" smtClean="0">
                <a:hlinkClick r:id="rId4"/>
              </a:rPr>
              <a:t>/</a:t>
            </a:r>
            <a:endParaRPr lang="cs-CZ" sz="800" dirty="0" smtClean="0"/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5"/>
              </a:rPr>
              <a:t>http</a:t>
            </a:r>
            <a:r>
              <a:rPr lang="cs-CZ" sz="800" dirty="0">
                <a:hlinkClick r:id="rId5"/>
              </a:rPr>
              <a:t>://pixabay.com/en/chicks-spring-chicken-plumage-349035</a:t>
            </a:r>
            <a:r>
              <a:rPr lang="cs-CZ" sz="800" dirty="0" smtClean="0">
                <a:hlinkClick r:id="rId5"/>
              </a:rPr>
              <a:t>/</a:t>
            </a:r>
            <a:endParaRPr lang="cs-CZ" sz="800" dirty="0" smtClean="0"/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6"/>
              </a:rPr>
              <a:t>http</a:t>
            </a:r>
            <a:r>
              <a:rPr lang="cs-CZ" sz="800" dirty="0">
                <a:hlinkClick r:id="rId6"/>
              </a:rPr>
              <a:t>://pixabay.com/en/rooster-biddy-chicken-cock-hen-159254</a:t>
            </a:r>
            <a:r>
              <a:rPr lang="cs-CZ" sz="800" dirty="0" smtClean="0">
                <a:hlinkClick r:id="rId6"/>
              </a:rPr>
              <a:t>/</a:t>
            </a:r>
            <a:endParaRPr lang="cs-CZ" sz="800" dirty="0" smtClean="0"/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7"/>
              </a:rPr>
              <a:t>http</a:t>
            </a:r>
            <a:r>
              <a:rPr lang="cs-CZ" sz="800" dirty="0">
                <a:hlinkClick r:id="rId7"/>
              </a:rPr>
              <a:t>://</a:t>
            </a:r>
            <a:r>
              <a:rPr lang="cs-CZ" sz="800" dirty="0" smtClean="0">
                <a:hlinkClick r:id="rId7"/>
              </a:rPr>
              <a:t>uloz.to/hledej?q=o+kohoutkovi+a+slepi%C4%8Dce</a:t>
            </a:r>
            <a:endParaRPr lang="cs-CZ" sz="800" dirty="0" smtClean="0"/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8"/>
              </a:rPr>
              <a:t>http</a:t>
            </a:r>
            <a:r>
              <a:rPr lang="cs-CZ" sz="800" dirty="0">
                <a:hlinkClick r:id="rId8"/>
              </a:rPr>
              <a:t>://pixabay.com/en/auricula-alpine-auricula-flowers-505903</a:t>
            </a:r>
            <a:r>
              <a:rPr lang="cs-CZ" sz="800" dirty="0" smtClean="0">
                <a:hlinkClick r:id="rId8"/>
              </a:rPr>
              <a:t>/</a:t>
            </a:r>
            <a:endParaRPr lang="cs-CZ" sz="800" dirty="0" smtClean="0"/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9"/>
              </a:rPr>
              <a:t>http</a:t>
            </a:r>
            <a:r>
              <a:rPr lang="cs-CZ" sz="800" dirty="0">
                <a:hlinkClick r:id="rId9"/>
              </a:rPr>
              <a:t>://</a:t>
            </a:r>
            <a:r>
              <a:rPr lang="cs-CZ" sz="800" dirty="0" smtClean="0">
                <a:hlinkClick r:id="rId9"/>
              </a:rPr>
              <a:t>pixabay.com/en/primroses-flower-wild-spring-green-617840/</a:t>
            </a:r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10"/>
              </a:rPr>
              <a:t>http</a:t>
            </a:r>
            <a:r>
              <a:rPr lang="cs-CZ" sz="800" dirty="0">
                <a:hlinkClick r:id="rId10"/>
              </a:rPr>
              <a:t>://</a:t>
            </a:r>
            <a:r>
              <a:rPr lang="cs-CZ" sz="800" dirty="0" smtClean="0">
                <a:hlinkClick r:id="rId10"/>
              </a:rPr>
              <a:t>pixabay.com/en/narcissus-pseudonarcissus-daffodil-290838/</a:t>
            </a:r>
            <a:endParaRPr lang="cs-CZ" sz="800" dirty="0" smtClean="0"/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11"/>
              </a:rPr>
              <a:t>http</a:t>
            </a:r>
            <a:r>
              <a:rPr lang="cs-CZ" sz="800" dirty="0">
                <a:hlinkClick r:id="rId11"/>
              </a:rPr>
              <a:t>://pixabay.com/en/snowdrop-flowers-spring-nature-654015</a:t>
            </a:r>
            <a:r>
              <a:rPr lang="cs-CZ" sz="800" dirty="0" smtClean="0">
                <a:hlinkClick r:id="rId11"/>
              </a:rPr>
              <a:t>/</a:t>
            </a:r>
            <a:endParaRPr lang="cs-CZ" sz="800" dirty="0" smtClean="0"/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12"/>
              </a:rPr>
              <a:t>http</a:t>
            </a:r>
            <a:r>
              <a:rPr lang="cs-CZ" sz="800" dirty="0">
                <a:hlinkClick r:id="rId12"/>
              </a:rPr>
              <a:t>://pixabay.com/en/snowflake-fruehlingsknotenblume-96044</a:t>
            </a:r>
            <a:r>
              <a:rPr lang="cs-CZ" sz="800" dirty="0" smtClean="0">
                <a:hlinkClick r:id="rId12"/>
              </a:rPr>
              <a:t>/</a:t>
            </a:r>
            <a:endParaRPr lang="cs-CZ" sz="800" dirty="0" smtClean="0"/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13"/>
              </a:rPr>
              <a:t>http</a:t>
            </a:r>
            <a:r>
              <a:rPr lang="cs-CZ" sz="800" dirty="0">
                <a:hlinkClick r:id="rId13"/>
              </a:rPr>
              <a:t>://pixabay.com/en/easter-eggs-white-violet-easter-629696</a:t>
            </a:r>
            <a:r>
              <a:rPr lang="cs-CZ" sz="800" dirty="0" smtClean="0">
                <a:hlinkClick r:id="rId13"/>
              </a:rPr>
              <a:t>/</a:t>
            </a:r>
            <a:endParaRPr lang="cs-CZ" sz="800" dirty="0" smtClean="0"/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14"/>
              </a:rPr>
              <a:t>http</a:t>
            </a:r>
            <a:r>
              <a:rPr lang="cs-CZ" sz="800" dirty="0">
                <a:hlinkClick r:id="rId14"/>
              </a:rPr>
              <a:t>://pixabay.com/en/rabbit-animal-cartoon-pet-farm-30479</a:t>
            </a:r>
            <a:r>
              <a:rPr lang="cs-CZ" sz="800" dirty="0" smtClean="0">
                <a:hlinkClick r:id="rId14"/>
              </a:rPr>
              <a:t>/</a:t>
            </a:r>
            <a:endParaRPr lang="cs-CZ" sz="800" dirty="0" smtClean="0"/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>
                <a:hlinkClick r:id="rId15"/>
              </a:rPr>
              <a:t>http</a:t>
            </a:r>
            <a:r>
              <a:rPr lang="cs-CZ" sz="800" dirty="0">
                <a:hlinkClick r:id="rId15"/>
              </a:rPr>
              <a:t>://pixabay.com/en/chicken-hen-cute-family-animals-159496</a:t>
            </a:r>
            <a:r>
              <a:rPr lang="cs-CZ" sz="800" dirty="0" smtClean="0">
                <a:hlinkClick r:id="rId15"/>
              </a:rPr>
              <a:t>/</a:t>
            </a:r>
            <a:endParaRPr lang="cs-CZ" sz="800" dirty="0" smtClean="0"/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r>
              <a:rPr lang="cs-CZ" sz="800" dirty="0" smtClean="0"/>
              <a:t>http</a:t>
            </a:r>
            <a:r>
              <a:rPr lang="cs-CZ" sz="800" dirty="0"/>
              <a:t>://pixabay.com/en/vector-background-sprhttp://pixabay.com/en/chick-egg-hatching-birth-broken-154488/ing-winter-163530/</a:t>
            </a:r>
          </a:p>
          <a:p>
            <a:pPr lvl="1">
              <a:spcBef>
                <a:spcPts val="100"/>
              </a:spcBef>
              <a:spcAft>
                <a:spcPts val="100"/>
              </a:spcAft>
              <a:buFont typeface="Arial" pitchFamily="34" charset="0"/>
              <a:buChar char="•"/>
            </a:pPr>
            <a:endParaRPr lang="cs-CZ" sz="800" dirty="0" smtClean="0"/>
          </a:p>
          <a:p>
            <a:pPr lvl="1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12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33060" y="1906427"/>
            <a:ext cx="6096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>
                <a:hlinkClick r:id="rId16"/>
              </a:rPr>
              <a:t>http://</a:t>
            </a:r>
            <a:r>
              <a:rPr lang="cs-CZ" sz="800" dirty="0" smtClean="0">
                <a:hlinkClick r:id="rId16"/>
              </a:rPr>
              <a:t>pixabay.com/en/christmas-tree-plant-decorated-23384</a:t>
            </a:r>
            <a:endParaRPr lang="cs-CZ" sz="800" dirty="0" smtClean="0"/>
          </a:p>
          <a:p>
            <a:r>
              <a:rPr lang="cs-CZ" sz="800" dirty="0" smtClean="0">
                <a:hlinkClick r:id="rId17"/>
              </a:rPr>
              <a:t>http</a:t>
            </a:r>
            <a:r>
              <a:rPr lang="cs-CZ" sz="800" dirty="0">
                <a:hlinkClick r:id="rId17"/>
              </a:rPr>
              <a:t>://pixabay.com/en/vector-background-spring-winter-163532</a:t>
            </a:r>
            <a:r>
              <a:rPr lang="cs-CZ" sz="800" dirty="0" smtClean="0">
                <a:hlinkClick r:id="rId17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18"/>
              </a:rPr>
              <a:t>http</a:t>
            </a:r>
            <a:r>
              <a:rPr lang="cs-CZ" sz="800" dirty="0">
                <a:hlinkClick r:id="rId18"/>
              </a:rPr>
              <a:t>://pixabay.com/en/basket-red-plastic-handle-312685</a:t>
            </a:r>
            <a:r>
              <a:rPr lang="cs-CZ" sz="800" dirty="0" smtClean="0">
                <a:hlinkClick r:id="rId18"/>
              </a:rPr>
              <a:t>//</a:t>
            </a:r>
            <a:endParaRPr lang="cs-CZ" sz="800" dirty="0" smtClean="0"/>
          </a:p>
          <a:p>
            <a:r>
              <a:rPr lang="cs-CZ" sz="800" dirty="0" smtClean="0">
                <a:hlinkClick r:id="rId19"/>
              </a:rPr>
              <a:t>http</a:t>
            </a:r>
            <a:r>
              <a:rPr lang="cs-CZ" sz="800" dirty="0">
                <a:hlinkClick r:id="rId19"/>
              </a:rPr>
              <a:t>://pixabay.com/en/easter-egg-egg-yellow-egg-oval-31256</a:t>
            </a:r>
            <a:r>
              <a:rPr lang="cs-CZ" sz="800" dirty="0" smtClean="0">
                <a:hlinkClick r:id="rId19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20"/>
              </a:rPr>
              <a:t>http</a:t>
            </a:r>
            <a:r>
              <a:rPr lang="cs-CZ" sz="800" dirty="0">
                <a:hlinkClick r:id="rId20"/>
              </a:rPr>
              <a:t>://pixabay.com/en/easter-egg-decorated-holiday-150513</a:t>
            </a:r>
            <a:r>
              <a:rPr lang="cs-CZ" sz="800" dirty="0" smtClean="0">
                <a:hlinkClick r:id="rId20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21"/>
              </a:rPr>
              <a:t>http</a:t>
            </a:r>
            <a:r>
              <a:rPr lang="cs-CZ" sz="800" dirty="0">
                <a:hlinkClick r:id="rId21"/>
              </a:rPr>
              <a:t>://</a:t>
            </a:r>
            <a:r>
              <a:rPr lang="cs-CZ" sz="800" dirty="0" smtClean="0">
                <a:hlinkClick r:id="rId21"/>
              </a:rPr>
              <a:t>pixabay.com/en/egg-easter-single-shape-red-color-36483</a:t>
            </a:r>
            <a:endParaRPr lang="cs-CZ" sz="800" dirty="0" smtClean="0"/>
          </a:p>
          <a:p>
            <a:r>
              <a:rPr lang="cs-CZ" sz="800" dirty="0" smtClean="0">
                <a:hlinkClick r:id="rId22"/>
              </a:rPr>
              <a:t>http</a:t>
            </a:r>
            <a:r>
              <a:rPr lang="cs-CZ" sz="800" dirty="0">
                <a:hlinkClick r:id="rId22"/>
              </a:rPr>
              <a:t>://pixabay.com/en/blue-easter-eggs-oval-shaped-575520</a:t>
            </a:r>
            <a:r>
              <a:rPr lang="cs-CZ" sz="800" dirty="0" smtClean="0">
                <a:hlinkClick r:id="rId22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23"/>
              </a:rPr>
              <a:t>http</a:t>
            </a:r>
            <a:r>
              <a:rPr lang="cs-CZ" sz="800" dirty="0">
                <a:hlinkClick r:id="rId23"/>
              </a:rPr>
              <a:t>://</a:t>
            </a:r>
            <a:r>
              <a:rPr lang="cs-CZ" sz="800" dirty="0" smtClean="0">
                <a:hlinkClick r:id="rId23"/>
              </a:rPr>
              <a:t>pixabay.com/en/egg-egg-shell-white-hen-s-egg-32275</a:t>
            </a:r>
            <a:endParaRPr lang="cs-CZ" sz="800" dirty="0" smtClean="0"/>
          </a:p>
          <a:p>
            <a:r>
              <a:rPr lang="cs-CZ" sz="800" dirty="0" smtClean="0">
                <a:hlinkClick r:id="rId24"/>
              </a:rPr>
              <a:t>http</a:t>
            </a:r>
            <a:r>
              <a:rPr lang="cs-CZ" sz="800" dirty="0">
                <a:hlinkClick r:id="rId24"/>
              </a:rPr>
              <a:t>://pixabay.com/en/tulip-flower-rosa-petal-bloom-429290</a:t>
            </a:r>
            <a:r>
              <a:rPr lang="cs-CZ" sz="800" dirty="0" smtClean="0">
                <a:hlinkClick r:id="rId24"/>
              </a:rPr>
              <a:t>/</a:t>
            </a:r>
            <a:endParaRPr lang="cs-CZ" sz="800" dirty="0" smtClean="0"/>
          </a:p>
          <a:p>
            <a:r>
              <a:rPr lang="cs-CZ" sz="800" dirty="0" smtClean="0">
                <a:hlinkClick r:id="rId25"/>
              </a:rPr>
              <a:t>http</a:t>
            </a:r>
            <a:r>
              <a:rPr lang="cs-CZ" sz="800" dirty="0">
                <a:hlinkClick r:id="rId25"/>
              </a:rPr>
              <a:t>://pixabay.com/en/rose-flower-pink-rose-bloom-beauty-441930</a:t>
            </a:r>
            <a:r>
              <a:rPr lang="cs-CZ" sz="800" dirty="0" smtClean="0">
                <a:hlinkClick r:id="rId25"/>
              </a:rPr>
              <a:t>///</a:t>
            </a:r>
            <a:endParaRPr lang="cs-CZ" sz="800" dirty="0" smtClean="0"/>
          </a:p>
          <a:p>
            <a:r>
              <a:rPr lang="cs-CZ" sz="800" dirty="0" smtClean="0"/>
              <a:t>http</a:t>
            </a:r>
            <a:r>
              <a:rPr lang="cs-CZ" sz="800" dirty="0"/>
              <a:t>://pixabay.com/en/clouds-sunny-warm-patches-weather-37009/</a:t>
            </a:r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0</TotalTime>
  <Words>480</Words>
  <Application>Microsoft Office PowerPoint</Application>
  <PresentationFormat>Vlastní</PresentationFormat>
  <Paragraphs>91</Paragraphs>
  <Slides>12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Technický</vt:lpstr>
      <vt:lpstr>velikonoce</vt:lpstr>
      <vt:lpstr>Svátky jara - sestav si svůj obrázek</vt:lpstr>
      <vt:lpstr>Svátky jara – co na jaře kvete a co ne</vt:lpstr>
      <vt:lpstr>Dej do kroužku písmena, která patří k jednotlivým obrázkům.</vt:lpstr>
      <vt:lpstr>Kolik je žlutých, modrých, bílých, červených a zelených vajíček?</vt:lpstr>
      <vt:lpstr>Nakresli si svůj obrázek</vt:lpstr>
      <vt:lpstr>Svátky jara – poslechni si pohádku</vt:lpstr>
      <vt:lpstr>Téma pro polytechnickou výchovu</vt:lpstr>
      <vt:lpstr>Použitý materiál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2015-04-02T20:03:54Z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