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mp3" ContentType="audio/unknown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73" r:id="rId2"/>
  </p:sldMasterIdLst>
  <p:notesMasterIdLst>
    <p:notesMasterId r:id="rId30"/>
  </p:notesMasterIdLst>
  <p:handoutMasterIdLst>
    <p:handoutMasterId r:id="rId31"/>
  </p:handoutMasterIdLst>
  <p:sldIdLst>
    <p:sldId id="272" r:id="rId3"/>
    <p:sldId id="289" r:id="rId4"/>
    <p:sldId id="290" r:id="rId5"/>
    <p:sldId id="291" r:id="rId6"/>
    <p:sldId id="293" r:id="rId7"/>
    <p:sldId id="294" r:id="rId8"/>
    <p:sldId id="302" r:id="rId9"/>
    <p:sldId id="309" r:id="rId10"/>
    <p:sldId id="304" r:id="rId11"/>
    <p:sldId id="292" r:id="rId12"/>
    <p:sldId id="296" r:id="rId13"/>
    <p:sldId id="297" r:id="rId14"/>
    <p:sldId id="299" r:id="rId15"/>
    <p:sldId id="303" r:id="rId16"/>
    <p:sldId id="307" r:id="rId17"/>
    <p:sldId id="295" r:id="rId18"/>
    <p:sldId id="298" r:id="rId19"/>
    <p:sldId id="301" r:id="rId20"/>
    <p:sldId id="300" r:id="rId21"/>
    <p:sldId id="306" r:id="rId22"/>
    <p:sldId id="308" r:id="rId23"/>
    <p:sldId id="282" r:id="rId24"/>
    <p:sldId id="283" r:id="rId25"/>
    <p:sldId id="284" r:id="rId26"/>
    <p:sldId id="285" r:id="rId27"/>
    <p:sldId id="305" r:id="rId28"/>
    <p:sldId id="286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87" autoAdjust="0"/>
    <p:restoredTop sz="90909" autoAdjust="0"/>
  </p:normalViewPr>
  <p:slideViewPr>
    <p:cSldViewPr snapToGrid="0">
      <p:cViewPr>
        <p:scale>
          <a:sx n="80" d="100"/>
          <a:sy n="80" d="100"/>
        </p:scale>
        <p:origin x="-108" y="-36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8094"/>
    </p:cViewPr>
  </p:sorterViewPr>
  <p:notesViewPr>
    <p:cSldViewPr snapToGrid="0">
      <p:cViewPr varScale="1">
        <p:scale>
          <a:sx n="60" d="100"/>
          <a:sy n="60" d="100"/>
        </p:scale>
        <p:origin x="-2490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7.4.2015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7.4.2015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Video pod obrázkem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977123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33113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331131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331131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33113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331131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42531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12192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8140701" y="0"/>
            <a:ext cx="40513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72085" y="3337560"/>
            <a:ext cx="8640064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77400" y="1544812"/>
            <a:ext cx="8640064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4/7/2015</a:t>
            </a:fld>
            <a:endParaRPr lang="en-US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12192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8140701" y="0"/>
            <a:ext cx="40513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3583838"/>
            <a:ext cx="88392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2485800"/>
            <a:ext cx="88392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6" y="3587630"/>
            <a:ext cx="2627383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8768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89600" y="1600201"/>
            <a:ext cx="48768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5486400"/>
            <a:ext cx="5386917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6193368" y="5486400"/>
            <a:ext cx="5389033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9600" y="1516912"/>
            <a:ext cx="5386917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1516912"/>
            <a:ext cx="5389033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9960864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85528"/>
            <a:ext cx="42672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214424"/>
            <a:ext cx="36576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94488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0875264" y="6422065"/>
            <a:ext cx="1016000" cy="365125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08976" y="1705709"/>
            <a:ext cx="4071824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420837" y="1019907"/>
            <a:ext cx="54864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7408979" y="2998765"/>
            <a:ext cx="4071821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09600" y="6422065"/>
            <a:ext cx="2844800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6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1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7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1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0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12192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9753600" y="0"/>
            <a:ext cx="24384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995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09600" y="6422065"/>
            <a:ext cx="28448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165600" y="6422065"/>
            <a:ext cx="38608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10871200" y="6422065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76" r:id="rId3"/>
    <p:sldLayoutId id="2147483977" r:id="rId4"/>
    <p:sldLayoutId id="2147483978" r:id="rId5"/>
    <p:sldLayoutId id="2147483979" r:id="rId6"/>
    <p:sldLayoutId id="2147483980" r:id="rId7"/>
    <p:sldLayoutId id="2147483981" r:id="rId8"/>
    <p:sldLayoutId id="2147483982" r:id="rId9"/>
    <p:sldLayoutId id="2147483983" r:id="rId10"/>
    <p:sldLayoutId id="2147483984" r:id="rId11"/>
    <p:sldLayoutId id="2147483649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hyperlink" Target="http://www.katalog-remeslniku.cz/videogalerie/umelecke-kovarstvi-oldrich-bartosek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png"/><Relationship Id="rId5" Type="http://schemas.microsoft.com/office/2007/relationships/hdphoto" Target="../media/hdphoto1.wdp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48.jpe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6.xml"/><Relationship Id="rId1" Type="http://schemas.openxmlformats.org/officeDocument/2006/relationships/audio" Target="../media/media1.mp3"/><Relationship Id="rId6" Type="http://schemas.openxmlformats.org/officeDocument/2006/relationships/image" Target="../media/image51.png"/><Relationship Id="rId5" Type="http://schemas.openxmlformats.org/officeDocument/2006/relationships/image" Target="../media/image50.jpeg"/><Relationship Id="rId10" Type="http://schemas.openxmlformats.org/officeDocument/2006/relationships/image" Target="../media/image56.png"/><Relationship Id="rId4" Type="http://schemas.openxmlformats.org/officeDocument/2006/relationships/image" Target="../media/image49.jpeg"/><Relationship Id="rId9" Type="http://schemas.microsoft.com/office/2007/relationships/media" Target="../media/media1.mp3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slideLayout" Target="../slideLayouts/slideLayout6.xml"/><Relationship Id="rId1" Type="http://schemas.openxmlformats.org/officeDocument/2006/relationships/audio" Target="../media/media2.mp3"/><Relationship Id="rId6" Type="http://schemas.openxmlformats.org/officeDocument/2006/relationships/image" Target="../media/image60.jpeg"/><Relationship Id="rId11" Type="http://schemas.openxmlformats.org/officeDocument/2006/relationships/image" Target="../media/image56.png"/><Relationship Id="rId5" Type="http://schemas.openxmlformats.org/officeDocument/2006/relationships/image" Target="../media/image59.jpeg"/><Relationship Id="rId10" Type="http://schemas.microsoft.com/office/2007/relationships/media" Target="../media/media2.mp3"/><Relationship Id="rId4" Type="http://schemas.openxmlformats.org/officeDocument/2006/relationships/image" Target="../media/image58.jpeg"/><Relationship Id="rId9" Type="http://schemas.openxmlformats.org/officeDocument/2006/relationships/image" Target="../media/image6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atalog-remeslniku.cz/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en/the-horse-horse-animal-race-jockey-198885/" TargetMode="External"/><Relationship Id="rId13" Type="http://schemas.openxmlformats.org/officeDocument/2006/relationships/hyperlink" Target="http://pixabay.com/en/rueckepferde-forest-autumn-horse-602176/" TargetMode="External"/><Relationship Id="rId18" Type="http://schemas.openxmlformats.org/officeDocument/2006/relationships/hyperlink" Target="http://uloz.to/xRPQaq6z/houpy-houpy-kocky-snedly-kroupy-" TargetMode="External"/><Relationship Id="rId26" Type="http://schemas.openxmlformats.org/officeDocument/2006/relationships/hyperlink" Target="http://pixabay.com/cs/kon%C4%9B-jezdec-show-sk%C3%A1k%C3%A1n%C3%AD-zv%C3%AD%C5%99e-70782" TargetMode="External"/><Relationship Id="rId3" Type="http://schemas.openxmlformats.org/officeDocument/2006/relationships/hyperlink" Target="http://pixabay.com/en/tournament-horse-racehorse-horse-379032/" TargetMode="External"/><Relationship Id="rId21" Type="http://schemas.openxmlformats.org/officeDocument/2006/relationships/hyperlink" Target="http://pixabay.com/cs/pegas-l%C3%A9taj%C3%ADc%C3%AD-k%C5%AF%C5%88-m%C3%BDtick%C3%A9-stvo%C5%99en%C3%AD-35492/" TargetMode="External"/><Relationship Id="rId7" Type="http://schemas.openxmlformats.org/officeDocument/2006/relationships/hyperlink" Target="http://pixabay.com/en/hoof-care-hoof-gouge-horse-huf-421869" TargetMode="External"/><Relationship Id="rId12" Type="http://schemas.openxmlformats.org/officeDocument/2006/relationships/hyperlink" Target="http://pixabay.com/en/horse-horses-animals-animal-ride-262280/http" TargetMode="External"/><Relationship Id="rId17" Type="http://schemas.openxmlformats.org/officeDocument/2006/relationships/hyperlink" Target="http://pixabay.com/cs/centaur-mytologie-b%C4%9Bh-kon%C4%9B-%C4%8Dlov%C4%9Bk-159538/" TargetMode="External"/><Relationship Id="rId25" Type="http://schemas.openxmlformats.org/officeDocument/2006/relationships/hyperlink" Target="http://pixabay.com/cs/kon%C4%9B-z%C3%A1vod-dostihy-%C5%99%C3%ADm-capannelle-630229" TargetMode="External"/><Relationship Id="rId33" Type="http://schemas.openxmlformats.org/officeDocument/2006/relationships/hyperlink" Target="http://pixabay.com/cs/osel-dom%C3%A1c%C3%AD-osl%C3%AD-h%C5%99%C3%ADb%C4%9B-h%C5%99%C3%ADb%C4%9B-baby-368988" TargetMode="External"/><Relationship Id="rId2" Type="http://schemas.openxmlformats.org/officeDocument/2006/relationships/notesSlide" Target="../notesSlides/notesSlide8.xml"/><Relationship Id="rId16" Type="http://schemas.openxmlformats.org/officeDocument/2006/relationships/hyperlink" Target="http://pixabay.com/cs/princ-z-walesu-socha-indie-bronz-166943/" TargetMode="External"/><Relationship Id="rId20" Type="http://schemas.openxmlformats.org/officeDocument/2006/relationships/hyperlink" Target="http://pixabay.com/cs/jednoro%C5%BEec-profil-hlava-zv%C3%AD%C5%99e-kon%C4%9B-35762/" TargetMode="External"/><Relationship Id="rId29" Type="http://schemas.openxmlformats.org/officeDocument/2006/relationships/hyperlink" Target="http://pixabay.com/cs/j%C3%ADzda-na-koni-k%C5%AF%C5%88-v%C5%A1estrannost-k%C5%99%C3%AD%C5%BE-436985/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pixabay.com/en/horse-thoroughbred-equine-purebred-164914" TargetMode="External"/><Relationship Id="rId11" Type="http://schemas.openxmlformats.org/officeDocument/2006/relationships/hyperlink" Target="http://pixabay.com/en/harness-horse-breed-hutsul-bridle-454189/" TargetMode="External"/><Relationship Id="rId24" Type="http://schemas.openxmlformats.org/officeDocument/2006/relationships/hyperlink" Target="http://pixabay.com/cs/%C4%8Desk%C3%A1-republika-lid%C3%A9-socha-69485/http:/" TargetMode="External"/><Relationship Id="rId32" Type="http://schemas.openxmlformats.org/officeDocument/2006/relationships/hyperlink" Target="http://blog.chov-koni.cz/2011/04/serial-analyza-prostredi-sektoru-koni-struktura-koni-z-pohledu-jejich-uziti/" TargetMode="External"/><Relationship Id="rId5" Type="http://schemas.openxmlformats.org/officeDocument/2006/relationships/hyperlink" Target="http://pixabay.com/en/mare-foal-horse-animal-nature-430442" TargetMode="External"/><Relationship Id="rId15" Type="http://schemas.openxmlformats.org/officeDocument/2006/relationships/hyperlink" Target="http://pixabay.com/en/photos/?q=kon%C4%9B&amp;image_type=&amp;cat=&amp;order=best" TargetMode="External"/><Relationship Id="rId23" Type="http://schemas.openxmlformats.org/officeDocument/2006/relationships/hyperlink" Target="http://pixabay.com/cs/photos/?q=kon%C4%9B&amp;image_type=&amp;order=best&amp;cat=&amp;pagi=14" TargetMode="External"/><Relationship Id="rId28" Type="http://schemas.openxmlformats.org/officeDocument/2006/relationships/hyperlink" Target="http://pixabay.com/cs/kon%C4%9B-ovlada%C4%8D-cylindr-bi%C4%8D-postroj-411644/" TargetMode="External"/><Relationship Id="rId10" Type="http://schemas.openxmlformats.org/officeDocument/2006/relationships/hyperlink" Target="http://pixabay.com/en/haflinger-horse-horse-head-320030/" TargetMode="External"/><Relationship Id="rId19" Type="http://schemas.openxmlformats.org/officeDocument/2006/relationships/hyperlink" Target="http://pixabay.com/cs/h%C5%99eben-vlajka-%C5%A1v%C3%BDcarsk%C3%A9-jednoro%C5%BEec-145516/" TargetMode="External"/><Relationship Id="rId31" Type="http://schemas.openxmlformats.org/officeDocument/2006/relationships/hyperlink" Target="http://pixabay.com/cs/kon%C4%9B-dostihy-ko%C5%88sk%C3%A9-dostihy-l%C3%A9to-283427" TargetMode="External"/><Relationship Id="rId4" Type="http://schemas.openxmlformats.org/officeDocument/2006/relationships/hyperlink" Target="http://pixabay.com/en/horse-nature-animal-373866/" TargetMode="External"/><Relationship Id="rId9" Type="http://schemas.openxmlformats.org/officeDocument/2006/relationships/hyperlink" Target="http://pixabay.com/en/horse-box-stall-337917/" TargetMode="External"/><Relationship Id="rId14" Type="http://schemas.openxmlformats.org/officeDocument/2006/relationships/hyperlink" Target="http://pixabay.com/cs/%C5%BEena-jezdkyn%C4%9B-sporty-vesel%C3%BD-j%C3%ADzda-301838/" TargetMode="External"/><Relationship Id="rId22" Type="http://schemas.openxmlformats.org/officeDocument/2006/relationships/hyperlink" Target="http://pixabay.com/cs/photos/?q=kon%C4%9B&amp;image_type=&amp;order=best&amp;cat=&amp;pagi=13" TargetMode="External"/><Relationship Id="rId27" Type="http://schemas.openxmlformats.org/officeDocument/2006/relationships/hyperlink" Target="http://pixabay.com/cs/sout%C4%9B%C5%BE-kon%C4%9B-p%C5%99ek%C3%A1%C5%BEka-j%C3%ADzda-na-koni-402867/" TargetMode="External"/><Relationship Id="rId30" Type="http://schemas.openxmlformats.org/officeDocument/2006/relationships/hyperlink" Target="http://pixabay.com/cs/zebra-st%C3%A1n%C3%AD-kopytn%C3%ADk%C5%AF-424440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ko7-VbkvBW8" TargetMode="External"/><Relationship Id="rId13" Type="http://schemas.openxmlformats.org/officeDocument/2006/relationships/hyperlink" Target="https://www.youtube.com/watch?v=UYUEWEx9YEh" TargetMode="External"/><Relationship Id="rId18" Type="http://schemas.openxmlformats.org/officeDocument/2006/relationships/hyperlink" Target="http://pixabay.com/cs/kon%C4%9B-d%C5%99ev%C4%9Bn%C3%A9-koloto%C4%8D-retro-666707/" TargetMode="External"/><Relationship Id="rId26" Type="http://schemas.openxmlformats.org/officeDocument/2006/relationships/hyperlink" Target="http://pixabay.com/cs/t%C5%99men-boot-kon%C4%9B-jezdeck%C3%A9-kon%C3%AD-619269" TargetMode="External"/><Relationship Id="rId3" Type="http://schemas.openxmlformats.org/officeDocument/2006/relationships/hyperlink" Target="http://pixabay.com/cs/kon%C4%9B-zv%C3%AD%C5%99e-divok%C3%A1-pozice-tan%C4%8D%C3%AD%C5%A1-47316/" TargetMode="External"/><Relationship Id="rId21" Type="http://schemas.openxmlformats.org/officeDocument/2006/relationships/hyperlink" Target="http://pixabay.com/cs/houpac%C3%AD-k%C5%AF%C5%88-k%C5%AF%C5%88-mo%C5%99%C5%A1t%C3%AD-kon%C3%ADci-353744/" TargetMode="External"/><Relationship Id="rId7" Type="http://schemas.openxmlformats.org/officeDocument/2006/relationships/hyperlink" Target="https://www.youtube.com/watch?v=wvRqc9-sExQ" TargetMode="External"/><Relationship Id="rId12" Type="http://schemas.openxmlformats.org/officeDocument/2006/relationships/hyperlink" Target="https://www.youtube.com/watch?v=UScpTJFd-Do" TargetMode="External"/><Relationship Id="rId17" Type="http://schemas.openxmlformats.org/officeDocument/2006/relationships/hyperlink" Target="http://pixabay.com/cs/z%C3%A1mek-%C5%A1roub-uzav%C5%99en%C3%AD-zav%C5%99eno-dve%C5%99e-660822" TargetMode="External"/><Relationship Id="rId25" Type="http://schemas.openxmlformats.org/officeDocument/2006/relationships/hyperlink" Target="http://pixabay.com/cs/po%C4%8Das%C3%AD-gage-po%C4%8Das%C3%AD-kon%C4%9B-bronz-v%C3%ADtr-73300" TargetMode="External"/><Relationship Id="rId2" Type="http://schemas.openxmlformats.org/officeDocument/2006/relationships/hyperlink" Target="http://pixabay.com/cs/divok%C3%A9-kon%C4%9B-divok%C3%A1-b%C4%9B%C5%BE%C3%AD-panorama-602278" TargetMode="External"/><Relationship Id="rId16" Type="http://schemas.openxmlformats.org/officeDocument/2006/relationships/hyperlink" Target="http://pixabay.com/cs/klepadlo-bronzov%C3%A1-kov%C5%AF-lev-431333" TargetMode="External"/><Relationship Id="rId20" Type="http://schemas.openxmlformats.org/officeDocument/2006/relationships/hyperlink" Target="http://pixabay.com/cs/koloto%C4%8D-kon%C4%9B-d%C4%9Btsk%C3%A9-h%C5%99i%C5%A1t%C4%9B-krajiny-348473/" TargetMode="External"/><Relationship Id="rId29" Type="http://schemas.openxmlformats.org/officeDocument/2006/relationships/hyperlink" Target="http://www.obrazy-dekorace-interier.cz/produkt.php?p=410GJ0346https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pixabay.com/cs/zebra-afrika-zv%C3%AD%C5%99e-safari-155501/" TargetMode="External"/><Relationship Id="rId11" Type="http://schemas.openxmlformats.org/officeDocument/2006/relationships/hyperlink" Target="https://www.youtube.com/watch?v=Pkc7HvWE3Ms" TargetMode="External"/><Relationship Id="rId24" Type="http://schemas.openxmlformats.org/officeDocument/2006/relationships/hyperlink" Target="http://pixabay.com/cs/kon%C4%9B-stabiln%C3%AD-farma-st%C3%A1nek-stodola-613428" TargetMode="External"/><Relationship Id="rId5" Type="http://schemas.openxmlformats.org/officeDocument/2006/relationships/hyperlink" Target="http://pixabay.com/cs/osel-mezek-zv%C3%AD%C5%99e-savec-%C4%8Dern%C3%A1-294529/" TargetMode="External"/><Relationship Id="rId15" Type="http://schemas.openxmlformats.org/officeDocument/2006/relationships/hyperlink" Target="http://pixabay.com/cs/dve%C5%99e-architektura-pozad%C3%AD-kov%C3%A1n%C3%AD-19883/" TargetMode="External"/><Relationship Id="rId23" Type="http://schemas.openxmlformats.org/officeDocument/2006/relationships/hyperlink" Target="http://pixabay.com/cs/houpac%C3%AD-k%C5%AF%C5%88-rocker-d%C4%9Bti-hr%C3%A1t-161736" TargetMode="External"/><Relationship Id="rId28" Type="http://schemas.openxmlformats.org/officeDocument/2006/relationships/hyperlink" Target="http://pixabay.com/cs/kon%C4%9B-sedlo-j%C3%ADzda-na-koni-kon%C3%AD-490704V" TargetMode="External"/><Relationship Id="rId10" Type="http://schemas.openxmlformats.org/officeDocument/2006/relationships/hyperlink" Target="https://www.youtube.com/watch?v=dXmRIwmQE94" TargetMode="External"/><Relationship Id="rId19" Type="http://schemas.openxmlformats.org/officeDocument/2006/relationships/hyperlink" Target="http://pixabay.com/cs/koloto%C4%8D-j%C3%ADzda-z%C3%A1bava-kon%C4%9B-atrakce-169901/" TargetMode="External"/><Relationship Id="rId4" Type="http://schemas.openxmlformats.org/officeDocument/2006/relationships/hyperlink" Target="http://pixabay.com/cs/osel-dom%C3%A1c%C3%AD-osl%C3%AD-h%C5%99%C3%ADb%C4%9B-h%C5%99%C3%ADb%C4%9B-baby-368988/" TargetMode="External"/><Relationship Id="rId9" Type="http://schemas.openxmlformats.org/officeDocument/2006/relationships/hyperlink" Target="http://pixabay.com/cs/kon%C4%9B-zv%C3%AD%C5%99e-h%C5%99ebec-venkovn%C3%AD-394507/https:/" TargetMode="External"/><Relationship Id="rId14" Type="http://schemas.openxmlformats.org/officeDocument/2006/relationships/hyperlink" Target="http://www.katalog-remeslniku.cz/videogalerie/umelecke-kovarstvi-oldrich-bartose" TargetMode="External"/><Relationship Id="rId22" Type="http://schemas.openxmlformats.org/officeDocument/2006/relationships/hyperlink" Target="http://pixabay.com/cs/hra%C4%8Dky-kon%C4%9B-ze-d%C5%99evo-682707" TargetMode="External"/><Relationship Id="rId27" Type="http://schemas.openxmlformats.org/officeDocument/2006/relationships/hyperlink" Target="http://pixabay.com/cs/toque-helma-j%C3%ADzda-na-koni-bahno-280849" TargetMode="External"/><Relationship Id="rId30" Type="http://schemas.openxmlformats.org/officeDocument/2006/relationships/hyperlink" Target="http://praha.idnes.cz/prazska-zoo-chce-do-mongolska-prepravit-ctyri-kone-prevalskeho-ps8-/praha-zpravy.aspx?c=A140331_144438_praha-zpravy_bur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1369" y="657900"/>
            <a:ext cx="10363200" cy="1829761"/>
          </a:xfrm>
          <a:solidFill>
            <a:schemeClr val="accent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4400" dirty="0" smtClean="0">
                <a:solidFill>
                  <a:srgbClr val="624D38">
                    <a:lumMod val="75000"/>
                  </a:srgbClr>
                </a:solidFill>
              </a:rPr>
              <a:t>Hospodářská zvířata - KŮŇ</a:t>
            </a:r>
            <a:endParaRPr lang="cs-CZ" sz="4400" b="0" i="0" dirty="0">
              <a:solidFill>
                <a:srgbClr val="624D38">
                  <a:lumMod val="75000"/>
                </a:srgbClr>
              </a:solidFill>
              <a:ea typeface="+mj-ea"/>
              <a:cs typeface="+mj-cs"/>
            </a:endParaRPr>
          </a:p>
        </p:txBody>
      </p:sp>
      <p:sp>
        <p:nvSpPr>
          <p:cNvPr id="3" name="Šipka doprava 2">
            <a:hlinkClick r:id="" action="ppaction://hlinkshowjump?jump=nextslide"/>
          </p:cNvPr>
          <p:cNvSpPr/>
          <p:nvPr/>
        </p:nvSpPr>
        <p:spPr>
          <a:xfrm>
            <a:off x="10721008" y="621904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jsem?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>
              <a:buNone/>
            </a:pPr>
            <a:r>
              <a:rPr lang="cs-CZ" sz="2400" dirty="0" smtClean="0"/>
              <a:t>Místo vlasů dlouhá hříva,</a:t>
            </a:r>
          </a:p>
          <a:p>
            <a:pPr marL="36576" indent="0">
              <a:buNone/>
            </a:pPr>
            <a:r>
              <a:rPr lang="cs-CZ" sz="2400" dirty="0"/>
              <a:t>o</a:t>
            </a:r>
            <a:r>
              <a:rPr lang="cs-CZ" sz="2400" dirty="0" smtClean="0"/>
              <a:t>čima se něžně dívá.</a:t>
            </a:r>
          </a:p>
          <a:p>
            <a:pPr marL="36576" indent="0">
              <a:buNone/>
            </a:pPr>
            <a:r>
              <a:rPr lang="cs-CZ" sz="2400" dirty="0" smtClean="0"/>
              <a:t>Kopýtka má na nohou – </a:t>
            </a:r>
          </a:p>
          <a:p>
            <a:pPr marL="36576" indent="0">
              <a:buNone/>
            </a:pPr>
            <a:r>
              <a:rPr lang="cs-CZ" sz="2400" dirty="0"/>
              <a:t>k</a:t>
            </a:r>
            <a:r>
              <a:rPr lang="cs-CZ" sz="2400" dirty="0" smtClean="0"/>
              <a:t> běhu mu prý pomohou.</a:t>
            </a:r>
            <a:endParaRPr lang="cs-CZ" sz="24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026" name="Picture 2" descr="Tournament Horse, Racehorse, Horse, Saddle Hor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68307" y="945592"/>
            <a:ext cx="2701455" cy="40776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Verunka\AppData\Local\Microsoft\Windows\Temporary Internet Files\Content.IE5\KUREL7QS\ellipticheskiye-oblaka-gorizontam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53444" y="183588"/>
            <a:ext cx="4405939" cy="2202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Verunka\AppData\Local\Microsoft\Windows\Temporary Internet Files\Content.IE5\KUREL7QS\ellipticheskiye-oblaka-gorizontam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3366" y="1625766"/>
            <a:ext cx="4405939" cy="2202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C:\Users\Verunka\AppData\Local\Microsoft\Windows\Temporary Internet Files\Content.IE5\KUREL7QS\ellipticheskiye-oblaka-gorizontam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68307" y="432602"/>
            <a:ext cx="4405939" cy="2202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C:\Users\Verunka\AppData\Local\Microsoft\Windows\Temporary Internet Files\Content.IE5\KUREL7QS\ellipticheskiye-oblaka-gorizontam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765" y="1745687"/>
            <a:ext cx="4405939" cy="23970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Verunka\AppData\Local\Microsoft\Windows\Temporary Internet Files\Content.IE5\KUREL7QS\ellipticheskiye-oblaka-gorizontam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8904" y="2847172"/>
            <a:ext cx="4193098" cy="24659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11118574" y="610925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29408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13756" y="274320"/>
            <a:ext cx="9357756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Kdo jsem?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2050" name="Picture 2" descr="Horse, Nature, Anima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6924" y="1520520"/>
            <a:ext cx="4161592" cy="3558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láček 1"/>
          <p:cNvSpPr/>
          <p:nvPr/>
        </p:nvSpPr>
        <p:spPr>
          <a:xfrm>
            <a:off x="3938954" y="176325"/>
            <a:ext cx="3460652" cy="1840674"/>
          </a:xfrm>
          <a:prstGeom prst="cloudCallout">
            <a:avLst>
              <a:gd name="adj1" fmla="val -112412"/>
              <a:gd name="adj2" fmla="val 361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/>
              <a:t> Moje </a:t>
            </a:r>
            <a:r>
              <a:rPr lang="cs-CZ" sz="1600" dirty="0" smtClean="0"/>
              <a:t>oči nejsou moc velké, ale vidím jimi lidi, tak jako by byli velcí jako já. Oči mi zakrývá kštice.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9" name="Obláček 8"/>
          <p:cNvSpPr/>
          <p:nvPr/>
        </p:nvSpPr>
        <p:spPr>
          <a:xfrm>
            <a:off x="5854535" y="3028208"/>
            <a:ext cx="4063188" cy="1745672"/>
          </a:xfrm>
          <a:prstGeom prst="cloudCallout">
            <a:avLst>
              <a:gd name="adj1" fmla="val -98240"/>
              <a:gd name="adj2" fmla="val -68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Jako člověk, i já mám vlasy - říká se jim hříva. Tvoří ji spousta žíní. Když potřásám hlavou, hříva se pohybuje a odhání mouchy</a:t>
            </a:r>
            <a:endParaRPr lang="cs-CZ" sz="1600" dirty="0"/>
          </a:p>
        </p:txBody>
      </p:sp>
      <p:sp>
        <p:nvSpPr>
          <p:cNvPr id="10" name="Obláček 9"/>
          <p:cNvSpPr/>
          <p:nvPr/>
        </p:nvSpPr>
        <p:spPr>
          <a:xfrm>
            <a:off x="6620492" y="1138486"/>
            <a:ext cx="3188526" cy="1504034"/>
          </a:xfrm>
          <a:prstGeom prst="cloudCallout">
            <a:avLst>
              <a:gd name="adj1" fmla="val -97928"/>
              <a:gd name="adj2" fmla="val 498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Moje tlama je vlhká a měkká a mám veliké nosní dírky – říká se jim nozdry. </a:t>
            </a:r>
            <a:endParaRPr lang="cs-CZ" sz="1600" dirty="0"/>
          </a:p>
        </p:txBody>
      </p:sp>
      <p:sp>
        <p:nvSpPr>
          <p:cNvPr id="3" name="Šipka doprava 2">
            <a:hlinkClick r:id="" action="ppaction://hlinkshowjump?jump=nextslide"/>
          </p:cNvPr>
          <p:cNvSpPr/>
          <p:nvPr/>
        </p:nvSpPr>
        <p:spPr>
          <a:xfrm>
            <a:off x="11132953" y="613383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eva 5">
            <a:hlinkClick r:id="" action="ppaction://hlinkshowjump?jump=previousslide"/>
          </p:cNvPr>
          <p:cNvSpPr/>
          <p:nvPr/>
        </p:nvSpPr>
        <p:spPr>
          <a:xfrm>
            <a:off x="376924" y="6133833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0188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13756" y="274320"/>
            <a:ext cx="9357756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Kdo jsem?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2050" name="Picture 2" descr="Horse, Nature, Anima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6924" y="1520520"/>
            <a:ext cx="4161592" cy="3558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láček 1"/>
          <p:cNvSpPr/>
          <p:nvPr/>
        </p:nvSpPr>
        <p:spPr>
          <a:xfrm>
            <a:off x="4306945" y="176325"/>
            <a:ext cx="2687619" cy="1840674"/>
          </a:xfrm>
          <a:prstGeom prst="cloudCallout">
            <a:avLst>
              <a:gd name="adj1" fmla="val -112412"/>
              <a:gd name="adj2" fmla="val 361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/>
            </a:r>
            <a:br>
              <a:rPr lang="cs-CZ" dirty="0"/>
            </a:br>
            <a:r>
              <a:rPr lang="cs-CZ" sz="1600" dirty="0" smtClean="0"/>
              <a:t>Moji kůži pokrývá srst a je měkká na dotek. Může být hnědá, bílá, černá nebo strakatá </a:t>
            </a:r>
            <a:endParaRPr lang="cs-CZ" sz="1600" dirty="0"/>
          </a:p>
        </p:txBody>
      </p:sp>
      <p:sp>
        <p:nvSpPr>
          <p:cNvPr id="9" name="Obláček 8"/>
          <p:cNvSpPr/>
          <p:nvPr/>
        </p:nvSpPr>
        <p:spPr>
          <a:xfrm>
            <a:off x="5854535" y="3028208"/>
            <a:ext cx="3206338" cy="1745672"/>
          </a:xfrm>
          <a:prstGeom prst="cloudCallout">
            <a:avLst>
              <a:gd name="adj1" fmla="val -98240"/>
              <a:gd name="adj2" fmla="val -68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Moje kopyta jsou velké nehty a abych si je neodřel, přitlouká mi na ně kovář podkovy - </a:t>
            </a:r>
            <a:r>
              <a:rPr lang="cs-CZ" sz="1600" dirty="0"/>
              <a:t>t</a:t>
            </a:r>
            <a:r>
              <a:rPr lang="cs-CZ" sz="1600" dirty="0" smtClean="0"/>
              <a:t>o jsou moje boty.</a:t>
            </a:r>
            <a:endParaRPr lang="cs-CZ" sz="1600" dirty="0"/>
          </a:p>
        </p:txBody>
      </p:sp>
      <p:sp>
        <p:nvSpPr>
          <p:cNvPr id="10" name="Obláček 9"/>
          <p:cNvSpPr/>
          <p:nvPr/>
        </p:nvSpPr>
        <p:spPr>
          <a:xfrm>
            <a:off x="6620492" y="1138486"/>
            <a:ext cx="3552208" cy="1504034"/>
          </a:xfrm>
          <a:prstGeom prst="cloudCallout">
            <a:avLst>
              <a:gd name="adj1" fmla="val -97928"/>
              <a:gd name="adj2" fmla="val 498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 Můj ocas je tvořen žíněmi, což jsou silné a pevné chlupy. Z mých žíní se dělají houslové smyčce. </a:t>
            </a:r>
            <a:endParaRPr lang="cs-CZ" sz="1600" dirty="0"/>
          </a:p>
        </p:txBody>
      </p:sp>
      <p:sp>
        <p:nvSpPr>
          <p:cNvPr id="3" name="Šipka doprava 2">
            <a:hlinkClick r:id="" action="ppaction://hlinkshowjump?jump=nextslide"/>
          </p:cNvPr>
          <p:cNvSpPr/>
          <p:nvPr/>
        </p:nvSpPr>
        <p:spPr>
          <a:xfrm>
            <a:off x="11132953" y="612628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eva 5">
            <a:hlinkClick r:id="" action="ppaction://hlinkshowjump?jump=previousslide"/>
          </p:cNvPr>
          <p:cNvSpPr/>
          <p:nvPr/>
        </p:nvSpPr>
        <p:spPr>
          <a:xfrm>
            <a:off x="92766" y="6126281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4580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13756" y="274320"/>
            <a:ext cx="9357756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Moje rodina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" name="Obláček 1"/>
          <p:cNvSpPr/>
          <p:nvPr/>
        </p:nvSpPr>
        <p:spPr>
          <a:xfrm>
            <a:off x="3822700" y="486887"/>
            <a:ext cx="3765632" cy="1530111"/>
          </a:xfrm>
          <a:prstGeom prst="cloudCallout">
            <a:avLst>
              <a:gd name="adj1" fmla="val -63555"/>
              <a:gd name="adj2" fmla="val 966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r>
              <a:rPr lang="cs-CZ" sz="1600" dirty="0" smtClean="0"/>
              <a:t>Já jsem hříbě. Hned, když se narodím, dokážu samo chodit, ale od své maminky nikam daleko nejdu.</a:t>
            </a:r>
            <a:endParaRPr lang="cs-CZ" sz="1600" dirty="0"/>
          </a:p>
        </p:txBody>
      </p:sp>
      <p:sp>
        <p:nvSpPr>
          <p:cNvPr id="10" name="Obláček 9"/>
          <p:cNvSpPr/>
          <p:nvPr/>
        </p:nvSpPr>
        <p:spPr>
          <a:xfrm>
            <a:off x="4466191" y="3348355"/>
            <a:ext cx="2962895" cy="1504034"/>
          </a:xfrm>
          <a:prstGeom prst="cloudCallout">
            <a:avLst>
              <a:gd name="adj1" fmla="val 75195"/>
              <a:gd name="adj2" fmla="val 82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r>
              <a:rPr lang="cs-CZ" sz="1600" dirty="0"/>
              <a:t>Moje maminka je </a:t>
            </a:r>
            <a:r>
              <a:rPr lang="cs-CZ" sz="1600" dirty="0" smtClean="0"/>
              <a:t>klisna, </a:t>
            </a:r>
            <a:r>
              <a:rPr lang="cs-CZ" sz="1600" dirty="0"/>
              <a:t>tatínek je </a:t>
            </a:r>
            <a:r>
              <a:rPr lang="cs-CZ" sz="1600" dirty="0" smtClean="0"/>
              <a:t>hřebec. </a:t>
            </a:r>
            <a:endParaRPr lang="cs-CZ" sz="1600" dirty="0"/>
          </a:p>
          <a:p>
            <a:pPr algn="ctr"/>
            <a:endParaRPr lang="cs-CZ" dirty="0"/>
          </a:p>
        </p:txBody>
      </p:sp>
      <p:pic>
        <p:nvPicPr>
          <p:cNvPr id="3074" name="Picture 2" descr="Mare, Foal, Horse, Animal, Nature, Equine, Farm, Fill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830" y="1738029"/>
            <a:ext cx="3407022" cy="3091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láček 7"/>
          <p:cNvSpPr/>
          <p:nvPr/>
        </p:nvSpPr>
        <p:spPr>
          <a:xfrm>
            <a:off x="6867894" y="1391549"/>
            <a:ext cx="3596906" cy="1504034"/>
          </a:xfrm>
          <a:prstGeom prst="cloudCallout">
            <a:avLst>
              <a:gd name="adj1" fmla="val -97928"/>
              <a:gd name="adj2" fmla="val 498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  <a:p>
            <a:pPr algn="ctr"/>
            <a:r>
              <a:rPr lang="cs-CZ" sz="1600" dirty="0" smtClean="0"/>
              <a:t>Nejraději mám maminčino mléko. To piju prvních 6 měsíců. Potom si samo trhám trávu.</a:t>
            </a:r>
            <a:endParaRPr lang="cs-CZ" sz="1600" dirty="0"/>
          </a:p>
        </p:txBody>
      </p:sp>
      <p:pic>
        <p:nvPicPr>
          <p:cNvPr id="1026" name="Picture 2" descr="Kon&amp;ecaron;, Pole, Farma, Jezdecké, Koní, Savec, H&amp;rcaron;ív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42982" y="2895583"/>
            <a:ext cx="3346267" cy="1673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Šipka doprava 2">
            <a:hlinkClick r:id="" action="ppaction://hlinkshowjump?jump=nextslide"/>
          </p:cNvPr>
          <p:cNvSpPr/>
          <p:nvPr/>
        </p:nvSpPr>
        <p:spPr>
          <a:xfrm>
            <a:off x="11143990" y="613953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eva 5">
            <a:hlinkClick r:id="" action="ppaction://hlinkshowjump?jump=previousslide"/>
          </p:cNvPr>
          <p:cNvSpPr/>
          <p:nvPr/>
        </p:nvSpPr>
        <p:spPr>
          <a:xfrm>
            <a:off x="65135" y="613953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2173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on&amp;ecaron;, Pluh, Orba, Pracovní, Koní, P&amp;rcaron;íroda, Mimo, &amp;Ccaron;lov&amp;ecaron;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4618" y="328533"/>
            <a:ext cx="3239211" cy="215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Kon&amp;ecaron;, Stabilní, Farma, Stánek, Stodola, Zví&amp;rcaron;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33" y="3213050"/>
            <a:ext cx="3048000" cy="20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13756" y="274320"/>
            <a:ext cx="9357756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Jak a kde žiju?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" name="Obláček 1"/>
          <p:cNvSpPr/>
          <p:nvPr/>
        </p:nvSpPr>
        <p:spPr>
          <a:xfrm>
            <a:off x="83127" y="1163782"/>
            <a:ext cx="4619502" cy="1720115"/>
          </a:xfrm>
          <a:prstGeom prst="cloudCallout">
            <a:avLst>
              <a:gd name="adj1" fmla="val 109645"/>
              <a:gd name="adj2" fmla="val 623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1600" dirty="0">
                <a:solidFill>
                  <a:prstClr val="white"/>
                </a:solidFill>
              </a:rPr>
              <a:t>Žiju na </a:t>
            </a:r>
            <a:r>
              <a:rPr lang="cs-CZ" sz="1600" dirty="0" smtClean="0">
                <a:solidFill>
                  <a:prstClr val="white"/>
                </a:solidFill>
              </a:rPr>
              <a:t>farmě, </a:t>
            </a:r>
            <a:r>
              <a:rPr lang="cs-CZ" sz="1600" dirty="0">
                <a:solidFill>
                  <a:prstClr val="white"/>
                </a:solidFill>
              </a:rPr>
              <a:t>kde se o mě stará </a:t>
            </a:r>
            <a:r>
              <a:rPr lang="cs-CZ" sz="1600" dirty="0" smtClean="0">
                <a:solidFill>
                  <a:prstClr val="white"/>
                </a:solidFill>
              </a:rPr>
              <a:t>farmář, </a:t>
            </a:r>
            <a:r>
              <a:rPr lang="cs-CZ" sz="1600" dirty="0">
                <a:solidFill>
                  <a:prstClr val="white"/>
                </a:solidFill>
              </a:rPr>
              <a:t>abych měl co jíst a p</a:t>
            </a:r>
            <a:r>
              <a:rPr lang="cs-CZ" sz="1600" dirty="0" smtClean="0">
                <a:solidFill>
                  <a:prstClr val="white"/>
                </a:solidFill>
              </a:rPr>
              <a:t>ít. Já mu za to pomáhám – ořu pole, tahám vůz</a:t>
            </a:r>
            <a:r>
              <a:rPr lang="cs-CZ" sz="1600" smtClean="0">
                <a:solidFill>
                  <a:prstClr val="white"/>
                </a:solidFill>
              </a:rPr>
              <a:t>, pluh </a:t>
            </a:r>
            <a:r>
              <a:rPr lang="cs-CZ" sz="1600" dirty="0" smtClean="0">
                <a:solidFill>
                  <a:prstClr val="white"/>
                </a:solidFill>
              </a:rPr>
              <a:t>nebo pracuji v lese.</a:t>
            </a:r>
            <a:endParaRPr lang="cs-CZ" sz="1600" dirty="0">
              <a:solidFill>
                <a:prstClr val="white"/>
              </a:solidFill>
            </a:endParaRPr>
          </a:p>
          <a:p>
            <a:pPr algn="ctr"/>
            <a:endParaRPr lang="cs-CZ" dirty="0"/>
          </a:p>
        </p:txBody>
      </p:sp>
      <p:sp>
        <p:nvSpPr>
          <p:cNvPr id="10" name="Obláček 9"/>
          <p:cNvSpPr/>
          <p:nvPr/>
        </p:nvSpPr>
        <p:spPr>
          <a:xfrm>
            <a:off x="2943377" y="3213050"/>
            <a:ext cx="4025734" cy="1978014"/>
          </a:xfrm>
          <a:prstGeom prst="cloudCallout">
            <a:avLst>
              <a:gd name="adj1" fmla="val 90526"/>
              <a:gd name="adj2" fmla="val 222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  <a:p>
            <a:pPr algn="ctr"/>
            <a:r>
              <a:rPr lang="cs-CZ" sz="1600" dirty="0" smtClean="0"/>
              <a:t>Kovář vyrábí podkovy, kterými mě oková. Podkovy připevňuje hřebíky, ale to mě vůbec nebolí.</a:t>
            </a:r>
            <a:endParaRPr lang="cs-CZ" sz="1600" dirty="0"/>
          </a:p>
        </p:txBody>
      </p:sp>
      <p:pic>
        <p:nvPicPr>
          <p:cNvPr id="3076" name="Picture 4" descr="Horse, Thoroughbred, Equine, Purebred, Stable, Chestnu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4556" y="4202057"/>
            <a:ext cx="2706379" cy="1978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481263" y="2370048"/>
            <a:ext cx="304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cs-CZ" dirty="0" smtClean="0">
                <a:solidFill>
                  <a:prstClr val="white"/>
                </a:solidFill>
              </a:rPr>
              <a:t> </a:t>
            </a: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3074" name="Picture 2" descr="Rueckepferde, Forest, Autumn, Horse, Kaltblu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05263" y="1353786"/>
            <a:ext cx="3962400" cy="2649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Šipka doprava 8">
            <a:hlinkClick r:id="" action="ppaction://hlinkshowjump?jump=nextslide"/>
          </p:cNvPr>
          <p:cNvSpPr/>
          <p:nvPr/>
        </p:nvSpPr>
        <p:spPr>
          <a:xfrm>
            <a:off x="11066424" y="615734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eva 10">
            <a:hlinkClick r:id="" action="ppaction://hlinkshowjump?jump=previousslide"/>
          </p:cNvPr>
          <p:cNvSpPr/>
          <p:nvPr/>
        </p:nvSpPr>
        <p:spPr>
          <a:xfrm>
            <a:off x="66261" y="615734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5751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13756" y="274320"/>
            <a:ext cx="9357756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Kování koně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0" name="Obláček 9"/>
          <p:cNvSpPr/>
          <p:nvPr/>
        </p:nvSpPr>
        <p:spPr>
          <a:xfrm>
            <a:off x="249710" y="1876301"/>
            <a:ext cx="3253511" cy="1211283"/>
          </a:xfrm>
          <a:prstGeom prst="cloudCallout">
            <a:avLst>
              <a:gd name="adj1" fmla="val -13362"/>
              <a:gd name="adj2" fmla="val 851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  <a:p>
            <a:pPr algn="ctr"/>
            <a:r>
              <a:rPr lang="cs-CZ" sz="1600" dirty="0" smtClean="0"/>
              <a:t>Kovář vyrábí podkovy, kterými mě oková. </a:t>
            </a:r>
            <a:endParaRPr lang="cs-CZ" sz="1600" dirty="0"/>
          </a:p>
        </p:txBody>
      </p:sp>
      <p:sp>
        <p:nvSpPr>
          <p:cNvPr id="6" name="Obdélník 5"/>
          <p:cNvSpPr/>
          <p:nvPr/>
        </p:nvSpPr>
        <p:spPr>
          <a:xfrm>
            <a:off x="2481263" y="2370048"/>
            <a:ext cx="304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cs-CZ" dirty="0" smtClean="0">
                <a:solidFill>
                  <a:prstClr val="white"/>
                </a:solidFill>
              </a:rPr>
              <a:t> </a:t>
            </a: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6146" name="Picture 2" descr="Hoof Care, Hoof Gouge, Horse, Huf, Horse Hoof, Rei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3193" y="3888411"/>
            <a:ext cx="2909455" cy="1402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láček 2"/>
          <p:cNvSpPr/>
          <p:nvPr/>
        </p:nvSpPr>
        <p:spPr>
          <a:xfrm>
            <a:off x="3766169" y="219420"/>
            <a:ext cx="4508401" cy="2519960"/>
          </a:xfrm>
          <a:prstGeom prst="cloudCallout">
            <a:avLst>
              <a:gd name="adj1" fmla="val -52420"/>
              <a:gd name="adj2" fmla="val 732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Kování začíná sejmutím staré podkovy, potom mi očistí bláto a nečistoty kopytním háčkem. Ještě ho zbaví přebytečné rohoviny, aby neprasklo</a:t>
            </a:r>
            <a:r>
              <a:rPr lang="cs-CZ" dirty="0" smtClean="0"/>
              <a:t>.</a:t>
            </a:r>
          </a:p>
        </p:txBody>
      </p:sp>
      <p:sp>
        <p:nvSpPr>
          <p:cNvPr id="8" name="Obláček 7"/>
          <p:cNvSpPr/>
          <p:nvPr/>
        </p:nvSpPr>
        <p:spPr>
          <a:xfrm>
            <a:off x="4479041" y="2286756"/>
            <a:ext cx="3798059" cy="1601655"/>
          </a:xfrm>
          <a:prstGeom prst="cloudCallout">
            <a:avLst>
              <a:gd name="adj1" fmla="val -74504"/>
              <a:gd name="adj2" fmla="val 736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Rozpálenou</a:t>
            </a:r>
            <a:r>
              <a:rPr lang="cs-CZ" sz="1600" dirty="0"/>
              <a:t> </a:t>
            </a:r>
            <a:r>
              <a:rPr lang="cs-CZ" sz="1600" dirty="0" smtClean="0"/>
              <a:t>podkovu mi přiloží ke kopytu a i když se z kopyta kouří a je cítit spálená </a:t>
            </a:r>
            <a:r>
              <a:rPr lang="cs-CZ" sz="1600" dirty="0" smtClean="0"/>
              <a:t>rohovina, </a:t>
            </a:r>
            <a:r>
              <a:rPr lang="cs-CZ" sz="1600" dirty="0" smtClean="0"/>
              <a:t>vůbec mě to nebolí.</a:t>
            </a:r>
            <a:r>
              <a:rPr lang="cs-CZ" sz="1600" dirty="0"/>
              <a:t> </a:t>
            </a:r>
          </a:p>
        </p:txBody>
      </p:sp>
      <p:sp>
        <p:nvSpPr>
          <p:cNvPr id="9" name="Obláček 8"/>
          <p:cNvSpPr/>
          <p:nvPr/>
        </p:nvSpPr>
        <p:spPr>
          <a:xfrm>
            <a:off x="8019250" y="1802467"/>
            <a:ext cx="3051959" cy="1135162"/>
          </a:xfrm>
          <a:prstGeom prst="cloudCallout">
            <a:avLst>
              <a:gd name="adj1" fmla="val -30950"/>
              <a:gd name="adj2" fmla="val 928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/>
              <a:t>Podkovy připevňuje hřebíky, </a:t>
            </a:r>
            <a:r>
              <a:rPr lang="cs-CZ" sz="1600" dirty="0" smtClean="0"/>
              <a:t>ale ani </a:t>
            </a:r>
            <a:r>
              <a:rPr lang="cs-CZ" sz="1600" dirty="0"/>
              <a:t>to mě vůbec nebolí.</a:t>
            </a:r>
          </a:p>
          <a:p>
            <a:pPr algn="ctr"/>
            <a:endParaRPr lang="cs-CZ" sz="1600" dirty="0"/>
          </a:p>
        </p:txBody>
      </p:sp>
      <p:sp>
        <p:nvSpPr>
          <p:cNvPr id="11" name="Obláček 10"/>
          <p:cNvSpPr/>
          <p:nvPr/>
        </p:nvSpPr>
        <p:spPr>
          <a:xfrm>
            <a:off x="8019250" y="3363867"/>
            <a:ext cx="2867403" cy="136116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Podkova dokonale chrání kopyto při chůzi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" name="Obdélník 1">
            <a:hlinkClick r:id="" action="ppaction://hlinkshowjump?jump=nextslide"/>
          </p:cNvPr>
          <p:cNvSpPr/>
          <p:nvPr/>
        </p:nvSpPr>
        <p:spPr>
          <a:xfrm>
            <a:off x="3371504" y="4757847"/>
            <a:ext cx="54489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https://www.youtube.com/watch?v=dXmRIwmQE94</a:t>
            </a:r>
          </a:p>
        </p:txBody>
      </p:sp>
      <p:pic>
        <p:nvPicPr>
          <p:cNvPr id="2050" name="Picture 2" descr="Podkova, Hn&amp;ecaron;dá, Zlatá, Kon&amp;ecaron;, Bota, Koní, Ková&amp;rcaron;, Západ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49599" y="4788512"/>
            <a:ext cx="1637054" cy="1657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Šipka doprava 11">
            <a:hlinkClick r:id="" action="ppaction://hlinkshowjump?jump=nextslide"/>
          </p:cNvPr>
          <p:cNvSpPr/>
          <p:nvPr/>
        </p:nvSpPr>
        <p:spPr>
          <a:xfrm>
            <a:off x="11132665" y="60761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eva 12">
            <a:hlinkClick r:id="" action="ppaction://hlinkshowjump?jump=previousslide"/>
          </p:cNvPr>
          <p:cNvSpPr/>
          <p:nvPr/>
        </p:nvSpPr>
        <p:spPr>
          <a:xfrm>
            <a:off x="132522" y="6076100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8958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Kovář trochu jinak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1026" name="Picture 2" descr="Dve&amp;rcaron;e, Architektura, Pozadí, Kování, D&amp;uring;m, Domác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7236" y="1417320"/>
            <a:ext cx="2605564" cy="3932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lepadlo, Bronzová, Kov&amp;uring;, Lev, Vchodu Do Domu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50495" y="2027354"/>
            <a:ext cx="1805747" cy="2712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Zámek, Šroub, Uzav&amp;rcaron;ení, Zav&amp;rcaron;eno, Dve&amp;rcaron;e, Blokován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6785" y="2027354"/>
            <a:ext cx="3203529" cy="240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0001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3756" y="274320"/>
            <a:ext cx="9369631" cy="1143000"/>
          </a:xfrm>
        </p:spPr>
        <p:txBody>
          <a:bodyPr>
            <a:normAutofit/>
          </a:bodyPr>
          <a:lstStyle/>
          <a:p>
            <a:r>
              <a:rPr lang="cs-CZ" sz="4400" dirty="0" smtClean="0"/>
              <a:t>Pohyb koní</a:t>
            </a:r>
            <a:endParaRPr lang="cs-CZ" sz="44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Obláček 4"/>
          <p:cNvSpPr/>
          <p:nvPr/>
        </p:nvSpPr>
        <p:spPr>
          <a:xfrm>
            <a:off x="419594" y="1330037"/>
            <a:ext cx="2026722" cy="795646"/>
          </a:xfrm>
          <a:prstGeom prst="cloudCallout">
            <a:avLst>
              <a:gd name="adj1" fmla="val 62863"/>
              <a:gd name="adj2" fmla="val 425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KROK – nejpomalejší pohyb</a:t>
            </a:r>
            <a:endParaRPr lang="cs-CZ" sz="1200" dirty="0"/>
          </a:p>
        </p:txBody>
      </p:sp>
      <p:sp>
        <p:nvSpPr>
          <p:cNvPr id="6" name="Obláček 5"/>
          <p:cNvSpPr/>
          <p:nvPr/>
        </p:nvSpPr>
        <p:spPr>
          <a:xfrm>
            <a:off x="419594" y="2125683"/>
            <a:ext cx="2026722" cy="831273"/>
          </a:xfrm>
          <a:prstGeom prst="cloudCallout">
            <a:avLst>
              <a:gd name="adj1" fmla="val 61555"/>
              <a:gd name="adj2" fmla="val 513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KLUS – zrychlený pohyb</a:t>
            </a:r>
            <a:endParaRPr lang="cs-CZ" sz="1200" dirty="0"/>
          </a:p>
        </p:txBody>
      </p:sp>
      <p:sp>
        <p:nvSpPr>
          <p:cNvPr id="7" name="Obláček 6"/>
          <p:cNvSpPr/>
          <p:nvPr/>
        </p:nvSpPr>
        <p:spPr>
          <a:xfrm>
            <a:off x="451262" y="2956956"/>
            <a:ext cx="1995054" cy="855023"/>
          </a:xfrm>
          <a:prstGeom prst="cloudCallout">
            <a:avLst>
              <a:gd name="adj1" fmla="val 58213"/>
              <a:gd name="adj2" fmla="val 408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CVAL – v jednu chvíli jsou všechny nohy koně nad zemí</a:t>
            </a:r>
            <a:endParaRPr lang="cs-CZ" sz="1200" dirty="0"/>
          </a:p>
        </p:txBody>
      </p:sp>
      <p:sp>
        <p:nvSpPr>
          <p:cNvPr id="8" name="Obláček 7"/>
          <p:cNvSpPr/>
          <p:nvPr/>
        </p:nvSpPr>
        <p:spPr>
          <a:xfrm>
            <a:off x="451261" y="3978234"/>
            <a:ext cx="1995055" cy="815757"/>
          </a:xfrm>
          <a:prstGeom prst="cloudCallout">
            <a:avLst>
              <a:gd name="adj1" fmla="val 50906"/>
              <a:gd name="adj2" fmla="val 381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TRYSK – velmi rychlý pohyb až 50 km za hod.</a:t>
            </a:r>
            <a:endParaRPr lang="cs-CZ" sz="1200" dirty="0"/>
          </a:p>
        </p:txBody>
      </p:sp>
      <p:sp>
        <p:nvSpPr>
          <p:cNvPr id="9" name="Obláček 8"/>
          <p:cNvSpPr/>
          <p:nvPr/>
        </p:nvSpPr>
        <p:spPr>
          <a:xfrm>
            <a:off x="451261" y="4928259"/>
            <a:ext cx="2315690" cy="926275"/>
          </a:xfrm>
          <a:prstGeom prst="cloudCallout">
            <a:avLst>
              <a:gd name="adj1" fmla="val 43834"/>
              <a:gd name="adj2" fmla="val 453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SKOK – lidé naučili koně překonávat překážky skokem. Divocí koně neskáčou.</a:t>
            </a:r>
            <a:endParaRPr lang="cs-CZ" sz="1200" dirty="0"/>
          </a:p>
        </p:txBody>
      </p:sp>
      <p:sp>
        <p:nvSpPr>
          <p:cNvPr id="10" name="Obdélník 9"/>
          <p:cNvSpPr/>
          <p:nvPr/>
        </p:nvSpPr>
        <p:spPr>
          <a:xfrm>
            <a:off x="3467684" y="4045922"/>
            <a:ext cx="52566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https://www.youtube.com/watch?v=wvRqc9-sExQ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3467684" y="4536661"/>
            <a:ext cx="5689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https://www.youtube.com/watch?v=ko7-VbkvBW8</a:t>
            </a:r>
          </a:p>
        </p:txBody>
      </p:sp>
      <p:pic>
        <p:nvPicPr>
          <p:cNvPr id="2050" name="Picture 2" descr="Kon&amp;ecaron;, Zví&amp;rcaron;e, H&amp;rcaron;ebec, Venkovní, Hospodá&amp;rcaron;ská 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32326" y="287664"/>
            <a:ext cx="4327348" cy="2880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Šipka doprava 10">
            <a:hlinkClick r:id="" action="ppaction://hlinkshowjump?jump=nextslide"/>
          </p:cNvPr>
          <p:cNvSpPr/>
          <p:nvPr/>
        </p:nvSpPr>
        <p:spPr>
          <a:xfrm>
            <a:off x="11146205" y="614900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eva 11">
            <a:hlinkClick r:id="" action="ppaction://hlinkshowjump?jump=previousslide"/>
          </p:cNvPr>
          <p:cNvSpPr/>
          <p:nvPr/>
        </p:nvSpPr>
        <p:spPr>
          <a:xfrm>
            <a:off x="160153" y="614900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47393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73010" y="1430229"/>
            <a:ext cx="1963726" cy="2618301"/>
          </a:xfrm>
          <a:prstGeom prst="rect">
            <a:avLst/>
          </a:prstGeom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13756" y="274320"/>
            <a:ext cx="9357756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Jízda na koni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0" name="Obláček 9"/>
          <p:cNvSpPr/>
          <p:nvPr/>
        </p:nvSpPr>
        <p:spPr>
          <a:xfrm>
            <a:off x="1068779" y="3116501"/>
            <a:ext cx="4025734" cy="1978014"/>
          </a:xfrm>
          <a:prstGeom prst="cloudCallout">
            <a:avLst>
              <a:gd name="adj1" fmla="val 142153"/>
              <a:gd name="adj2" fmla="val 570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Při jízdě mám na hlavě uzdu s otěžemi – jsou to kožené pásky, kterými mi jezdec dává </a:t>
            </a:r>
            <a:r>
              <a:rPr lang="cs-CZ" sz="1600" dirty="0" smtClean="0"/>
              <a:t>znamení, </a:t>
            </a:r>
            <a:r>
              <a:rPr lang="cs-CZ" sz="1600" dirty="0" smtClean="0"/>
              <a:t>kam mám jet – kde mám zatočit a kde zůstat stát.</a:t>
            </a:r>
            <a:endParaRPr lang="cs-CZ" sz="1600" dirty="0"/>
          </a:p>
        </p:txBody>
      </p:sp>
      <p:sp>
        <p:nvSpPr>
          <p:cNvPr id="6" name="Obdélník 5"/>
          <p:cNvSpPr/>
          <p:nvPr/>
        </p:nvSpPr>
        <p:spPr>
          <a:xfrm>
            <a:off x="2481263" y="2370048"/>
            <a:ext cx="304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cs-CZ" dirty="0" smtClean="0">
                <a:solidFill>
                  <a:prstClr val="white"/>
                </a:solidFill>
              </a:rPr>
              <a:t> </a:t>
            </a: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26" name="Picture 2" descr="Haflinger, Horse, Horse Head, Attention, Friendl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16648" y="3157686"/>
            <a:ext cx="2261052" cy="3404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ipka doleva 7">
            <a:hlinkClick r:id="" action="ppaction://hlinkshowjump?jump=previousslide"/>
          </p:cNvPr>
          <p:cNvSpPr/>
          <p:nvPr/>
        </p:nvSpPr>
        <p:spPr>
          <a:xfrm>
            <a:off x="98976" y="6077933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>
            <a:hlinkClick r:id="" action="ppaction://hlinkshowjump?jump=nextslide"/>
          </p:cNvPr>
          <p:cNvSpPr/>
          <p:nvPr/>
        </p:nvSpPr>
        <p:spPr>
          <a:xfrm>
            <a:off x="11101910" y="607793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74074" y="361604"/>
            <a:ext cx="3294055" cy="2470541"/>
          </a:xfrm>
          <a:prstGeom prst="rect">
            <a:avLst/>
          </a:prstGeom>
        </p:spPr>
      </p:pic>
      <p:sp>
        <p:nvSpPr>
          <p:cNvPr id="2" name="Obláček 1"/>
          <p:cNvSpPr/>
          <p:nvPr/>
        </p:nvSpPr>
        <p:spPr>
          <a:xfrm>
            <a:off x="558139" y="1448789"/>
            <a:ext cx="3623169" cy="1530111"/>
          </a:xfrm>
          <a:prstGeom prst="cloudCallout">
            <a:avLst>
              <a:gd name="adj1" fmla="val 86594"/>
              <a:gd name="adj2" fmla="val 344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dirty="0">
              <a:solidFill>
                <a:prstClr val="white"/>
              </a:solidFill>
            </a:endParaRPr>
          </a:p>
          <a:p>
            <a:pPr algn="ctr"/>
            <a:r>
              <a:rPr lang="cs-CZ" sz="1600" dirty="0" smtClean="0"/>
              <a:t>V minulosti, když lidé neměli auta, nechali se vozit na hřbetě koně. Dnes lidé jezdí na koni pro radost.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343692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oque, Helma, Jízda Na Koni, Bahno, Písek, Kon&amp;ecaron;, Koni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350" y="4862935"/>
            <a:ext cx="2909989" cy="194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T&amp;rcaron;men, Boot, Kon&amp;ecaron;, Jezdecké, Koní, Na Kon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22076" y="2017544"/>
            <a:ext cx="2573675" cy="144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13756" y="274320"/>
            <a:ext cx="9357756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Jízda na koni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>
          <a:xfrm>
            <a:off x="4005263" y="6350813"/>
            <a:ext cx="386080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" name="Obláček 1"/>
          <p:cNvSpPr/>
          <p:nvPr/>
        </p:nvSpPr>
        <p:spPr>
          <a:xfrm>
            <a:off x="4850471" y="541228"/>
            <a:ext cx="3623169" cy="1530111"/>
          </a:xfrm>
          <a:prstGeom prst="cloudCallout">
            <a:avLst>
              <a:gd name="adj1" fmla="val -113929"/>
              <a:gd name="adj2" fmla="val 319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1600" dirty="0" smtClean="0">
                <a:solidFill>
                  <a:prstClr val="white"/>
                </a:solidFill>
              </a:rPr>
              <a:t>Jezdec má vysoké boty, lehké kalhoty …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0" name="Obláček 9"/>
          <p:cNvSpPr/>
          <p:nvPr/>
        </p:nvSpPr>
        <p:spPr>
          <a:xfrm>
            <a:off x="4337773" y="2071339"/>
            <a:ext cx="4025734" cy="1978014"/>
          </a:xfrm>
          <a:prstGeom prst="cloudCallout">
            <a:avLst>
              <a:gd name="adj1" fmla="val 81676"/>
              <a:gd name="adj2" fmla="val 390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...</a:t>
            </a:r>
            <a:r>
              <a:rPr lang="cs-CZ" sz="1600" dirty="0"/>
              <a:t>n</a:t>
            </a:r>
            <a:r>
              <a:rPr lang="cs-CZ" sz="1600" dirty="0" smtClean="0"/>
              <a:t>a hřbet mi dá sedlo, kde si pohodlně sedne, ale i když umí dobře jezdit, musí mít speciální helmu, kdyby náhodou spadl.</a:t>
            </a:r>
            <a:endParaRPr lang="cs-CZ" sz="1600" dirty="0"/>
          </a:p>
        </p:txBody>
      </p:sp>
      <p:sp>
        <p:nvSpPr>
          <p:cNvPr id="6" name="Obdélník 5"/>
          <p:cNvSpPr/>
          <p:nvPr/>
        </p:nvSpPr>
        <p:spPr>
          <a:xfrm>
            <a:off x="2481263" y="2370048"/>
            <a:ext cx="304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cs-CZ" dirty="0" smtClean="0">
                <a:solidFill>
                  <a:prstClr val="white"/>
                </a:solidFill>
              </a:rPr>
              <a:t> </a:t>
            </a: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2050" name="Picture 2" descr="Harness Horse, Breed, Hutsul, Bridle, Halter, Scold'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4858" y="1411698"/>
            <a:ext cx="2026042" cy="191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orse, Horses, Animals, Animal, Ride, Reiter, Fuch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20401" y="3461214"/>
            <a:ext cx="2486977" cy="3059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láček 8"/>
          <p:cNvSpPr/>
          <p:nvPr/>
        </p:nvSpPr>
        <p:spPr>
          <a:xfrm>
            <a:off x="771271" y="3601718"/>
            <a:ext cx="3824480" cy="1591294"/>
          </a:xfrm>
          <a:prstGeom prst="cloudCallout">
            <a:avLst>
              <a:gd name="adj1" fmla="val 156157"/>
              <a:gd name="adj2" fmla="val 304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Ze všeho nejdříve se ale musíte  naučit na koně nasednout, vést ho, jezdit na něm poklusem, cvalem - to vás naučí </a:t>
            </a:r>
            <a:br>
              <a:rPr lang="cs-CZ" sz="1600" dirty="0" smtClean="0"/>
            </a:br>
            <a:r>
              <a:rPr lang="cs-CZ" sz="1600" dirty="0" smtClean="0"/>
              <a:t>v jezdecké škole</a:t>
            </a:r>
            <a:endParaRPr lang="cs-CZ" sz="1600" dirty="0"/>
          </a:p>
        </p:txBody>
      </p:sp>
      <p:pic>
        <p:nvPicPr>
          <p:cNvPr id="6150" name="Picture 6" descr="Kon&amp;ecaron;, Sedlo, Jízda Na Koni, Koní, Jezdecké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89976" y="1299337"/>
            <a:ext cx="2786407" cy="2089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Šipka doleva 2">
            <a:hlinkClick r:id="" action="ppaction://hlinkshowjump?jump=previousslide"/>
          </p:cNvPr>
          <p:cNvSpPr/>
          <p:nvPr/>
        </p:nvSpPr>
        <p:spPr>
          <a:xfrm>
            <a:off x="247215" y="6162261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>
            <a:hlinkClick r:id="" action="ppaction://hlinkshowjump?jump=nextslide"/>
          </p:cNvPr>
          <p:cNvSpPr/>
          <p:nvPr/>
        </p:nvSpPr>
        <p:spPr>
          <a:xfrm>
            <a:off x="11094323" y="616226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1825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13756" y="274320"/>
            <a:ext cx="9357756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Jízda na koni 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481263" y="2370048"/>
            <a:ext cx="304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cs-CZ" dirty="0" smtClean="0">
                <a:solidFill>
                  <a:prstClr val="white"/>
                </a:solidFill>
              </a:rPr>
              <a:t> </a:t>
            </a: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26" name="Picture 2" descr="&amp;Zcaron;ena, Jezdkyn&amp;ecaron;, Sporty, Veselý, Jízda, Jezdectv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80827" y="1910961"/>
            <a:ext cx="2589500" cy="389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4070" y="1508187"/>
            <a:ext cx="4876800" cy="3657600"/>
          </a:xfrm>
          <a:prstGeom prst="rect">
            <a:avLst/>
          </a:prstGeom>
        </p:spPr>
      </p:pic>
      <p:sp>
        <p:nvSpPr>
          <p:cNvPr id="10" name="Obláček 9"/>
          <p:cNvSpPr/>
          <p:nvPr/>
        </p:nvSpPr>
        <p:spPr>
          <a:xfrm>
            <a:off x="4959419" y="921954"/>
            <a:ext cx="4025734" cy="1978014"/>
          </a:xfrm>
          <a:prstGeom prst="cloudCallout">
            <a:avLst>
              <a:gd name="adj1" fmla="val -131329"/>
              <a:gd name="adj2" fmla="val 1538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Říká se, že nejkrásnější pohled na světě je </a:t>
            </a:r>
            <a:br>
              <a:rPr lang="cs-CZ" sz="1600" dirty="0" smtClean="0"/>
            </a:br>
            <a:r>
              <a:rPr lang="cs-CZ" sz="1600" dirty="0" smtClean="0"/>
              <a:t>z koňského hřbetu!</a:t>
            </a:r>
            <a:endParaRPr lang="cs-CZ" sz="1600" dirty="0"/>
          </a:p>
        </p:txBody>
      </p:sp>
      <p:sp>
        <p:nvSpPr>
          <p:cNvPr id="8" name="Šipka doleva 7">
            <a:hlinkClick r:id="" action="ppaction://hlinkshowjump?jump=previousslide"/>
          </p:cNvPr>
          <p:cNvSpPr/>
          <p:nvPr/>
        </p:nvSpPr>
        <p:spPr>
          <a:xfrm>
            <a:off x="160153" y="6113029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>
            <a:hlinkClick r:id="" action="ppaction://hlinkshowjump?jump=nextslide"/>
          </p:cNvPr>
          <p:cNvSpPr/>
          <p:nvPr/>
        </p:nvSpPr>
        <p:spPr>
          <a:xfrm>
            <a:off x="11172709" y="611302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4999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lda, Zimní, Sníh, Ortler, Ko&amp;ccaron;árem, Trenér, Kon&amp;ecaron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1825" y="1967654"/>
            <a:ext cx="3238875" cy="2429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Sleigh Ride, Horses, The Horse, Winter, Snow, Fores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2495" y="970108"/>
            <a:ext cx="2997324" cy="1995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13756" y="274320"/>
            <a:ext cx="9357756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Jízda na koni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0" name="Obláček 9"/>
          <p:cNvSpPr/>
          <p:nvPr/>
        </p:nvSpPr>
        <p:spPr>
          <a:xfrm>
            <a:off x="7769819" y="2965202"/>
            <a:ext cx="4025734" cy="1978014"/>
          </a:xfrm>
          <a:prstGeom prst="cloudCallout">
            <a:avLst>
              <a:gd name="adj1" fmla="val -84255"/>
              <a:gd name="adj2" fmla="val -2372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I v zimě koně nezahálejí, zapřahají nás do sání a </a:t>
            </a:r>
            <a:br>
              <a:rPr lang="cs-CZ" sz="1600" dirty="0" smtClean="0"/>
            </a:br>
            <a:r>
              <a:rPr lang="cs-CZ" sz="1600" dirty="0" smtClean="0"/>
              <a:t>s rolničkami na postroji jsme v zasněžené krajině jako v pohádce.</a:t>
            </a:r>
            <a:endParaRPr lang="cs-CZ" sz="1600" dirty="0"/>
          </a:p>
        </p:txBody>
      </p:sp>
      <p:sp>
        <p:nvSpPr>
          <p:cNvPr id="6" name="Obdélník 5"/>
          <p:cNvSpPr/>
          <p:nvPr/>
        </p:nvSpPr>
        <p:spPr>
          <a:xfrm>
            <a:off x="2481263" y="2370048"/>
            <a:ext cx="304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cs-CZ" dirty="0" smtClean="0">
                <a:solidFill>
                  <a:prstClr val="white"/>
                </a:solidFill>
              </a:rPr>
              <a:t> 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2" name="Šipka doprava 1">
            <a:hlinkClick r:id="" action="ppaction://hlinkshowjump?jump=nextslide"/>
          </p:cNvPr>
          <p:cNvSpPr/>
          <p:nvPr/>
        </p:nvSpPr>
        <p:spPr>
          <a:xfrm>
            <a:off x="11134079" y="613575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ipka doleva 2">
            <a:hlinkClick r:id="" action="ppaction://hlinkshowjump?jump=previousslide"/>
          </p:cNvPr>
          <p:cNvSpPr/>
          <p:nvPr/>
        </p:nvSpPr>
        <p:spPr>
          <a:xfrm>
            <a:off x="133648" y="613575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611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08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13756" y="274320"/>
            <a:ext cx="9357756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Koňské sporty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0" name="Obláček 9"/>
          <p:cNvSpPr/>
          <p:nvPr/>
        </p:nvSpPr>
        <p:spPr>
          <a:xfrm>
            <a:off x="226292" y="1565707"/>
            <a:ext cx="2484817" cy="989007"/>
          </a:xfrm>
          <a:prstGeom prst="cloudCallout">
            <a:avLst>
              <a:gd name="adj1" fmla="val 132213"/>
              <a:gd name="adj2" fmla="val 444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Rovinné dostihy – dostihy na travnatém povrch při kterých se neskáče</a:t>
            </a:r>
            <a:endParaRPr lang="cs-CZ" sz="1200" dirty="0"/>
          </a:p>
        </p:txBody>
      </p:sp>
      <p:sp>
        <p:nvSpPr>
          <p:cNvPr id="6" name="Obdélník 5"/>
          <p:cNvSpPr/>
          <p:nvPr/>
        </p:nvSpPr>
        <p:spPr>
          <a:xfrm>
            <a:off x="2481263" y="2370048"/>
            <a:ext cx="304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cs-CZ" dirty="0" smtClean="0">
                <a:solidFill>
                  <a:prstClr val="white"/>
                </a:solidFill>
              </a:rPr>
              <a:t> 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133527" y="3798750"/>
            <a:ext cx="2484817" cy="989007"/>
          </a:xfrm>
          <a:prstGeom prst="cloudCallout">
            <a:avLst>
              <a:gd name="adj1" fmla="val 82447"/>
              <a:gd name="adj2" fmla="val 468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Klusácké dostihy - jezdec sedí na malém vozíku. Kůň kluše.</a:t>
            </a:r>
            <a:endParaRPr lang="cs-CZ" sz="1200" dirty="0"/>
          </a:p>
        </p:txBody>
      </p:sp>
      <p:sp>
        <p:nvSpPr>
          <p:cNvPr id="11" name="Obláček 10"/>
          <p:cNvSpPr/>
          <p:nvPr/>
        </p:nvSpPr>
        <p:spPr>
          <a:xfrm>
            <a:off x="9520679" y="1347110"/>
            <a:ext cx="2479044" cy="1207604"/>
          </a:xfrm>
          <a:prstGeom prst="cloudCallout">
            <a:avLst>
              <a:gd name="adj1" fmla="val -22264"/>
              <a:gd name="adj2" fmla="val 1211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Parkúrové ježdění – kůň s jezdcem překonávají barevné překážky v určitém pořadí za sebou.</a:t>
            </a:r>
            <a:endParaRPr lang="cs-CZ" sz="1200" dirty="0"/>
          </a:p>
        </p:txBody>
      </p:sp>
      <p:pic>
        <p:nvPicPr>
          <p:cNvPr id="1026" name="Picture 2" descr="Kon&amp;ecaron;, Závod, Dostihy, &amp;Rcaron;ím, Capannell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8584" y="557361"/>
            <a:ext cx="3816390" cy="199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ut&amp;ecaron;&amp;zcaron;, Kon&amp;ecaron;, P&amp;rcaron;eká&amp;zcaron;ka, Jízda Na Koni, Svetr, Spo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96968" y="3613666"/>
            <a:ext cx="3347585" cy="150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stall-venus.com/image.php?nid=6599&amp;oid=3402658&amp;width=325&amp;height=21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7684" y="3613666"/>
            <a:ext cx="3095625" cy="150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467684" y="3244334"/>
            <a:ext cx="52566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https://www.youtube.com/watch?v=UScpTJFd-Do</a:t>
            </a:r>
          </a:p>
        </p:txBody>
      </p:sp>
      <p:sp>
        <p:nvSpPr>
          <p:cNvPr id="3" name="Šipka doprava 2">
            <a:hlinkClick r:id="" action="ppaction://hlinkshowjump?jump=nextslide"/>
          </p:cNvPr>
          <p:cNvSpPr/>
          <p:nvPr/>
        </p:nvSpPr>
        <p:spPr>
          <a:xfrm>
            <a:off x="11160583" y="61225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eva 7">
            <a:hlinkClick r:id="" action="ppaction://hlinkshowjump?jump=previousslide"/>
          </p:cNvPr>
          <p:cNvSpPr/>
          <p:nvPr/>
        </p:nvSpPr>
        <p:spPr>
          <a:xfrm>
            <a:off x="132401" y="612250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2641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109803" y="298484"/>
            <a:ext cx="8699872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Koňské </a:t>
            </a:r>
            <a:r>
              <a:rPr lang="cs-CZ" dirty="0">
                <a:solidFill>
                  <a:prstClr val="black"/>
                </a:solidFill>
              </a:rPr>
              <a:t>sporty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481263" y="2370048"/>
            <a:ext cx="304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 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2" name="Obláček 11"/>
          <p:cNvSpPr/>
          <p:nvPr/>
        </p:nvSpPr>
        <p:spPr>
          <a:xfrm>
            <a:off x="133525" y="1232890"/>
            <a:ext cx="2479044" cy="989007"/>
          </a:xfrm>
          <a:prstGeom prst="cloudCallout">
            <a:avLst>
              <a:gd name="adj1" fmla="val 97018"/>
              <a:gd name="adj2" fmla="val -496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Steeplechase – závod přes překážky a příkopy</a:t>
            </a:r>
            <a:endParaRPr lang="cs-CZ" sz="1200" dirty="0"/>
          </a:p>
        </p:txBody>
      </p:sp>
      <p:sp>
        <p:nvSpPr>
          <p:cNvPr id="13" name="Obláček 12"/>
          <p:cNvSpPr/>
          <p:nvPr/>
        </p:nvSpPr>
        <p:spPr>
          <a:xfrm>
            <a:off x="260276" y="2554714"/>
            <a:ext cx="2479044" cy="1192139"/>
          </a:xfrm>
          <a:prstGeom prst="cloudCallout">
            <a:avLst>
              <a:gd name="adj1" fmla="val 135369"/>
              <a:gd name="adj2" fmla="val -217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Soutěže spřežení – speciální disciplína - dovednost kočího jak umí řídit povoz  s jedním, dvěma nebo čtyřmi koňmi</a:t>
            </a:r>
            <a:endParaRPr lang="cs-CZ" sz="1200" dirty="0"/>
          </a:p>
        </p:txBody>
      </p:sp>
      <p:sp>
        <p:nvSpPr>
          <p:cNvPr id="14" name="Obláček 13"/>
          <p:cNvSpPr/>
          <p:nvPr/>
        </p:nvSpPr>
        <p:spPr>
          <a:xfrm>
            <a:off x="6939161" y="3803174"/>
            <a:ext cx="2479044" cy="1100129"/>
          </a:xfrm>
          <a:prstGeom prst="cloudCallout">
            <a:avLst>
              <a:gd name="adj1" fmla="val 47701"/>
              <a:gd name="adj2" fmla="val 870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Drezura - koně provádějí určité cviky, za které dostávají známky</a:t>
            </a:r>
            <a:endParaRPr lang="cs-CZ" sz="1200" dirty="0"/>
          </a:p>
        </p:txBody>
      </p:sp>
      <p:sp>
        <p:nvSpPr>
          <p:cNvPr id="15" name="Obláček 14"/>
          <p:cNvSpPr/>
          <p:nvPr/>
        </p:nvSpPr>
        <p:spPr>
          <a:xfrm>
            <a:off x="139298" y="4297679"/>
            <a:ext cx="2467499" cy="1546530"/>
          </a:xfrm>
          <a:prstGeom prst="cloudCallout">
            <a:avLst>
              <a:gd name="adj1" fmla="val 81373"/>
              <a:gd name="adj2" fmla="val -296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Pólo</a:t>
            </a:r>
            <a:r>
              <a:rPr lang="cs-CZ" sz="1200" dirty="0"/>
              <a:t> </a:t>
            </a:r>
            <a:r>
              <a:rPr lang="cs-CZ" sz="1200" dirty="0" smtClean="0"/>
              <a:t>– soutěž dvou čtyřčlenných týmů, jejichž jezdci mají speciální hole, kterými se trefují do míčku. Tým, který dá více gólů, vyhrává.</a:t>
            </a:r>
            <a:endParaRPr lang="cs-CZ" sz="1200" dirty="0"/>
          </a:p>
        </p:txBody>
      </p:sp>
      <p:pic>
        <p:nvPicPr>
          <p:cNvPr id="1032" name="Picture 8" descr="Kon&amp;ecaron;, Ovlada&amp;ccaron;, Cylindr, Bi&amp;ccaron;, Postroj, Klisna, Markýz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38668" y="1884397"/>
            <a:ext cx="2979537" cy="1340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Kon&amp;ecaron;, Dostihy, Ko&amp;ncaron;ské Dostihy, Léto, Skok, Skákání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42775" y="346253"/>
            <a:ext cx="3497711" cy="1381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www.image-opedia.com/sport/images/horse-pol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5363" y="3565314"/>
            <a:ext cx="2575276" cy="1555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://blog.chov-koni.cz/wp-content/uploads/2011/04/drezura-246x3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86163" y="3877746"/>
            <a:ext cx="1925638" cy="2348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397152" y="3244334"/>
            <a:ext cx="53976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https://www.youtube.com/watch?v=Pkc7HvWE3Ms</a:t>
            </a:r>
          </a:p>
        </p:txBody>
      </p:sp>
      <p:sp>
        <p:nvSpPr>
          <p:cNvPr id="9" name="Obdélník 8"/>
          <p:cNvSpPr/>
          <p:nvPr/>
        </p:nvSpPr>
        <p:spPr>
          <a:xfrm>
            <a:off x="2606797" y="1929769"/>
            <a:ext cx="3048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sz="1600" dirty="0" smtClean="0">
                <a:solidFill>
                  <a:prstClr val="black"/>
                </a:solidFill>
                <a:latin typeface="Franklin Gothic Book"/>
              </a:rPr>
              <a:t>https</a:t>
            </a:r>
            <a:r>
              <a:rPr lang="cs-CZ" sz="1600" dirty="0">
                <a:solidFill>
                  <a:prstClr val="black"/>
                </a:solidFill>
                <a:latin typeface="Franklin Gothic Book"/>
              </a:rPr>
              <a:t>://www.youtube.com/watch?v=UYUEWEx9YEI</a:t>
            </a:r>
            <a:endParaRPr lang="cs-CZ" sz="1600" dirty="0">
              <a:solidFill>
                <a:prstClr val="black"/>
              </a:solidFill>
            </a:endParaRPr>
          </a:p>
        </p:txBody>
      </p:sp>
      <p:sp>
        <p:nvSpPr>
          <p:cNvPr id="3" name="Šipka doprava 2">
            <a:hlinkClick r:id="" action="ppaction://hlinkshowjump?jump=nextslide"/>
          </p:cNvPr>
          <p:cNvSpPr/>
          <p:nvPr/>
        </p:nvSpPr>
        <p:spPr>
          <a:xfrm>
            <a:off x="11120827" y="610681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eva 7">
            <a:hlinkClick r:id="" action="ppaction://hlinkshowjump?jump=previousslide"/>
          </p:cNvPr>
          <p:cNvSpPr/>
          <p:nvPr/>
        </p:nvSpPr>
        <p:spPr>
          <a:xfrm>
            <a:off x="119147" y="6106815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1402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o&amp;ccaron;así Gage, Po&amp;ccaron;así, Kon&amp;ecaron;, Bronz, Vítr, Zahr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99791" y="1269750"/>
            <a:ext cx="2890445" cy="3853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8760031" cy="1143000"/>
          </a:xfrm>
        </p:spPr>
        <p:txBody>
          <a:bodyPr>
            <a:normAutofit/>
          </a:bodyPr>
          <a:lstStyle/>
          <a:p>
            <a:r>
              <a:rPr lang="cs-CZ" sz="4400" dirty="0" smtClean="0"/>
              <a:t>Kůň v pověstech</a:t>
            </a:r>
            <a:endParaRPr lang="cs-CZ" sz="44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5122" name="Picture 2" descr="Centaur, Mytologie, B&amp;ecaron;h, Kon&amp;ecaron;, &amp;Ccaron;lov&amp;ecaron;k, Sportov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92532" y="3956337"/>
            <a:ext cx="2528248" cy="233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179679" y="1116280"/>
            <a:ext cx="3895107" cy="2624445"/>
          </a:xfrm>
          <a:prstGeom prst="cloudCallout">
            <a:avLst>
              <a:gd name="adj1" fmla="val 36325"/>
              <a:gd name="adj2" fmla="val 589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Odpradávna se v pověstech objevují různé druhy koní  </a:t>
            </a:r>
          </a:p>
          <a:p>
            <a:pPr algn="ctr"/>
            <a:r>
              <a:rPr lang="cs-CZ" sz="1600" dirty="0" smtClean="0"/>
              <a:t>S křídly – PEGAS</a:t>
            </a:r>
          </a:p>
          <a:p>
            <a:pPr algn="ctr"/>
            <a:r>
              <a:rPr lang="cs-CZ" sz="1600" dirty="0" smtClean="0"/>
              <a:t>S </a:t>
            </a:r>
            <a:r>
              <a:rPr lang="cs-CZ" sz="1600" dirty="0"/>
              <a:t>rohem na čele – </a:t>
            </a:r>
            <a:r>
              <a:rPr lang="cs-CZ" sz="1600" dirty="0" smtClean="0"/>
              <a:t>JEDNOROŽEC.</a:t>
            </a:r>
            <a:endParaRPr lang="cs-CZ" sz="1600" dirty="0"/>
          </a:p>
          <a:p>
            <a:pPr algn="ctr"/>
            <a:r>
              <a:rPr lang="cs-CZ" sz="1600" dirty="0" smtClean="0"/>
              <a:t>Zvíře od pasu nahoru člověk a </a:t>
            </a:r>
            <a:r>
              <a:rPr lang="cs-CZ" sz="1600" dirty="0" smtClean="0"/>
              <a:t>do pasu </a:t>
            </a:r>
            <a:r>
              <a:rPr lang="cs-CZ" sz="1600" dirty="0" smtClean="0"/>
              <a:t>dolů kůň KENTAUR</a:t>
            </a:r>
            <a:endParaRPr lang="cs-CZ" sz="1600" dirty="0"/>
          </a:p>
        </p:txBody>
      </p:sp>
      <p:pic>
        <p:nvPicPr>
          <p:cNvPr id="5124" name="Picture 4" descr="H&amp;rcaron;eben, Vlajka, Švýcarské, Jednoro&amp;zcaron;ec, Mytologi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5013" y="4001457"/>
            <a:ext cx="2244438" cy="224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egas, Létající K&amp;uring;&amp;ncaron;, Mýtické Stvo&amp;rcaron;ení, &amp;Rcaron;ecká Mytologi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68532" y="1113821"/>
            <a:ext cx="2528248" cy="2516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11131576" y="612386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eva 7">
            <a:hlinkClick r:id="" action="ppaction://hlinkshowjump?jump=previousslide"/>
          </p:cNvPr>
          <p:cNvSpPr/>
          <p:nvPr/>
        </p:nvSpPr>
        <p:spPr>
          <a:xfrm>
            <a:off x="27631" y="6123860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1569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5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5288" y="274320"/>
            <a:ext cx="9303026" cy="1143000"/>
          </a:xfrm>
        </p:spPr>
        <p:txBody>
          <a:bodyPr/>
          <a:lstStyle/>
          <a:p>
            <a:r>
              <a:rPr lang="cs-CZ" dirty="0" smtClean="0"/>
              <a:t>Koně v minulosti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6146" name="Picture 2" descr="http://pixabay.com/static/uploads/photo/2014/01/16/12/49/knight-246320_6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39296" y="1930950"/>
            <a:ext cx="4570804" cy="3042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pixabay.com/static/uploads/photo/2014/02/15/12/15/guard-266509_6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7008" y="1930950"/>
            <a:ext cx="4618305" cy="3042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215297" y="1440182"/>
            <a:ext cx="1523999" cy="754555"/>
          </a:xfrm>
          <a:prstGeom prst="cloudCallout">
            <a:avLst>
              <a:gd name="adj1" fmla="val 78554"/>
              <a:gd name="adj2" fmla="val 746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Rytíři</a:t>
            </a:r>
            <a:endParaRPr lang="cs-CZ" dirty="0"/>
          </a:p>
        </p:txBody>
      </p:sp>
      <p:sp>
        <p:nvSpPr>
          <p:cNvPr id="8" name="Obláček 7"/>
          <p:cNvSpPr/>
          <p:nvPr/>
        </p:nvSpPr>
        <p:spPr>
          <a:xfrm>
            <a:off x="5969234" y="701441"/>
            <a:ext cx="1815547" cy="763502"/>
          </a:xfrm>
          <a:prstGeom prst="cloudCallout">
            <a:avLst>
              <a:gd name="adj1" fmla="val 86086"/>
              <a:gd name="adj2" fmla="val 1282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Dragouni</a:t>
            </a:r>
            <a:endParaRPr lang="cs-CZ" dirty="0"/>
          </a:p>
        </p:txBody>
      </p:sp>
      <p:sp>
        <p:nvSpPr>
          <p:cNvPr id="7" name="Šipka doprava 6">
            <a:hlinkClick r:id="" action="ppaction://hlinkshowjump?jump=nextslide"/>
          </p:cNvPr>
          <p:cNvSpPr/>
          <p:nvPr/>
        </p:nvSpPr>
        <p:spPr>
          <a:xfrm>
            <a:off x="11132952" y="609600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eva 8">
            <a:hlinkClick r:id="" action="ppaction://hlinkshowjump?jump=previousslide"/>
          </p:cNvPr>
          <p:cNvSpPr/>
          <p:nvPr/>
        </p:nvSpPr>
        <p:spPr>
          <a:xfrm>
            <a:off x="155411" y="6096001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678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3082" y="274320"/>
            <a:ext cx="9174988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Malíři a sochaři</a:t>
            </a:r>
            <a:endParaRPr lang="cs-CZ" sz="32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4098" name="Picture 2" descr="Princ Z Walesu, Socha, Indie, Bronz, Kon&amp;ecaron;, Jezde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10362" y="3127478"/>
            <a:ext cx="3048000" cy="201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Kon&amp;ecaron;, Památka, Skotsko, Kelpies, Téma, Park, Falki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079" y="2190717"/>
            <a:ext cx="3217017" cy="214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&amp;Ccaron;eská Republika, Lidé, Socha, Národní Muzeum, Prah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93186" y="756290"/>
            <a:ext cx="2919248" cy="4385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503583" y="4479235"/>
            <a:ext cx="2173356" cy="1126435"/>
          </a:xfrm>
          <a:prstGeom prst="cloudCallout">
            <a:avLst>
              <a:gd name="adj1" fmla="val 83435"/>
              <a:gd name="adj2" fmla="val -347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Praha </a:t>
            </a:r>
          </a:p>
          <a:p>
            <a:pPr algn="ctr"/>
            <a:r>
              <a:rPr lang="cs-CZ" dirty="0" smtClean="0"/>
              <a:t>Sv. Václav</a:t>
            </a:r>
            <a:endParaRPr lang="cs-CZ" dirty="0"/>
          </a:p>
        </p:txBody>
      </p:sp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11135206" y="612058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eva 6">
            <a:hlinkClick r:id="" action="ppaction://hlinkshowjump?jump=previousslide"/>
          </p:cNvPr>
          <p:cNvSpPr/>
          <p:nvPr/>
        </p:nvSpPr>
        <p:spPr>
          <a:xfrm>
            <a:off x="53009" y="6120583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0" name="Picture 2" descr=", hnědá, černá, bílá, modrá, KONĚ, reprodukc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76793" y="1049431"/>
            <a:ext cx="2667138" cy="199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láček 7"/>
          <p:cNvSpPr/>
          <p:nvPr/>
        </p:nvSpPr>
        <p:spPr>
          <a:xfrm>
            <a:off x="477078" y="1049431"/>
            <a:ext cx="3604591" cy="913415"/>
          </a:xfrm>
          <a:prstGeom prst="cloudCallout">
            <a:avLst>
              <a:gd name="adj1" fmla="val 59097"/>
              <a:gd name="adj2" fmla="val 473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 malíře a sochaře jsem vždy největší inspirací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91480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láček 4"/>
          <p:cNvSpPr/>
          <p:nvPr/>
        </p:nvSpPr>
        <p:spPr>
          <a:xfrm>
            <a:off x="187301" y="3000730"/>
            <a:ext cx="1497979" cy="612648"/>
          </a:xfrm>
          <a:prstGeom prst="cloudCallout">
            <a:avLst>
              <a:gd name="adj1" fmla="val 84337"/>
              <a:gd name="adj2" fmla="val 796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Divocí koně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Moji příbuzní.</a:t>
            </a:r>
            <a:endParaRPr lang="cs-CZ" sz="28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3074" name="Picture 2" descr="Zebra, Stání, Kopytník&amp;uring;, Perissodactyla, Bílá, &amp;Ccaron;erná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3327" y="208819"/>
            <a:ext cx="2812911" cy="1872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Osel Domácí, Oslí H&amp;rcaron;íb&amp;ecaron;, H&amp;rcaron;íb&amp;ecaron;, Baby, Zví&amp;rcaron;e, Save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20469" y="2778031"/>
            <a:ext cx="1954697" cy="221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ivoké Kon&amp;ecaron;, Divoká, B&amp;ecaron;&amp;zcaron;í, Panorama, Krajina, Rozsah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270028" y="2954401"/>
            <a:ext cx="3048000" cy="202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on&amp;ecaron;, Zví&amp;rcaron;e, Divoká, Pozice, Tan&amp;ccaron;íš, Výkr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936292" y="3513298"/>
            <a:ext cx="2556577" cy="185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sel, Mezek, Zví&amp;rcaron;e, Savec, &amp;Ccaron;erná, Siluet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7767318" y="2887101"/>
            <a:ext cx="1828920" cy="210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Zebra, Afrika, Zví&amp;rcaron;e, Safari, Pruhovaný, &amp;Ccaron;erná, Bílá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0028" y="208820"/>
            <a:ext cx="2305878" cy="204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278296" y="5370811"/>
            <a:ext cx="31142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http://www.zoopraha.cz/navrat-divokych-koni/kun-prevalskeho/</a:t>
            </a:r>
          </a:p>
        </p:txBody>
      </p:sp>
      <p:sp>
        <p:nvSpPr>
          <p:cNvPr id="13" name="Obláček 12"/>
          <p:cNvSpPr/>
          <p:nvPr/>
        </p:nvSpPr>
        <p:spPr>
          <a:xfrm>
            <a:off x="10442713" y="1640611"/>
            <a:ext cx="1404247" cy="612648"/>
          </a:xfrm>
          <a:prstGeom prst="cloudCallout">
            <a:avLst>
              <a:gd name="adj1" fmla="val -38764"/>
              <a:gd name="adj2" fmla="val 1187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Osel</a:t>
            </a:r>
            <a:endParaRPr lang="cs-CZ" dirty="0"/>
          </a:p>
        </p:txBody>
      </p:sp>
      <p:sp>
        <p:nvSpPr>
          <p:cNvPr id="14" name="Obláček 13"/>
          <p:cNvSpPr/>
          <p:nvPr/>
        </p:nvSpPr>
        <p:spPr>
          <a:xfrm>
            <a:off x="3174476" y="375588"/>
            <a:ext cx="1338952" cy="612648"/>
          </a:xfrm>
          <a:prstGeom prst="cloudCallout">
            <a:avLst>
              <a:gd name="adj1" fmla="val 105588"/>
              <a:gd name="adj2" fmla="val 4358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Zebra</a:t>
            </a:r>
            <a:endParaRPr lang="cs-CZ" dirty="0"/>
          </a:p>
        </p:txBody>
      </p:sp>
      <p:pic>
        <p:nvPicPr>
          <p:cNvPr id="8194" name="Picture 2" descr="http://i.idnes.cz/12/063/cl6/MCE44206d_2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426" y="1921019"/>
            <a:ext cx="2764181" cy="1473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11144836" y="610054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eva 6">
            <a:hlinkClick r:id="" action="ppaction://hlinkshowjump?jump=previousslide"/>
          </p:cNvPr>
          <p:cNvSpPr/>
          <p:nvPr/>
        </p:nvSpPr>
        <p:spPr>
          <a:xfrm>
            <a:off x="103299" y="6100549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1480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Poznáš moje příbuzné</a:t>
            </a:r>
            <a:r>
              <a:rPr lang="cs-CZ" sz="2800" dirty="0"/>
              <a:t>?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3074" name="Picture 2" descr="Zebra, Stání, Kopytník&amp;uring;, Perissodactyla, Bílá, &amp;Ccaron;erná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34792" y="3077113"/>
            <a:ext cx="2812911" cy="1872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Osel Domácí, Oslí H&amp;rcaron;íb&amp;ecaron;, H&amp;rcaron;íb&amp;ecaron;, Baby, Zví&amp;rcaron;e, Save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20469" y="2778031"/>
            <a:ext cx="1954697" cy="221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ivoké Kon&amp;ecaron;, Divoká, B&amp;ecaron;&amp;zcaron;í, Panorama, Krajina, Rozsah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581511" y="628580"/>
            <a:ext cx="3048000" cy="202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on&amp;ecaron;, Zví&amp;rcaron;e, Divoká, Pozice, Tan&amp;ccaron;íš, Výkre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2487191" y="920518"/>
            <a:ext cx="2556577" cy="185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sel, Mezek, Zví&amp;rcaron;e, Savec, &amp;Ccaron;erná, Siluet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7275323" y="2840431"/>
            <a:ext cx="1828920" cy="210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Zebra, Afrika, Zví&amp;rcaron;e, Safari, Pruhovaný, &amp;Ccaron;erná, Bílá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9691" y="3048485"/>
            <a:ext cx="2305878" cy="227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10-Kdyz-se-zamiluje-kun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0393017" y="1544474"/>
            <a:ext cx="609600" cy="609600"/>
          </a:xfrm>
          <a:prstGeom prst="rect">
            <a:avLst/>
          </a:prstGeom>
        </p:spPr>
      </p:pic>
      <p:sp>
        <p:nvSpPr>
          <p:cNvPr id="7" name="Obláček 6"/>
          <p:cNvSpPr/>
          <p:nvPr/>
        </p:nvSpPr>
        <p:spPr>
          <a:xfrm>
            <a:off x="291548" y="1093900"/>
            <a:ext cx="2195643" cy="1684131"/>
          </a:xfrm>
          <a:prstGeom prst="cloudCallout">
            <a:avLst>
              <a:gd name="adj1" fmla="val -26265"/>
              <a:gd name="adj2" fmla="val 7562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Kde je -         zebra, osel,  divoký kůň?</a:t>
            </a:r>
            <a:endParaRPr lang="cs-CZ" dirty="0"/>
          </a:p>
        </p:txBody>
      </p:sp>
      <p:sp>
        <p:nvSpPr>
          <p:cNvPr id="8" name="Šipka doprava 7">
            <a:hlinkClick r:id="" action="ppaction://hlinkshowjump?jump=nextslide"/>
          </p:cNvPr>
          <p:cNvSpPr/>
          <p:nvPr/>
        </p:nvSpPr>
        <p:spPr>
          <a:xfrm>
            <a:off x="11185962" y="611680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eva 10">
            <a:hlinkClick r:id="" action="ppaction://hlinkshowjump?jump=previousslide"/>
          </p:cNvPr>
          <p:cNvSpPr/>
          <p:nvPr/>
        </p:nvSpPr>
        <p:spPr>
          <a:xfrm>
            <a:off x="81283" y="6116805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903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147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765" y="350709"/>
            <a:ext cx="7063410" cy="1040769"/>
          </a:xfrm>
        </p:spPr>
        <p:txBody>
          <a:bodyPr/>
          <a:lstStyle/>
          <a:p>
            <a:r>
              <a:rPr lang="cs-CZ" dirty="0" smtClean="0"/>
              <a:t>Koníci pro nejmenší.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2050" name="Picture 2" descr="Kon&amp;ecaron;, D&amp;rcaron;ev&amp;ecaron;né, Koloto&amp;ccaron;, Retro, Nostalgický, Vinobra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7631" y="4121497"/>
            <a:ext cx="3048000" cy="2119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oloto&amp;ccaron;, Jízda, Zábava, Kon&amp;ecaron;, Atrakce, Vinobraní, Retr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073" y="1493709"/>
            <a:ext cx="3572602" cy="238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Koloto&amp;ccaron;, Kon&amp;ecaron;, D&amp;ecaron;tské H&amp;rcaron;išt&amp;ecaron;, Krajiny, Sitterdor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01785" y="3978917"/>
            <a:ext cx="3392557" cy="2077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oupací K&amp;uring;&amp;ncaron;, K&amp;uring;&amp;ncaron;, Mo&amp;rcaron;ští Koníci, D&amp;ecaron;tské H&amp;rcaron;išt&amp;ecaron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32432" y="401362"/>
            <a:ext cx="2194155" cy="164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ra&amp;ccaron;ky, Kon&amp;ecaron;, Ze, D&amp;rcaron;ev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81389" y="2113497"/>
            <a:ext cx="3154344" cy="176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048000" y="3105835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60" name="Picture 12" descr="Houpací K&amp;uring;&amp;ncaron;, Rocker, D&amp;ecaron;ti, Hrát, Zábava, Kon&amp;ecaron;, D&amp;rcaron;ev&amp;ecaron;né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3285" y="1242469"/>
            <a:ext cx="5208104" cy="4003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11094321" y="618498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eva 6">
            <a:hlinkClick r:id="" action="ppaction://hlinkshowjump?jump=previousslide"/>
          </p:cNvPr>
          <p:cNvSpPr/>
          <p:nvPr/>
        </p:nvSpPr>
        <p:spPr>
          <a:xfrm>
            <a:off x="91639" y="618498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386155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  <p:pic>
        <p:nvPicPr>
          <p:cNvPr id="10" name="Houpy,houpy,kočky-snědly-kroupy(1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5872537" y="14373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450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6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13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130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300" fill="hold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1300" fill="hold">
                                          <p:stCondLst>
                                            <p:cond delay="52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5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5760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Téma pro polytechnickou výchovu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•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Oblast: Dítě a svět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Podoblast: Poznatky a sociální informovanost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  Integrovaný blok: domácí a hospodářská zvířata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Téma: Kůň</a:t>
            </a: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Dosažené konkretizované výstupy: Mít poznatky o živé i neživé přírodě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11134079" y="605432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eva 6">
            <a:hlinkClick r:id="" action="ppaction://hlinkshowjump?jump=previousslide"/>
          </p:cNvPr>
          <p:cNvSpPr/>
          <p:nvPr/>
        </p:nvSpPr>
        <p:spPr>
          <a:xfrm>
            <a:off x="132522" y="6054321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Použitý materiál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 určená k interaktivnímu řešení.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Počítač s dotykovou obrazovkou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KUMUČ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Demonstrační obrázky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11132953" y="615185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0654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6355" y="274638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cs-CZ" b="1" smtClean="0"/>
              <a:t>Metodický postup</a:t>
            </a:r>
            <a:r>
              <a:rPr lang="cs-CZ" smtClean="0"/>
              <a:t/>
            </a:r>
            <a:br>
              <a:rPr lang="cs-CZ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2356" y="1146882"/>
            <a:ext cx="10781608" cy="4103993"/>
          </a:xfrm>
        </p:spPr>
        <p:txBody>
          <a:bodyPr>
            <a:normAutofit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Snímek č.: 2 hádanka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Snímek č.: 3 – 6 seznámení s daným zvířetem a prostředím, ve kterém žije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Snímek č.: 7 – 9 práce kováře www.youtube.com a </a:t>
            </a:r>
            <a:r>
              <a:rPr lang="cs-CZ" sz="1400" dirty="0" smtClean="0">
                <a:latin typeface="Arial" pitchFamily="34" charset="0"/>
                <a:cs typeface="Arial" pitchFamily="34" charset="0"/>
                <a:hlinkClick r:id="rId2"/>
              </a:rPr>
              <a:t>www.katalog-remeslniku.cz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Snímek č.: 10 – 13 seznámí s pomůckami potřebnými pro jízdu na koni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Snímek č.: 14 – 15 seznámí s koňskými sporty s odkazy na videa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Snímek č.: 16 – koně v pověstech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Snímek č.: 17 – koně v minulosti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Snímek č.: 18 – jak vidí koně umělci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Snímek č.: 19 – příbuzní koně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Snímek č.: 20 – poznávání příbuzných koní, píseň „ Když se zamiluje kůň“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Snímek č.: 21 – koníci pro nejmenší, píseň „ Houpy, houpy kočka snědla kroupy</a:t>
            </a:r>
          </a:p>
          <a:p>
            <a:pPr marL="502920" indent="-457200">
              <a:buFont typeface="+mj-lt"/>
              <a:buAutoNum type="arabicPeriod"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11146205" y="616226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66626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331305" y="1098000"/>
            <a:ext cx="5420139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3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3"/>
              </a:rPr>
              <a:t>://pixabay.com/en/tournament-horse-racehorse-horse-379032</a:t>
            </a:r>
            <a:r>
              <a:rPr lang="cs-CZ" sz="8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4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4"/>
              </a:rPr>
              <a:t>://pixabay.com/en/horse-nature-animal-373866</a:t>
            </a:r>
            <a:r>
              <a:rPr lang="cs-CZ" sz="800" dirty="0" smtClean="0">
                <a:latin typeface="Arial" pitchFamily="34" charset="0"/>
                <a:cs typeface="Arial" pitchFamily="34" charset="0"/>
                <a:hlinkClick r:id="rId4"/>
              </a:rPr>
              <a:t>/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5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5"/>
              </a:rPr>
              <a:t>://</a:t>
            </a:r>
            <a:r>
              <a:rPr lang="cs-CZ" sz="800" dirty="0" smtClean="0">
                <a:latin typeface="Arial" pitchFamily="34" charset="0"/>
                <a:cs typeface="Arial" pitchFamily="34" charset="0"/>
                <a:hlinkClick r:id="rId5"/>
              </a:rPr>
              <a:t>pixabay.com/en/mare-foal-horse-animal-nature-430442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</a:rPr>
              <a:t>://pixabay.com/cs/kon%C4%9B-pole-farma-jezdeck%C3%A9-kon%C3%AD-21245/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6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6"/>
              </a:rPr>
              <a:t>://</a:t>
            </a:r>
            <a:r>
              <a:rPr lang="cs-CZ" sz="800" dirty="0" smtClean="0">
                <a:latin typeface="Arial" pitchFamily="34" charset="0"/>
                <a:cs typeface="Arial" pitchFamily="34" charset="0"/>
                <a:hlinkClick r:id="rId6"/>
              </a:rPr>
              <a:t>pixabay.com/en/horse-thoroughbred-equine-purebred-164914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7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7"/>
              </a:rPr>
              <a:t>://</a:t>
            </a:r>
            <a:r>
              <a:rPr lang="cs-CZ" sz="800" dirty="0" smtClean="0">
                <a:latin typeface="Arial" pitchFamily="34" charset="0"/>
                <a:cs typeface="Arial" pitchFamily="34" charset="0"/>
                <a:hlinkClick r:id="rId7"/>
              </a:rPr>
              <a:t>pixabay.com/en/hoof-care-hoof-gouge-horse-huf-421869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8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8"/>
              </a:rPr>
              <a:t>://pixabay.com/en/the-horse-horse-animal-race-jockey-198885</a:t>
            </a:r>
            <a:r>
              <a:rPr lang="cs-CZ" sz="800" dirty="0" smtClean="0">
                <a:latin typeface="Arial" pitchFamily="34" charset="0"/>
                <a:cs typeface="Arial" pitchFamily="34" charset="0"/>
                <a:hlinkClick r:id="rId8"/>
              </a:rPr>
              <a:t>/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9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9"/>
              </a:rPr>
              <a:t>://</a:t>
            </a:r>
            <a:r>
              <a:rPr lang="cs-CZ" sz="800" dirty="0" smtClean="0">
                <a:latin typeface="Arial" pitchFamily="34" charset="0"/>
                <a:cs typeface="Arial" pitchFamily="34" charset="0"/>
                <a:hlinkClick r:id="rId9"/>
              </a:rPr>
              <a:t>pixabay.com/en/horse-box-stall-337917/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10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10"/>
              </a:rPr>
              <a:t>://pixabay.com/en/haflinger-horse-horse-head-320030</a:t>
            </a:r>
            <a:r>
              <a:rPr lang="cs-CZ" sz="800" dirty="0" smtClean="0">
                <a:latin typeface="Arial" pitchFamily="34" charset="0"/>
                <a:cs typeface="Arial" pitchFamily="34" charset="0"/>
                <a:hlinkClick r:id="rId10"/>
              </a:rPr>
              <a:t>/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11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11"/>
              </a:rPr>
              <a:t>://pixabay.com/en/harness-horse-breed-hutsul-bridle-454189</a:t>
            </a:r>
            <a:r>
              <a:rPr lang="cs-CZ" sz="800" dirty="0" smtClean="0">
                <a:latin typeface="Arial" pitchFamily="34" charset="0"/>
                <a:cs typeface="Arial" pitchFamily="34" charset="0"/>
                <a:hlinkClick r:id="rId11"/>
              </a:rPr>
              <a:t>/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12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12"/>
              </a:rPr>
              <a:t>://pixabay.com/en/horse-horses-animals-animal-ride-262280/http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13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13"/>
              </a:rPr>
              <a:t>://pixabay.com/en/rueckepferde-forest-autumn-horse-602176</a:t>
            </a:r>
            <a:r>
              <a:rPr lang="cs-CZ" sz="800" dirty="0" smtClean="0">
                <a:latin typeface="Arial" pitchFamily="34" charset="0"/>
                <a:cs typeface="Arial" pitchFamily="34" charset="0"/>
                <a:hlinkClick r:id="rId13"/>
              </a:rPr>
              <a:t>//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14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14"/>
              </a:rPr>
              <a:t>://pixabay.com/cs/%C5%BEena-jezdkyn%C4%9B-sporty-vesel%C3%BD-j%C3%ADzda-301838</a:t>
            </a:r>
            <a:r>
              <a:rPr lang="cs-CZ" sz="800" dirty="0" smtClean="0">
                <a:latin typeface="Arial" pitchFamily="34" charset="0"/>
                <a:cs typeface="Arial" pitchFamily="34" charset="0"/>
                <a:hlinkClick r:id="rId14"/>
              </a:rPr>
              <a:t>/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</a:rPr>
              <a:t>://pixabay.com/cs/solda-zimn%C3%AD-sn%C3%ADh-ortler-ko%C4%8D%C3%A1rem-84185/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15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15"/>
              </a:rPr>
              <a:t>://pixabay.com/en/photos/?q=kon%C4%9B&amp;image_type=&amp;cat=&amp;</a:t>
            </a:r>
            <a:r>
              <a:rPr lang="cs-CZ" sz="800" dirty="0" smtClean="0">
                <a:latin typeface="Arial" pitchFamily="34" charset="0"/>
                <a:cs typeface="Arial" pitchFamily="34" charset="0"/>
                <a:hlinkClick r:id="rId15"/>
              </a:rPr>
              <a:t>order=best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16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16"/>
              </a:rPr>
              <a:t>://pixabay.com/cs/princ-z-walesu-socha-indie-bronz-166943</a:t>
            </a:r>
            <a:r>
              <a:rPr lang="cs-CZ" sz="800" dirty="0" smtClean="0">
                <a:latin typeface="Arial" pitchFamily="34" charset="0"/>
                <a:cs typeface="Arial" pitchFamily="34" charset="0"/>
                <a:hlinkClick r:id="rId16"/>
              </a:rPr>
              <a:t>/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latin typeface="Arial" pitchFamily="34" charset="0"/>
                <a:cs typeface="Arial" pitchFamily="34" charset="0"/>
                <a:hlinkClick r:id="rId17"/>
              </a:rPr>
              <a:t>http</a:t>
            </a:r>
            <a:r>
              <a:rPr lang="cs-CZ" sz="800" dirty="0">
                <a:latin typeface="Arial" pitchFamily="34" charset="0"/>
                <a:cs typeface="Arial" pitchFamily="34" charset="0"/>
                <a:hlinkClick r:id="rId17"/>
              </a:rPr>
              <a:t>://pixabay.com/cs/centaur-mytologie-b%C4%9Bh-kon%C4%9B-%C4%8Dlov%C4%9Bk-159538</a:t>
            </a:r>
            <a:r>
              <a:rPr lang="cs-CZ" sz="800" dirty="0" smtClean="0">
                <a:latin typeface="Arial" pitchFamily="34" charset="0"/>
                <a:cs typeface="Arial" pitchFamily="34" charset="0"/>
                <a:hlinkClick r:id="rId17"/>
              </a:rPr>
              <a:t>/</a:t>
            </a:r>
            <a:endParaRPr lang="cs-CZ" sz="800" dirty="0">
              <a:latin typeface="Arial" pitchFamily="34" charset="0"/>
              <a:cs typeface="Arial" pitchFamily="34" charset="0"/>
            </a:endParaRPr>
          </a:p>
          <a:p>
            <a:pPr marL="448056" lvl="1" indent="0">
              <a:spcBef>
                <a:spcPts val="100"/>
              </a:spcBef>
              <a:spcAft>
                <a:spcPts val="100"/>
              </a:spcAft>
              <a:buNone/>
            </a:pPr>
            <a:r>
              <a:rPr lang="cs-CZ" sz="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cs-CZ" sz="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8"/>
              </a:rPr>
              <a:t>http</a:t>
            </a:r>
            <a:r>
              <a:rPr lang="cs-CZ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8"/>
              </a:rPr>
              <a:t>://</a:t>
            </a:r>
            <a:r>
              <a:rPr lang="cs-CZ" sz="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8"/>
              </a:rPr>
              <a:t>uloz.to/xRPQaq6z/houpy-houpy-kocky-snedly-kroupy-</a:t>
            </a:r>
            <a:r>
              <a:rPr lang="cs-CZ" sz="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mp3https</a:t>
            </a:r>
            <a:r>
              <a:rPr lang="cs-CZ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://www.youtube.com/watch?v=QbtQ2eNr1Zk</a:t>
            </a:r>
            <a:endParaRPr lang="cs-CZ" sz="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8056" lvl="1" indent="0">
              <a:spcBef>
                <a:spcPts val="100"/>
              </a:spcBef>
              <a:spcAft>
                <a:spcPts val="100"/>
              </a:spcAft>
              <a:buNone/>
            </a:pP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5676348" y="1096618"/>
            <a:ext cx="4876800" cy="4525963"/>
          </a:xfrm>
        </p:spPr>
        <p:txBody>
          <a:bodyPr>
            <a:norm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>
                <a:hlinkClick r:id="rId19"/>
              </a:rPr>
              <a:t>http://pixabay.com/cs/h%C5%99eben-vlajka-%C5%A1v%C3%BDcarsk%C3%A9-jednoro%C5%BEec-145516</a:t>
            </a:r>
            <a:r>
              <a:rPr lang="cs-CZ" sz="800" dirty="0" smtClean="0">
                <a:hlinkClick r:id="rId19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0"/>
              </a:rPr>
              <a:t>http</a:t>
            </a:r>
            <a:r>
              <a:rPr lang="cs-CZ" sz="800" dirty="0">
                <a:hlinkClick r:id="rId20"/>
              </a:rPr>
              <a:t>://pixabay.com/cs/jednoro%C5%BEec-profil-hlava-zv%C3%AD%C5%99e-kon%C4%9B-35762</a:t>
            </a:r>
            <a:r>
              <a:rPr lang="cs-CZ" sz="800" dirty="0" smtClean="0">
                <a:hlinkClick r:id="rId20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1"/>
              </a:rPr>
              <a:t>http</a:t>
            </a:r>
            <a:r>
              <a:rPr lang="cs-CZ" sz="800" dirty="0">
                <a:hlinkClick r:id="rId21"/>
              </a:rPr>
              <a:t>://pixabay.com/cs/pegas-l%C3%A9taj%C3%ADc%C3%AD-k%C5%AF%C5%88-m%C3%BDtick%C3%A9-stvo%C5%99en%C3%AD-35492</a:t>
            </a:r>
            <a:r>
              <a:rPr lang="cs-CZ" sz="800" dirty="0" smtClean="0">
                <a:hlinkClick r:id="rId21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2"/>
              </a:rPr>
              <a:t>http</a:t>
            </a:r>
            <a:r>
              <a:rPr lang="cs-CZ" sz="800" dirty="0">
                <a:hlinkClick r:id="rId22"/>
              </a:rPr>
              <a:t>://pixabay.com/cs/photos/?q=kon%C4%9B&amp;image_type=&amp;order=best&amp;cat=&amp;</a:t>
            </a:r>
            <a:r>
              <a:rPr lang="cs-CZ" sz="800" dirty="0" smtClean="0">
                <a:hlinkClick r:id="rId22"/>
              </a:rPr>
              <a:t>pagi=13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3"/>
              </a:rPr>
              <a:t>http</a:t>
            </a:r>
            <a:r>
              <a:rPr lang="cs-CZ" sz="800" dirty="0">
                <a:hlinkClick r:id="rId23"/>
              </a:rPr>
              <a:t>://pixabay.com/cs/photos/?q=kon%C4%9B&amp;image_type=&amp;order=best&amp;cat=&amp;</a:t>
            </a:r>
            <a:r>
              <a:rPr lang="cs-CZ" sz="800" dirty="0" smtClean="0">
                <a:hlinkClick r:id="rId23"/>
              </a:rPr>
              <a:t>pagi=14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4"/>
              </a:rPr>
              <a:t>http</a:t>
            </a:r>
            <a:r>
              <a:rPr lang="cs-CZ" sz="800" dirty="0">
                <a:hlinkClick r:id="rId24"/>
              </a:rPr>
              <a:t>://pixabay.com/cs/%C4%8Desk%C3%A1-republika-lid%C3%A9-socha-69485</a:t>
            </a:r>
            <a:r>
              <a:rPr lang="cs-CZ" sz="800" dirty="0" smtClean="0">
                <a:hlinkClick r:id="rId24"/>
              </a:rPr>
              <a:t>/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5"/>
              </a:rPr>
              <a:t>http://</a:t>
            </a:r>
            <a:r>
              <a:rPr lang="cs-CZ" sz="800" dirty="0">
                <a:hlinkClick r:id="rId25"/>
              </a:rPr>
              <a:t>pixabay.com/cs/kon%C4%9B-z%C3%A1vod-dostihy-%</a:t>
            </a:r>
            <a:r>
              <a:rPr lang="cs-CZ" sz="800" dirty="0" smtClean="0">
                <a:hlinkClick r:id="rId25"/>
              </a:rPr>
              <a:t>C5%99%C3%ADm-capannelle-630229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6"/>
              </a:rPr>
              <a:t>http</a:t>
            </a:r>
            <a:r>
              <a:rPr lang="cs-CZ" sz="800" dirty="0">
                <a:hlinkClick r:id="rId26"/>
              </a:rPr>
              <a:t>://</a:t>
            </a:r>
            <a:r>
              <a:rPr lang="cs-CZ" sz="800" dirty="0" smtClean="0">
                <a:hlinkClick r:id="rId26"/>
              </a:rPr>
              <a:t>pixabay.com/cs/kon%C4%9B-jezdec-show-sk%C3%A1k%C3%A1n%C3%AD-zv%C3%AD%C5%99e-70782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7"/>
              </a:rPr>
              <a:t>http</a:t>
            </a:r>
            <a:r>
              <a:rPr lang="cs-CZ" sz="800" dirty="0">
                <a:hlinkClick r:id="rId27"/>
              </a:rPr>
              <a:t>://pixabay.com/cs/sout%C4%9B%C5%BE-kon%C4%9B-p%C5%99ek%C3%A1%C5%BEka-j%C3%ADzda-na-koni-402867</a:t>
            </a:r>
            <a:r>
              <a:rPr lang="cs-CZ" sz="800" dirty="0" smtClean="0">
                <a:hlinkClick r:id="rId27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8"/>
              </a:rPr>
              <a:t>http</a:t>
            </a:r>
            <a:r>
              <a:rPr lang="cs-CZ" sz="800" dirty="0">
                <a:hlinkClick r:id="rId28"/>
              </a:rPr>
              <a:t>://pixabay.com/cs/kon%C4%9B-ovlada%C4%8D-cylindr-bi%C4%8D-postroj-411644</a:t>
            </a:r>
            <a:r>
              <a:rPr lang="cs-CZ" sz="800" dirty="0" smtClean="0">
                <a:hlinkClick r:id="rId28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9"/>
              </a:rPr>
              <a:t>http</a:t>
            </a:r>
            <a:r>
              <a:rPr lang="cs-CZ" sz="800" dirty="0">
                <a:hlinkClick r:id="rId29"/>
              </a:rPr>
              <a:t>://pixabay.com/cs/j%C3%ADzda-na-koni-k%C5%AF%C5%88-v%C5%A1estrannost-k%C5%99%C3%AD%C5%BE-436985</a:t>
            </a:r>
            <a:r>
              <a:rPr lang="cs-CZ" sz="800" dirty="0" smtClean="0">
                <a:hlinkClick r:id="rId29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30"/>
              </a:rPr>
              <a:t>http</a:t>
            </a:r>
            <a:r>
              <a:rPr lang="cs-CZ" sz="800" dirty="0">
                <a:hlinkClick r:id="rId30"/>
              </a:rPr>
              <a:t>://</a:t>
            </a:r>
            <a:r>
              <a:rPr lang="cs-CZ" sz="800" dirty="0" smtClean="0">
                <a:hlinkClick r:id="rId30"/>
              </a:rPr>
              <a:t>pixabay.com/cs/zebra-st%C3%A1n%C3%AD-kopytn%C3%ADk%C5%AF-424440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31"/>
              </a:rPr>
              <a:t>http</a:t>
            </a:r>
            <a:r>
              <a:rPr lang="cs-CZ" sz="800" dirty="0">
                <a:hlinkClick r:id="rId31"/>
              </a:rPr>
              <a:t>://</a:t>
            </a:r>
            <a:r>
              <a:rPr lang="cs-CZ" sz="800" dirty="0" smtClean="0">
                <a:hlinkClick r:id="rId31"/>
              </a:rPr>
              <a:t>pixabay.com/cs/kon%C4%9B-dostihy-ko%C5%88sk%C3%A9-dostihy-l%C3%A9to-283427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32"/>
              </a:rPr>
              <a:t>http</a:t>
            </a:r>
            <a:r>
              <a:rPr lang="cs-CZ" sz="800" dirty="0">
                <a:hlinkClick r:id="rId32"/>
              </a:rPr>
              <a:t>://blog.chov-koni.cz/2011/04/serial-analyza-prostredi-sektoru-koni-struktura-koni-z-pohledu-jejich-uziti</a:t>
            </a:r>
            <a:r>
              <a:rPr lang="cs-CZ" sz="800" dirty="0" smtClean="0">
                <a:hlinkClick r:id="rId32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33"/>
              </a:rPr>
              <a:t>http</a:t>
            </a:r>
            <a:r>
              <a:rPr lang="cs-CZ" sz="800" dirty="0">
                <a:hlinkClick r:id="rId33"/>
              </a:rPr>
              <a:t>://</a:t>
            </a:r>
            <a:r>
              <a:rPr lang="cs-CZ" sz="800" dirty="0" smtClean="0">
                <a:hlinkClick r:id="rId33"/>
              </a:rPr>
              <a:t>pixabay.com/cs/osel-dom%C3%A1c%C3%AD-osl%C3%AD-h%C5%99%C3%ADb%C4%9B-h%C5%99%C3%ADb%C4%9B-baby-368988</a:t>
            </a:r>
            <a:endParaRPr lang="cs-CZ" sz="8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cs-CZ" sz="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9" name="Šipka doprava 8">
            <a:hlinkClick r:id="" action="ppaction://hlinkshowjump?jump=nextslide"/>
          </p:cNvPr>
          <p:cNvSpPr/>
          <p:nvPr/>
        </p:nvSpPr>
        <p:spPr>
          <a:xfrm>
            <a:off x="11105322" y="610547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27128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09600" y="274638"/>
            <a:ext cx="8959702" cy="788618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>
                <a:hlinkClick r:id="rId2"/>
              </a:rPr>
              <a:t>http://</a:t>
            </a:r>
            <a:r>
              <a:rPr lang="cs-CZ" sz="800" dirty="0" smtClean="0">
                <a:hlinkClick r:id="rId2"/>
              </a:rPr>
              <a:t>pixabay.com/cs/divok%C3%A9-kon%C4%9B-divok%C3%A1-b%C4%9B%C5%BE%C3%AD-panorama-602278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3"/>
              </a:rPr>
              <a:t>http</a:t>
            </a:r>
            <a:r>
              <a:rPr lang="cs-CZ" sz="800" dirty="0">
                <a:hlinkClick r:id="rId3"/>
              </a:rPr>
              <a:t>://pixabay.com/cs/kon%C4%9B-zv%C3%AD%C5%99e-divok%C3%A1-pozice-tan%C4%8D%C3%AD%C5%A1-47316</a:t>
            </a:r>
            <a:r>
              <a:rPr lang="cs-CZ" sz="800" dirty="0" smtClean="0">
                <a:hlinkClick r:id="rId3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4"/>
              </a:rPr>
              <a:t>http</a:t>
            </a:r>
            <a:r>
              <a:rPr lang="cs-CZ" sz="800" dirty="0">
                <a:hlinkClick r:id="rId4"/>
              </a:rPr>
              <a:t>://pixabay.com/cs/osel-dom%C3%A1c%C3%AD-osl%C3%AD-h%C5%99%C3%ADb%C4%9B-h%C5%99%C3%ADb%C4%9B-baby-368988</a:t>
            </a:r>
            <a:r>
              <a:rPr lang="cs-CZ" sz="800" dirty="0" smtClean="0">
                <a:hlinkClick r:id="rId4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5"/>
              </a:rPr>
              <a:t>http</a:t>
            </a:r>
            <a:r>
              <a:rPr lang="cs-CZ" sz="800" dirty="0">
                <a:hlinkClick r:id="rId5"/>
              </a:rPr>
              <a:t>://pixabay.com/cs/osel-mezek-zv%C3%AD%C5%99e-savec-%C4%8Dern%C3%A1-294529</a:t>
            </a:r>
            <a:r>
              <a:rPr lang="cs-CZ" sz="800" dirty="0" smtClean="0">
                <a:hlinkClick r:id="rId5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6"/>
              </a:rPr>
              <a:t>http</a:t>
            </a:r>
            <a:r>
              <a:rPr lang="cs-CZ" sz="800" dirty="0">
                <a:hlinkClick r:id="rId6"/>
              </a:rPr>
              <a:t>://pixabay.com/cs/zebra-afrika-zv%C3%AD%C5%99e-safari-155501</a:t>
            </a:r>
            <a:r>
              <a:rPr lang="cs-CZ" sz="800" dirty="0" smtClean="0">
                <a:hlinkClick r:id="rId6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7"/>
              </a:rPr>
              <a:t>https</a:t>
            </a:r>
            <a:r>
              <a:rPr lang="cs-CZ" sz="800" dirty="0">
                <a:hlinkClick r:id="rId7"/>
              </a:rPr>
              <a:t>://</a:t>
            </a:r>
            <a:r>
              <a:rPr lang="cs-CZ" sz="800" dirty="0" smtClean="0">
                <a:hlinkClick r:id="rId7"/>
              </a:rPr>
              <a:t>www.youtube.com/watch?v=wvRqc9-sExQ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8"/>
              </a:rPr>
              <a:t>https</a:t>
            </a:r>
            <a:r>
              <a:rPr lang="cs-CZ" sz="800" dirty="0">
                <a:hlinkClick r:id="rId8"/>
              </a:rPr>
              <a:t>://</a:t>
            </a:r>
            <a:r>
              <a:rPr lang="cs-CZ" sz="800" dirty="0" smtClean="0">
                <a:hlinkClick r:id="rId8"/>
              </a:rPr>
              <a:t>www.youtube.com/watch?v=ko7-VbkvBW8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9"/>
              </a:rPr>
              <a:t>http</a:t>
            </a:r>
            <a:r>
              <a:rPr lang="cs-CZ" sz="800" dirty="0">
                <a:hlinkClick r:id="rId9"/>
              </a:rPr>
              <a:t>://pixabay.com/cs/kon%C4%9B-zv%C3%AD%C5%99e-h%C5%99ebec-venkovn%C3%AD-394507</a:t>
            </a:r>
            <a:r>
              <a:rPr lang="cs-CZ" sz="800" dirty="0" smtClean="0">
                <a:hlinkClick r:id="rId9"/>
              </a:rPr>
              <a:t>/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10"/>
              </a:rPr>
              <a:t>https://www.youtube.com/watch?v=dXmRIwmQE94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11"/>
              </a:rPr>
              <a:t>https://www.youtube.com/watch?v=Pkc7HvWE3Ms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12"/>
              </a:rPr>
              <a:t>https://www.youtube.com/watch?v=UScpTJFd-Do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13"/>
              </a:rPr>
              <a:t>https://www.youtube.com/watch?v=UYUEWEx9YE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14"/>
              </a:rPr>
              <a:t>http://www.katalog-remeslniku.cz/videogalerie/umelecke-kovarstvi-oldrich-bartose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15"/>
              </a:rPr>
              <a:t>http</a:t>
            </a:r>
            <a:r>
              <a:rPr lang="cs-CZ" sz="800" dirty="0">
                <a:hlinkClick r:id="rId15"/>
              </a:rPr>
              <a:t>://pixabay.com/cs/dve%C5%99e-architektura-pozad%C3%AD-kov%C3%A1n%C3%AD-19883</a:t>
            </a:r>
            <a:r>
              <a:rPr lang="cs-CZ" sz="800" dirty="0" smtClean="0">
                <a:hlinkClick r:id="rId15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16"/>
              </a:rPr>
              <a:t>http</a:t>
            </a:r>
            <a:r>
              <a:rPr lang="cs-CZ" sz="800" dirty="0">
                <a:hlinkClick r:id="rId16"/>
              </a:rPr>
              <a:t>://</a:t>
            </a:r>
            <a:r>
              <a:rPr lang="cs-CZ" sz="800" dirty="0" smtClean="0">
                <a:hlinkClick r:id="rId16"/>
              </a:rPr>
              <a:t>pixabay.com/cs/klepadlo-bronzov%C3%A1-kov%C5%AF-lev-431333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17"/>
              </a:rPr>
              <a:t>http://pixabay.com/cs/z%C3%A1mek-</a:t>
            </a:r>
            <a:r>
              <a:rPr lang="cs-CZ" sz="800" dirty="0">
                <a:hlinkClick r:id="rId17"/>
              </a:rPr>
              <a:t>%</a:t>
            </a:r>
            <a:r>
              <a:rPr lang="cs-CZ" sz="800" dirty="0" smtClean="0">
                <a:hlinkClick r:id="rId17"/>
              </a:rPr>
              <a:t>C5%A1roub-uzav%C5%99en%C3%AD-zav%C5%99eno-dve%C5%99e-660822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cs-CZ" sz="800" dirty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cs-CZ" sz="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>
                <a:hlinkClick r:id="rId18"/>
              </a:rPr>
              <a:t>http://pixabay.com/cs/kon%C4%9B-d%C5%99ev%C4%9Bn%C3%A9-koloto%C4%8D-retro-666707</a:t>
            </a:r>
            <a:r>
              <a:rPr lang="cs-CZ" sz="800" dirty="0" smtClean="0">
                <a:hlinkClick r:id="rId18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19"/>
              </a:rPr>
              <a:t>http</a:t>
            </a:r>
            <a:r>
              <a:rPr lang="cs-CZ" sz="800" dirty="0">
                <a:hlinkClick r:id="rId19"/>
              </a:rPr>
              <a:t>://pixabay.com/cs/koloto%C4%8D-j%C3%ADzda-z%C3%A1bava-kon%C4%9B-atrakce-169901</a:t>
            </a:r>
            <a:r>
              <a:rPr lang="cs-CZ" sz="800" dirty="0" smtClean="0">
                <a:hlinkClick r:id="rId19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0"/>
              </a:rPr>
              <a:t>http</a:t>
            </a:r>
            <a:r>
              <a:rPr lang="cs-CZ" sz="800" dirty="0">
                <a:hlinkClick r:id="rId20"/>
              </a:rPr>
              <a:t>://pixabay.com/cs/koloto%C4%8D-kon%C4%9B-d%C4%9Btsk%C3%A9-h%C5%99i%C5%A1t%C4%9B-krajiny-348473</a:t>
            </a:r>
            <a:r>
              <a:rPr lang="cs-CZ" sz="800" dirty="0" smtClean="0">
                <a:hlinkClick r:id="rId20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1"/>
              </a:rPr>
              <a:t>http</a:t>
            </a:r>
            <a:r>
              <a:rPr lang="cs-CZ" sz="800" dirty="0">
                <a:hlinkClick r:id="rId21"/>
              </a:rPr>
              <a:t>://pixabay.com/cs/houpac%C3%AD-k%C5%AF%C5%88-k%C5%AF%C5%88-mo%C5%99%C5%A1t%C3%AD-kon%C3%ADci-353744</a:t>
            </a:r>
            <a:r>
              <a:rPr lang="cs-CZ" sz="800" dirty="0" smtClean="0">
                <a:hlinkClick r:id="rId21"/>
              </a:rPr>
              <a:t>/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2"/>
              </a:rPr>
              <a:t>http</a:t>
            </a:r>
            <a:r>
              <a:rPr lang="cs-CZ" sz="800" dirty="0">
                <a:hlinkClick r:id="rId22"/>
              </a:rPr>
              <a:t>://</a:t>
            </a:r>
            <a:r>
              <a:rPr lang="cs-CZ" sz="800" dirty="0" smtClean="0">
                <a:hlinkClick r:id="rId22"/>
              </a:rPr>
              <a:t>pixabay.com/cs/hra%C4%8Dky-kon%C4%9B-ze-d%C5%99evo-682707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3"/>
              </a:rPr>
              <a:t>http</a:t>
            </a:r>
            <a:r>
              <a:rPr lang="cs-CZ" sz="800" dirty="0">
                <a:hlinkClick r:id="rId23"/>
              </a:rPr>
              <a:t>://</a:t>
            </a:r>
            <a:r>
              <a:rPr lang="cs-CZ" sz="800" dirty="0" smtClean="0">
                <a:hlinkClick r:id="rId23"/>
              </a:rPr>
              <a:t>pixabay.com/cs/houpac%C3%AD-k%C5%AF%C5%88-rocker-d%C4%9Bti-hr%C3%A1t-161736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4"/>
              </a:rPr>
              <a:t>http</a:t>
            </a:r>
            <a:r>
              <a:rPr lang="cs-CZ" sz="800" dirty="0">
                <a:hlinkClick r:id="rId24"/>
              </a:rPr>
              <a:t>://</a:t>
            </a:r>
            <a:r>
              <a:rPr lang="cs-CZ" sz="800" dirty="0" smtClean="0">
                <a:hlinkClick r:id="rId24"/>
              </a:rPr>
              <a:t>pixabay.com/cs/kon%C4%9B-stabiln%C3%AD-farma-st%C3%A1nek-stodola-613428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5"/>
              </a:rPr>
              <a:t>http</a:t>
            </a:r>
            <a:r>
              <a:rPr lang="cs-CZ" sz="800" dirty="0">
                <a:hlinkClick r:id="rId25"/>
              </a:rPr>
              <a:t>://</a:t>
            </a:r>
            <a:r>
              <a:rPr lang="cs-CZ" sz="800" dirty="0" smtClean="0">
                <a:hlinkClick r:id="rId25"/>
              </a:rPr>
              <a:t>pixabay.com/cs/po%C4%8Das%C3%AD-gage-po%C4%8Das%C3%AD-kon%C4%9B-bronz-v%C3%ADtr-73300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6"/>
              </a:rPr>
              <a:t>http</a:t>
            </a:r>
            <a:r>
              <a:rPr lang="cs-CZ" sz="800" dirty="0">
                <a:hlinkClick r:id="rId26"/>
              </a:rPr>
              <a:t>://</a:t>
            </a:r>
            <a:r>
              <a:rPr lang="cs-CZ" sz="800" dirty="0" smtClean="0">
                <a:hlinkClick r:id="rId26"/>
              </a:rPr>
              <a:t>pixabay.com/cs/t%C5%99men-boot-kon%C4%9B-jezdeck%C3%A9-kon%C3%AD-619269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7"/>
              </a:rPr>
              <a:t>http</a:t>
            </a:r>
            <a:r>
              <a:rPr lang="cs-CZ" sz="800" dirty="0">
                <a:hlinkClick r:id="rId27"/>
              </a:rPr>
              <a:t>://</a:t>
            </a:r>
            <a:r>
              <a:rPr lang="cs-CZ" sz="800" dirty="0" smtClean="0">
                <a:hlinkClick r:id="rId27"/>
              </a:rPr>
              <a:t>pixabay.com/cs/toque-helma-j%C3%ADzda-na-koni-bahno-280849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8"/>
              </a:rPr>
              <a:t>http</a:t>
            </a:r>
            <a:r>
              <a:rPr lang="cs-CZ" sz="800" dirty="0">
                <a:hlinkClick r:id="rId28"/>
              </a:rPr>
              <a:t>://</a:t>
            </a:r>
            <a:r>
              <a:rPr lang="cs-CZ" sz="800" dirty="0" smtClean="0">
                <a:hlinkClick r:id="rId28"/>
              </a:rPr>
              <a:t>pixabay.com/cs/kon%C4%9B-sedlo-j%C3%ADzda-na-koni-kon%C3%AD-490704V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>
                <a:hlinkClick r:id="rId29"/>
              </a:rPr>
              <a:t>http</a:t>
            </a:r>
            <a:r>
              <a:rPr lang="cs-CZ" sz="800" dirty="0">
                <a:hlinkClick r:id="rId29"/>
              </a:rPr>
              <a:t>://</a:t>
            </a:r>
            <a:r>
              <a:rPr lang="cs-CZ" sz="800" dirty="0" smtClean="0">
                <a:hlinkClick r:id="rId29"/>
              </a:rPr>
              <a:t>www.obrazy-dekorace-interier.cz/produkt.php?p=410GJ0346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>
                <a:hlinkClick r:id="rId30"/>
              </a:rPr>
              <a:t>http://praha.idnes.cz/prazska-zoo-chce-do-mongolska-prepravit-ctyri-kone-prevalskeho-ps8-/</a:t>
            </a:r>
            <a:r>
              <a:rPr lang="cs-CZ" sz="800" dirty="0" smtClean="0">
                <a:hlinkClick r:id="rId30"/>
              </a:rPr>
              <a:t>praha-zpravy.aspx?c=A140331_144438_praha-zpravy_bur</a:t>
            </a: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cs-CZ" sz="800" dirty="0" smtClean="0"/>
              <a:t>Ostatní vlastní fotografický materiál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cs-CZ" sz="800" dirty="0" smtClean="0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cs-CZ" sz="800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7" name="Šipka doprava 6">
            <a:hlinkClick r:id="" action="ppaction://hlinkshowjump?jump=nextslide"/>
          </p:cNvPr>
          <p:cNvSpPr/>
          <p:nvPr/>
        </p:nvSpPr>
        <p:spPr>
          <a:xfrm>
            <a:off x="11121953" y="61225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37879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27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4" name="Skupina 4"/>
          <p:cNvGrpSpPr/>
          <p:nvPr/>
        </p:nvGrpSpPr>
        <p:grpSpPr>
          <a:xfrm>
            <a:off x="1921045" y="1118401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0</TotalTime>
  <Words>1580</Words>
  <Application>Microsoft Office PowerPoint</Application>
  <PresentationFormat>Vlastní</PresentationFormat>
  <Paragraphs>260</Paragraphs>
  <Slides>27</Slides>
  <Notes>8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Technický</vt:lpstr>
      <vt:lpstr>Hospodářská zvířata - KŮŇ</vt:lpstr>
      <vt:lpstr>Kdo jsem?</vt:lpstr>
      <vt:lpstr>Kdo jsem?</vt:lpstr>
      <vt:lpstr>Kdo jsem?</vt:lpstr>
      <vt:lpstr>Moje rodina</vt:lpstr>
      <vt:lpstr>Jak a kde žiju?</vt:lpstr>
      <vt:lpstr>Kování koně</vt:lpstr>
      <vt:lpstr>Kovář trochu jinak</vt:lpstr>
      <vt:lpstr>Pohyb koní</vt:lpstr>
      <vt:lpstr>Jízda na koni</vt:lpstr>
      <vt:lpstr>Jízda na koni</vt:lpstr>
      <vt:lpstr>Jízda na koni </vt:lpstr>
      <vt:lpstr>Jízda na koni</vt:lpstr>
      <vt:lpstr>Koňské sporty</vt:lpstr>
      <vt:lpstr>Koňské sporty </vt:lpstr>
      <vt:lpstr>Kůň v pověstech</vt:lpstr>
      <vt:lpstr>Koně v minulosti</vt:lpstr>
      <vt:lpstr>Malíři a sochaři</vt:lpstr>
      <vt:lpstr>Moji příbuzní.</vt:lpstr>
      <vt:lpstr>Poznáš moje příbuzné?</vt:lpstr>
      <vt:lpstr>Koníci pro nejmenší.</vt:lpstr>
      <vt:lpstr>Téma pro polytechnickou výchovu</vt:lpstr>
      <vt:lpstr>Použitý materiál</vt:lpstr>
      <vt:lpstr>Metodický postup </vt:lpstr>
      <vt:lpstr>Použité zdroje</vt:lpstr>
      <vt:lpstr>Použité zdroje</vt:lpstr>
      <vt:lpstr>Snímek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2015-04-07T20:27:32Z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